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518" r:id="rId3"/>
    <p:sldId id="525" r:id="rId4"/>
    <p:sldId id="527" r:id="rId5"/>
    <p:sldId id="528" r:id="rId6"/>
    <p:sldId id="529" r:id="rId7"/>
    <p:sldId id="531" r:id="rId8"/>
    <p:sldId id="532" r:id="rId9"/>
    <p:sldId id="521" r:id="rId10"/>
    <p:sldId id="534" r:id="rId11"/>
    <p:sldId id="535" r:id="rId12"/>
    <p:sldId id="536" r:id="rId13"/>
    <p:sldId id="540" r:id="rId14"/>
    <p:sldId id="541" r:id="rId15"/>
    <p:sldId id="542" r:id="rId16"/>
    <p:sldId id="543" r:id="rId17"/>
    <p:sldId id="545" r:id="rId18"/>
    <p:sldId id="544" r:id="rId19"/>
    <p:sldId id="546" r:id="rId20"/>
    <p:sldId id="548" r:id="rId21"/>
    <p:sldId id="530" r:id="rId22"/>
    <p:sldId id="549" r:id="rId23"/>
    <p:sldId id="551" r:id="rId24"/>
    <p:sldId id="553" r:id="rId25"/>
    <p:sldId id="55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50D"/>
    <a:srgbClr val="DA994A"/>
    <a:srgbClr val="D89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6431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2081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926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8237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5773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5240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874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4846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982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5430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975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7535-0E56-464D-AEFF-A013D1F81BE2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520A-0FBF-45C9-A448-A7D5F171B2B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12840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3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hdphoto" Target="../media/hdphoto2.wdp"/><Relationship Id="rId7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5.jpeg"/><Relationship Id="rId10" Type="http://schemas.openxmlformats.org/officeDocument/2006/relationships/image" Target="../media/image49.jpg"/><Relationship Id="rId4" Type="http://schemas.openxmlformats.org/officeDocument/2006/relationships/image" Target="../media/image41.jpeg"/><Relationship Id="rId9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3.wdp"/><Relationship Id="rId7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F9032-4283-4F23-AB84-5768DCDF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9380"/>
          <a:stretch>
            <a:fillRect/>
          </a:stretch>
        </p:blipFill>
        <p:spPr bwMode="auto">
          <a:xfrm>
            <a:off x="475167" y="5115569"/>
            <a:ext cx="2649921" cy="10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58F51-F54A-45E1-AA8E-7238A554C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18" y="4738329"/>
            <a:ext cx="2070801" cy="16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FA7776-B7BD-4955-AB6D-EDF95D2F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09" y="4631932"/>
            <a:ext cx="1888436" cy="18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765A0C-95BB-485A-85A2-9C9CCCD1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49" y="4782884"/>
            <a:ext cx="1605030" cy="16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9706F5-A943-45E6-87D0-D5B93DC07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91" y="175008"/>
            <a:ext cx="11105256" cy="27763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600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 ASSESSMENT TRAINING</a:t>
            </a:r>
            <a:endParaRPr lang="en-GB" altLang="en-US" sz="66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683FFD-6E44-4E1A-87F2-55836E55889A}"/>
              </a:ext>
            </a:extLst>
          </p:cNvPr>
          <p:cNvSpPr txBox="1">
            <a:spLocks/>
          </p:cNvSpPr>
          <p:nvPr/>
        </p:nvSpPr>
        <p:spPr>
          <a:xfrm>
            <a:off x="0" y="2958696"/>
            <a:ext cx="12192000" cy="156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FOR OKOMU NATIONAL PARK SUPPORT ZONE COMMUNITIES’ </a:t>
            </a:r>
            <a:r>
              <a:rPr lang="en-US" altLang="en-US" sz="5400" b="1" dirty="0">
                <a:solidFill>
                  <a:schemeClr val="accent6">
                    <a:lumMod val="75000"/>
                  </a:schemeClr>
                </a:solidFill>
              </a:rPr>
              <a:t>VOLUNTEERS</a:t>
            </a:r>
            <a:endParaRPr lang="en-GB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9B0734-43FF-418D-A640-5AFB6D299F69}"/>
              </a:ext>
            </a:extLst>
          </p:cNvPr>
          <p:cNvSpPr txBox="1">
            <a:spLocks/>
          </p:cNvSpPr>
          <p:nvPr/>
        </p:nvSpPr>
        <p:spPr>
          <a:xfrm>
            <a:off x="11720" y="6372664"/>
            <a:ext cx="12192000" cy="426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</a:rPr>
              <a:t>POWERED BY: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SUSTAINABILITY AND CONSERVATION EDUCATION FOR </a:t>
            </a:r>
            <a:r>
              <a:rPr lang="en-US" altLang="en-US" sz="1600" b="1">
                <a:solidFill>
                  <a:schemeClr val="accent6">
                    <a:lumMod val="75000"/>
                  </a:schemeClr>
                </a:solidFill>
              </a:rPr>
              <a:t>RURAL AREAS (SCERA)</a:t>
            </a:r>
            <a:endParaRPr lang="en-GB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8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1E8A6-E2C6-4521-AE3F-295256E9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" y="0"/>
            <a:ext cx="7752619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63B296C-B620-4133-9328-AF81F00D3EAA}"/>
              </a:ext>
            </a:extLst>
          </p:cNvPr>
          <p:cNvSpPr/>
          <p:nvPr/>
        </p:nvSpPr>
        <p:spPr>
          <a:xfrm>
            <a:off x="56272" y="772454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90EDD-80EE-4221-A147-FDC5C279C6BD}"/>
              </a:ext>
            </a:extLst>
          </p:cNvPr>
          <p:cNvSpPr/>
          <p:nvPr/>
        </p:nvSpPr>
        <p:spPr>
          <a:xfrm>
            <a:off x="-951916" y="21092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 cont’d</a:t>
            </a:r>
            <a:endParaRPr lang="en-NG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A383F-55C1-42A1-AA1C-0E930D56E5E8}"/>
              </a:ext>
            </a:extLst>
          </p:cNvPr>
          <p:cNvSpPr/>
          <p:nvPr/>
        </p:nvSpPr>
        <p:spPr>
          <a:xfrm>
            <a:off x="4374710" y="135374"/>
            <a:ext cx="352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Those with wings </a:t>
            </a:r>
            <a:endParaRPr lang="en-NG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E1496-5280-49D4-B7CA-758E421DE0EC}"/>
              </a:ext>
            </a:extLst>
          </p:cNvPr>
          <p:cNvCxnSpPr/>
          <p:nvPr/>
        </p:nvCxnSpPr>
        <p:spPr>
          <a:xfrm>
            <a:off x="4346917" y="309489"/>
            <a:ext cx="0" cy="6246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FFF222-C962-439D-BE2E-C2E713E1611C}"/>
              </a:ext>
            </a:extLst>
          </p:cNvPr>
          <p:cNvCxnSpPr/>
          <p:nvPr/>
        </p:nvCxnSpPr>
        <p:spPr>
          <a:xfrm>
            <a:off x="4346914" y="720149"/>
            <a:ext cx="6133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87BA5C-10BB-4562-ADB4-AF2F9A66E893}"/>
              </a:ext>
            </a:extLst>
          </p:cNvPr>
          <p:cNvSpPr txBox="1"/>
          <p:nvPr/>
        </p:nvSpPr>
        <p:spPr>
          <a:xfrm>
            <a:off x="4379745" y="1005950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9. Lepidoptera; </a:t>
            </a:r>
          </a:p>
          <a:p>
            <a:r>
              <a:rPr lang="en-US" sz="3200" dirty="0"/>
              <a:t>      Butterflies</a:t>
            </a:r>
          </a:p>
          <a:p>
            <a:r>
              <a:rPr lang="en-US" sz="3200" dirty="0"/>
              <a:t>      Moths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5B9FB-1D8B-4A3F-AD4F-AD20737278FB}"/>
              </a:ext>
            </a:extLst>
          </p:cNvPr>
          <p:cNvSpPr txBox="1"/>
          <p:nvPr/>
        </p:nvSpPr>
        <p:spPr>
          <a:xfrm>
            <a:off x="4475866" y="4436122"/>
            <a:ext cx="343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10. Hymenoptera; </a:t>
            </a:r>
          </a:p>
          <a:p>
            <a:r>
              <a:rPr lang="en-US" sz="3200" dirty="0"/>
              <a:t>     Bees, ants, wasp</a:t>
            </a:r>
            <a:endParaRPr lang="en-NG" sz="3200" dirty="0"/>
          </a:p>
        </p:txBody>
      </p:sp>
      <p:pic>
        <p:nvPicPr>
          <p:cNvPr id="1026" name="Picture 2" descr="Honey Bees (Apis Mellifera)">
            <a:extLst>
              <a:ext uri="{FF2B5EF4-FFF2-40B4-BE49-F238E27FC236}">
                <a16:creationId xmlns:a16="http://schemas.microsoft.com/office/drawing/2014/main" id="{A8E9D462-7F24-41A5-965A-10EE5A46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56" y="4001455"/>
            <a:ext cx="2426092" cy="19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sp Images, Stock Photos &amp; Vectors | Shutterstock">
            <a:extLst>
              <a:ext uri="{FF2B5EF4-FFF2-40B4-BE49-F238E27FC236}">
                <a16:creationId xmlns:a16="http://schemas.microsoft.com/office/drawing/2014/main" id="{9696EB6A-AA71-4537-8D6C-91FDC722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499" y="4262791"/>
            <a:ext cx="1985120" cy="19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818 Polyphemus Photos - Free &amp; Royalty-Free Stock Photos from Dreamstime">
            <a:extLst>
              <a:ext uri="{FF2B5EF4-FFF2-40B4-BE49-F238E27FC236}">
                <a16:creationId xmlns:a16="http://schemas.microsoft.com/office/drawing/2014/main" id="{18C654EF-3BB9-4B8B-BAAB-04C4657C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74" y="0"/>
            <a:ext cx="2619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3,090 Monarch Butterfly White Background Photos - Free &amp; Royalty-Free  Stock Photos from Dreamstime">
            <a:extLst>
              <a:ext uri="{FF2B5EF4-FFF2-40B4-BE49-F238E27FC236}">
                <a16:creationId xmlns:a16="http://schemas.microsoft.com/office/drawing/2014/main" id="{29A3C806-28C2-4CAB-948D-4AE19B9F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16" y="1475188"/>
            <a:ext cx="3432513" cy="25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1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454"/>
            <a:ext cx="12192000" cy="608554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56272" y="772454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997805" y="23785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 cont’d</a:t>
            </a:r>
            <a:endParaRPr lang="en-NG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234373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797084" y="28135"/>
            <a:ext cx="654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Those with wings </a:t>
            </a:r>
            <a:endParaRPr lang="en-NG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EFB5C-6FF3-4C2B-9700-0AC7C50FFE1C}"/>
              </a:ext>
            </a:extLst>
          </p:cNvPr>
          <p:cNvCxnSpPr>
            <a:cxnSpLocks/>
          </p:cNvCxnSpPr>
          <p:nvPr/>
        </p:nvCxnSpPr>
        <p:spPr>
          <a:xfrm>
            <a:off x="4220302" y="749162"/>
            <a:ext cx="7971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379743" y="2969643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11. </a:t>
            </a:r>
            <a:r>
              <a:rPr lang="en-US" sz="3200" dirty="0" err="1"/>
              <a:t>Diptera</a:t>
            </a:r>
            <a:r>
              <a:rPr lang="en-US" sz="3200" dirty="0"/>
              <a:t>; </a:t>
            </a:r>
          </a:p>
          <a:p>
            <a:r>
              <a:rPr lang="en-US" sz="3200" dirty="0"/>
              <a:t>      True flies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</p:spTree>
    <p:extLst>
      <p:ext uri="{BB962C8B-B14F-4D97-AF65-F5344CB8AC3E}">
        <p14:creationId xmlns:p14="http://schemas.microsoft.com/office/powerpoint/2010/main" val="230627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27C39-49E5-4A69-8CBE-89346F5B8A3D}"/>
              </a:ext>
            </a:extLst>
          </p:cNvPr>
          <p:cNvSpPr/>
          <p:nvPr/>
        </p:nvSpPr>
        <p:spPr>
          <a:xfrm>
            <a:off x="0" y="1"/>
            <a:ext cx="462827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33F3F-CEAC-4E12-9063-85FF72D1A57B}"/>
              </a:ext>
            </a:extLst>
          </p:cNvPr>
          <p:cNvSpPr txBox="1"/>
          <p:nvPr/>
        </p:nvSpPr>
        <p:spPr>
          <a:xfrm>
            <a:off x="365760" y="1536174"/>
            <a:ext cx="3896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quick one!</a:t>
            </a:r>
          </a:p>
          <a:p>
            <a:endParaRPr lang="en-US" sz="4000" dirty="0"/>
          </a:p>
          <a:p>
            <a:pPr algn="ctr"/>
            <a:r>
              <a:rPr lang="en-US" sz="4000" dirty="0"/>
              <a:t>Are</a:t>
            </a:r>
          </a:p>
          <a:p>
            <a:pPr algn="ctr"/>
            <a:r>
              <a:rPr lang="en-US" sz="4000" dirty="0"/>
              <a:t> these </a:t>
            </a:r>
          </a:p>
          <a:p>
            <a:pPr algn="ctr"/>
            <a:r>
              <a:rPr lang="en-US" sz="4000" dirty="0"/>
              <a:t>animals </a:t>
            </a:r>
          </a:p>
          <a:p>
            <a:pPr algn="ctr"/>
            <a:r>
              <a:rPr lang="en-US" sz="4000" dirty="0"/>
              <a:t>Insects?</a:t>
            </a:r>
            <a:endParaRPr lang="en-NG" sz="4000" dirty="0"/>
          </a:p>
        </p:txBody>
      </p:sp>
      <p:pic>
        <p:nvPicPr>
          <p:cNvPr id="3074" name="Picture 2" descr="Scorpion Facts | Scorpion Information | DK Find Out">
            <a:extLst>
              <a:ext uri="{FF2B5EF4-FFF2-40B4-BE49-F238E27FC236}">
                <a16:creationId xmlns:a16="http://schemas.microsoft.com/office/drawing/2014/main" id="{A413D953-8419-40C0-93BF-4839057B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176279"/>
            <a:ext cx="3597779" cy="30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0FCF3-EBEC-458C-9801-2A7C5A865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10" y="176279"/>
            <a:ext cx="3440225" cy="3334604"/>
          </a:xfrm>
          <a:prstGeom prst="rect">
            <a:avLst/>
          </a:prstGeom>
        </p:spPr>
      </p:pic>
      <p:pic>
        <p:nvPicPr>
          <p:cNvPr id="3076" name="Picture 4" descr="Long Big Brown Millipede Isolated on White Background. Stock Photo - Image  of giant, animal: 119036048">
            <a:extLst>
              <a:ext uri="{FF2B5EF4-FFF2-40B4-BE49-F238E27FC236}">
                <a16:creationId xmlns:a16="http://schemas.microsoft.com/office/drawing/2014/main" id="{C93BFBDA-D89B-4C35-A5DF-A3B013F6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8666">
            <a:off x="5136515" y="3884031"/>
            <a:ext cx="3312811" cy="21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86D4D-6038-4A3D-86F6-9EF660EF5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15" y="4050203"/>
            <a:ext cx="3440225" cy="2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A33F3F-CEAC-4E12-9063-85FF72D1A57B}"/>
              </a:ext>
            </a:extLst>
          </p:cNvPr>
          <p:cNvSpPr txBox="1"/>
          <p:nvPr/>
        </p:nvSpPr>
        <p:spPr>
          <a:xfrm>
            <a:off x="365760" y="1536174"/>
            <a:ext cx="3896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quick one!</a:t>
            </a:r>
          </a:p>
          <a:p>
            <a:endParaRPr lang="en-US" sz="4000" dirty="0"/>
          </a:p>
          <a:p>
            <a:pPr algn="ctr"/>
            <a:r>
              <a:rPr lang="en-US" sz="4000" dirty="0"/>
              <a:t>Are</a:t>
            </a:r>
          </a:p>
          <a:p>
            <a:pPr algn="ctr"/>
            <a:r>
              <a:rPr lang="en-US" sz="4000" dirty="0"/>
              <a:t> these </a:t>
            </a:r>
          </a:p>
          <a:p>
            <a:pPr algn="ctr"/>
            <a:r>
              <a:rPr lang="en-US" sz="4000" dirty="0"/>
              <a:t>animals </a:t>
            </a:r>
          </a:p>
          <a:p>
            <a:pPr algn="ctr"/>
            <a:r>
              <a:rPr lang="en-US" sz="4000" dirty="0"/>
              <a:t>Insects?</a:t>
            </a:r>
            <a:endParaRPr lang="en-NG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210B5-4833-4BCA-A61D-30CB9387B65C}"/>
              </a:ext>
            </a:extLst>
          </p:cNvPr>
          <p:cNvSpPr/>
          <p:nvPr/>
        </p:nvSpPr>
        <p:spPr>
          <a:xfrm>
            <a:off x="407962" y="436097"/>
            <a:ext cx="4375055" cy="59576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B6793-2102-42B1-AB39-9D639BF79684}"/>
              </a:ext>
            </a:extLst>
          </p:cNvPr>
          <p:cNvSpPr/>
          <p:nvPr/>
        </p:nvSpPr>
        <p:spPr>
          <a:xfrm rot="5400000">
            <a:off x="7782956" y="2265278"/>
            <a:ext cx="1447803" cy="6800559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2D39F-B257-4B2D-BB95-A90B9B38BB3A}"/>
              </a:ext>
            </a:extLst>
          </p:cNvPr>
          <p:cNvSpPr txBox="1"/>
          <p:nvPr/>
        </p:nvSpPr>
        <p:spPr>
          <a:xfrm>
            <a:off x="666461" y="1333877"/>
            <a:ext cx="39196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Defining Assessment;</a:t>
            </a:r>
          </a:p>
          <a:p>
            <a:pPr algn="ctr"/>
            <a:endParaRPr lang="en-US" sz="3600" dirty="0">
              <a:latin typeface="+mj-lt"/>
            </a:endParaRPr>
          </a:p>
          <a:p>
            <a:pPr algn="just"/>
            <a:r>
              <a:rPr lang="en-US" sz="3600" dirty="0">
                <a:latin typeface="+mj-lt"/>
              </a:rPr>
              <a:t>a process by which information is obtained relative to some known goal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latin typeface="+mj-lt"/>
            </a:endParaRPr>
          </a:p>
          <a:p>
            <a:endParaRPr lang="en-US" sz="3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FE13C-D2BD-48DB-B37C-C18BF0520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8" y="436097"/>
            <a:ext cx="6800559" cy="4444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E2ACC-6CC9-43FC-8328-1FC9E376FB3A}"/>
              </a:ext>
            </a:extLst>
          </p:cNvPr>
          <p:cNvSpPr txBox="1"/>
          <p:nvPr/>
        </p:nvSpPr>
        <p:spPr>
          <a:xfrm>
            <a:off x="6553210" y="5019225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Tropical region</a:t>
            </a:r>
            <a:endParaRPr lang="en-NG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765F4-5121-4DA0-96D0-31F14B321291}"/>
              </a:ext>
            </a:extLst>
          </p:cNvPr>
          <p:cNvSpPr/>
          <p:nvPr/>
        </p:nvSpPr>
        <p:spPr>
          <a:xfrm>
            <a:off x="5154645" y="5019225"/>
            <a:ext cx="1350498" cy="646331"/>
          </a:xfrm>
          <a:prstGeom prst="rect">
            <a:avLst/>
          </a:prstGeom>
          <a:solidFill>
            <a:srgbClr val="03D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pic>
        <p:nvPicPr>
          <p:cNvPr id="4098" name="Picture 2" descr="Map Of Nigeria With The Provinces, Colored In Red. Royalty Free Cliparts,  Vectors, And Stock Illustration. Image 60095660.">
            <a:extLst>
              <a:ext uri="{FF2B5EF4-FFF2-40B4-BE49-F238E27FC236}">
                <a16:creationId xmlns:a16="http://schemas.microsoft.com/office/drawing/2014/main" id="{83BF977E-C761-4674-BA2D-A90B7E54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6" y="2285393"/>
            <a:ext cx="297486" cy="2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0C1943-44F6-41BD-9BA9-84DAB5F2E196}"/>
              </a:ext>
            </a:extLst>
          </p:cNvPr>
          <p:cNvSpPr/>
          <p:nvPr/>
        </p:nvSpPr>
        <p:spPr>
          <a:xfrm>
            <a:off x="5154645" y="5665556"/>
            <a:ext cx="135049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4B085-9B57-4405-BC03-D34B6EA817E0}"/>
              </a:ext>
            </a:extLst>
          </p:cNvPr>
          <p:cNvSpPr txBox="1"/>
          <p:nvPr/>
        </p:nvSpPr>
        <p:spPr>
          <a:xfrm>
            <a:off x="6601277" y="5692759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Nigeria</a:t>
            </a:r>
            <a:endParaRPr lang="en-NG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27647-37F0-47DB-ACC8-EB3F47D4CCDF}"/>
              </a:ext>
            </a:extLst>
          </p:cNvPr>
          <p:cNvSpPr txBox="1"/>
          <p:nvPr/>
        </p:nvSpPr>
        <p:spPr>
          <a:xfrm>
            <a:off x="759656" y="2285393"/>
            <a:ext cx="389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26151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9DFCD0-C9C6-441F-B770-5C15E1047CF1}"/>
              </a:ext>
            </a:extLst>
          </p:cNvPr>
          <p:cNvCxnSpPr>
            <a:cxnSpLocks/>
          </p:cNvCxnSpPr>
          <p:nvPr/>
        </p:nvCxnSpPr>
        <p:spPr>
          <a:xfrm>
            <a:off x="689316" y="1041003"/>
            <a:ext cx="111557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CB9D95-AA6A-4FA7-9F5B-878C627858C2}"/>
              </a:ext>
            </a:extLst>
          </p:cNvPr>
          <p:cNvSpPr txBox="1"/>
          <p:nvPr/>
        </p:nvSpPr>
        <p:spPr>
          <a:xfrm>
            <a:off x="604915" y="323557"/>
            <a:ext cx="666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Why Should We Assess Insects?</a:t>
            </a:r>
            <a:endParaRPr lang="en-NG" sz="4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2C129-E062-478E-AFC5-73C9328619B0}"/>
              </a:ext>
            </a:extLst>
          </p:cNvPr>
          <p:cNvSpPr txBox="1"/>
          <p:nvPr/>
        </p:nvSpPr>
        <p:spPr>
          <a:xfrm>
            <a:off x="492370" y="1153543"/>
            <a:ext cx="57677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Pollination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Predation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Decomposition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Soil 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Seed dispersal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Indicators of good ecosystem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15102-9C00-40CD-A8CA-E8D96E3D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02" y="1163104"/>
            <a:ext cx="3962400" cy="285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580639-DF49-4C86-8FD4-811064B2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92" y="1163104"/>
            <a:ext cx="1911369" cy="2867054"/>
          </a:xfrm>
          <a:prstGeom prst="rect">
            <a:avLst/>
          </a:prstGeom>
        </p:spPr>
      </p:pic>
      <p:pic>
        <p:nvPicPr>
          <p:cNvPr id="5124" name="Picture 4" descr="The Dung Beetle: An Outstanding Planetary Citizen">
            <a:extLst>
              <a:ext uri="{FF2B5EF4-FFF2-40B4-BE49-F238E27FC236}">
                <a16:creationId xmlns:a16="http://schemas.microsoft.com/office/drawing/2014/main" id="{9500FD04-6F80-4DCA-9B9D-EB62CDDA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02" y="4022600"/>
            <a:ext cx="2834741" cy="18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ood beetles are nature's recyclers – with a little help from fungi">
            <a:extLst>
              <a:ext uri="{FF2B5EF4-FFF2-40B4-BE49-F238E27FC236}">
                <a16:creationId xmlns:a16="http://schemas.microsoft.com/office/drawing/2014/main" id="{C1FC7C10-B5CB-4200-B33F-3188261F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44" y="4020604"/>
            <a:ext cx="2581274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d dispersal by ants | Roads End Naturalist">
            <a:extLst>
              <a:ext uri="{FF2B5EF4-FFF2-40B4-BE49-F238E27FC236}">
                <a16:creationId xmlns:a16="http://schemas.microsoft.com/office/drawing/2014/main" id="{E8B918EF-9EA0-4ED5-AA26-CE77E062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19" y="4008870"/>
            <a:ext cx="2621281" cy="19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695E2C-D873-4429-A4A9-2D7FF6D4C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6566" y="1497738"/>
            <a:ext cx="2902728" cy="22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5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C23B9-7EFB-4403-90D9-DF98C66BF553}"/>
              </a:ext>
            </a:extLst>
          </p:cNvPr>
          <p:cNvCxnSpPr/>
          <p:nvPr/>
        </p:nvCxnSpPr>
        <p:spPr>
          <a:xfrm>
            <a:off x="5781821" y="1093764"/>
            <a:ext cx="0" cy="4768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679CDB-C056-41EA-A464-D522F5254FB0}"/>
              </a:ext>
            </a:extLst>
          </p:cNvPr>
          <p:cNvSpPr txBox="1"/>
          <p:nvPr/>
        </p:nvSpPr>
        <p:spPr>
          <a:xfrm>
            <a:off x="815929" y="2193927"/>
            <a:ext cx="4994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Methods/protocols </a:t>
            </a:r>
          </a:p>
          <a:p>
            <a:pPr algn="ctr"/>
            <a:r>
              <a:rPr lang="en-US" sz="4800" dirty="0">
                <a:latin typeface="+mj-lt"/>
              </a:rPr>
              <a:t>for </a:t>
            </a:r>
          </a:p>
          <a:p>
            <a:pPr algn="ctr"/>
            <a:r>
              <a:rPr lang="en-US" sz="4800" dirty="0">
                <a:latin typeface="+mj-lt"/>
              </a:rPr>
              <a:t>Insects </a:t>
            </a:r>
          </a:p>
          <a:p>
            <a:pPr algn="ctr"/>
            <a:r>
              <a:rPr lang="en-US" sz="4800" dirty="0">
                <a:latin typeface="+mj-lt"/>
              </a:rPr>
              <a:t>Assessment</a:t>
            </a:r>
            <a:endParaRPr lang="en-NG" sz="4800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B33B99-5A00-47C0-93CB-BB012073E7D8}"/>
              </a:ext>
            </a:extLst>
          </p:cNvPr>
          <p:cNvCxnSpPr/>
          <p:nvPr/>
        </p:nvCxnSpPr>
        <p:spPr>
          <a:xfrm>
            <a:off x="6302327" y="2475914"/>
            <a:ext cx="4684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2F7294-4467-462C-BD75-5E109BE5F73A}"/>
              </a:ext>
            </a:extLst>
          </p:cNvPr>
          <p:cNvCxnSpPr/>
          <p:nvPr/>
        </p:nvCxnSpPr>
        <p:spPr>
          <a:xfrm>
            <a:off x="6243712" y="5118293"/>
            <a:ext cx="4684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F20A8A-1F54-4F1B-87B0-13FC08F3F6BE}"/>
              </a:ext>
            </a:extLst>
          </p:cNvPr>
          <p:cNvSpPr txBox="1"/>
          <p:nvPr/>
        </p:nvSpPr>
        <p:spPr>
          <a:xfrm>
            <a:off x="6203851" y="1477112"/>
            <a:ext cx="468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methods exist but can either be active or passive</a:t>
            </a:r>
            <a:endParaRPr lang="en-NG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4218C7-48C8-4B0D-A82C-B2A0F62B4EA8}"/>
              </a:ext>
            </a:extLst>
          </p:cNvPr>
          <p:cNvSpPr txBox="1"/>
          <p:nvPr/>
        </p:nvSpPr>
        <p:spPr>
          <a:xfrm>
            <a:off x="6173370" y="3416107"/>
            <a:ext cx="468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methods are effective in assessing some groups of insects than others e.g. night insects, flying insects, soil insects etc.</a:t>
            </a:r>
            <a:endParaRPr lang="en-NG" sz="2400" dirty="0"/>
          </a:p>
        </p:txBody>
      </p:sp>
    </p:spTree>
    <p:extLst>
      <p:ext uri="{BB962C8B-B14F-4D97-AF65-F5344CB8AC3E}">
        <p14:creationId xmlns:p14="http://schemas.microsoft.com/office/powerpoint/2010/main" val="414430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225085" y="772454"/>
            <a:ext cx="4079624" cy="5220381"/>
          </a:xfrm>
          <a:prstGeom prst="frame">
            <a:avLst/>
          </a:prstGeom>
          <a:solidFill>
            <a:srgbClr val="7030A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797169" y="233112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Methods/protocols </a:t>
            </a:r>
          </a:p>
          <a:p>
            <a:pPr algn="ctr"/>
            <a:r>
              <a:rPr lang="en-US" sz="3200" dirty="0"/>
              <a:t>for </a:t>
            </a:r>
          </a:p>
          <a:p>
            <a:pPr algn="ctr"/>
            <a:r>
              <a:rPr lang="en-US" sz="3200" dirty="0"/>
              <a:t>Insects </a:t>
            </a:r>
          </a:p>
          <a:p>
            <a:pPr algn="ctr"/>
            <a:r>
              <a:rPr lang="en-US" sz="3200" dirty="0"/>
              <a:t>Assessment</a:t>
            </a:r>
            <a:endParaRPr lang="en-NG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417254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459457" y="196067"/>
            <a:ext cx="382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 Active Methods</a:t>
            </a:r>
            <a:endParaRPr lang="en-N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506354" y="1005950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Sweep net; </a:t>
            </a:r>
          </a:p>
          <a:p>
            <a:r>
              <a:rPr lang="en-US" sz="3200" dirty="0"/>
              <a:t>  flying insects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0CF29-0E10-4911-A997-11E029C54356}"/>
              </a:ext>
            </a:extLst>
          </p:cNvPr>
          <p:cNvSpPr txBox="1"/>
          <p:nvPr/>
        </p:nvSpPr>
        <p:spPr>
          <a:xfrm>
            <a:off x="4461801" y="3943749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Line transect; </a:t>
            </a:r>
          </a:p>
          <a:p>
            <a:r>
              <a:rPr lang="en-US" sz="3200" dirty="0"/>
              <a:t>      Big insects</a:t>
            </a:r>
          </a:p>
          <a:p>
            <a:r>
              <a:rPr lang="en-US" sz="3200" dirty="0"/>
              <a:t>      </a:t>
            </a:r>
          </a:p>
          <a:p>
            <a:endParaRPr lang="en-NG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807B9-3C27-423B-A931-0297D113F9A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2880" y="784469"/>
            <a:ext cx="4438721" cy="279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C970E0-EBB3-4E2F-B5C8-FDA2D249CB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b="23850"/>
          <a:stretch/>
        </p:blipFill>
        <p:spPr>
          <a:xfrm>
            <a:off x="7534140" y="3491442"/>
            <a:ext cx="4443211" cy="28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225085" y="772454"/>
            <a:ext cx="4079624" cy="5220381"/>
          </a:xfrm>
          <a:prstGeom prst="frame">
            <a:avLst/>
          </a:prstGeom>
          <a:solidFill>
            <a:srgbClr val="7030A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797169" y="233112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Methods/protocols </a:t>
            </a:r>
          </a:p>
          <a:p>
            <a:pPr algn="ctr"/>
            <a:r>
              <a:rPr lang="en-US" sz="3200" dirty="0"/>
              <a:t>for </a:t>
            </a:r>
          </a:p>
          <a:p>
            <a:pPr algn="ctr"/>
            <a:r>
              <a:rPr lang="en-US" sz="3200" dirty="0"/>
              <a:t>Insects </a:t>
            </a:r>
          </a:p>
          <a:p>
            <a:pPr algn="ctr"/>
            <a:r>
              <a:rPr lang="en-US" sz="3200" dirty="0"/>
              <a:t>Assessment</a:t>
            </a:r>
          </a:p>
          <a:p>
            <a:pPr algn="ctr"/>
            <a:r>
              <a:rPr lang="en-US" sz="3200" dirty="0"/>
              <a:t>Cont’d</a:t>
            </a:r>
            <a:endParaRPr lang="en-NG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417254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459457" y="196067"/>
            <a:ext cx="382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 Active Methods</a:t>
            </a:r>
            <a:endParaRPr lang="en-N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740811" y="1218298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Foliage tapping;</a:t>
            </a:r>
          </a:p>
          <a:p>
            <a:r>
              <a:rPr lang="en-US" sz="3200" dirty="0"/>
              <a:t>    Beetles, bugs,  </a:t>
            </a:r>
          </a:p>
          <a:p>
            <a:r>
              <a:rPr lang="en-US" sz="3200" dirty="0"/>
              <a:t>    larva 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0CF29-0E10-4911-A997-11E029C54356}"/>
              </a:ext>
            </a:extLst>
          </p:cNvPr>
          <p:cNvSpPr txBox="1"/>
          <p:nvPr/>
        </p:nvSpPr>
        <p:spPr>
          <a:xfrm>
            <a:off x="4740812" y="4148744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Hand-picking;</a:t>
            </a:r>
          </a:p>
          <a:p>
            <a:r>
              <a:rPr lang="en-US" sz="3200" dirty="0"/>
              <a:t>     crawling insects,</a:t>
            </a:r>
          </a:p>
          <a:p>
            <a:r>
              <a:rPr lang="en-US" sz="3200" dirty="0"/>
              <a:t>      larva</a:t>
            </a:r>
          </a:p>
          <a:p>
            <a:endParaRPr lang="en-NG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9BBA65-CDE7-447D-AB64-B281B4ECC1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872" y="618187"/>
            <a:ext cx="3681040" cy="281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9B34CA-0287-4C1E-BEDC-28550F5100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871" y="3617238"/>
            <a:ext cx="3681035" cy="295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40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225085" y="772454"/>
            <a:ext cx="4079624" cy="5220381"/>
          </a:xfrm>
          <a:prstGeom prst="frame">
            <a:avLst/>
          </a:prstGeom>
          <a:solidFill>
            <a:srgbClr val="7030A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797169" y="233112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Methods/protocols </a:t>
            </a:r>
          </a:p>
          <a:p>
            <a:pPr algn="ctr"/>
            <a:r>
              <a:rPr lang="en-US" sz="3200" dirty="0"/>
              <a:t>for </a:t>
            </a:r>
          </a:p>
          <a:p>
            <a:pPr algn="ctr"/>
            <a:r>
              <a:rPr lang="en-US" sz="3200" dirty="0"/>
              <a:t>Insects </a:t>
            </a:r>
          </a:p>
          <a:p>
            <a:pPr algn="ctr"/>
            <a:r>
              <a:rPr lang="en-US" sz="3200" dirty="0"/>
              <a:t>Assessment</a:t>
            </a:r>
          </a:p>
          <a:p>
            <a:pPr algn="ctr"/>
            <a:r>
              <a:rPr lang="en-US" sz="3200" dirty="0"/>
              <a:t>Cont’d</a:t>
            </a:r>
            <a:endParaRPr lang="en-NG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417254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459457" y="196067"/>
            <a:ext cx="427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 Passive Methods</a:t>
            </a:r>
            <a:endParaRPr lang="en-N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838991" y="1289321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Pitt fall traps; </a:t>
            </a:r>
          </a:p>
          <a:p>
            <a:r>
              <a:rPr lang="en-US" sz="3200" dirty="0"/>
              <a:t>  ground crawling</a:t>
            </a:r>
          </a:p>
          <a:p>
            <a:r>
              <a:rPr lang="en-US" sz="3200" dirty="0"/>
              <a:t>  insects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0CF29-0E10-4911-A997-11E029C54356}"/>
              </a:ext>
            </a:extLst>
          </p:cNvPr>
          <p:cNvSpPr txBox="1"/>
          <p:nvPr/>
        </p:nvSpPr>
        <p:spPr>
          <a:xfrm>
            <a:off x="4865080" y="4107388"/>
            <a:ext cx="3432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Coloured bowl</a:t>
            </a:r>
          </a:p>
          <a:p>
            <a:r>
              <a:rPr lang="en-US" sz="3200" dirty="0"/>
              <a:t>     trap; </a:t>
            </a:r>
          </a:p>
          <a:p>
            <a:r>
              <a:rPr lang="en-US" sz="3200" dirty="0"/>
              <a:t>     flying insects</a:t>
            </a:r>
          </a:p>
          <a:p>
            <a:r>
              <a:rPr lang="en-US" sz="3200" dirty="0"/>
              <a:t>      </a:t>
            </a:r>
          </a:p>
          <a:p>
            <a:r>
              <a:rPr lang="en-US" sz="3200" dirty="0"/>
              <a:t>      </a:t>
            </a:r>
          </a:p>
          <a:p>
            <a:endParaRPr lang="en-NG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255DC-EC54-4B20-B673-3EEEC8191E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41" y="831135"/>
            <a:ext cx="3832423" cy="253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43B39-CDEE-4066-9CD2-A1AD66361E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19" b="8899"/>
          <a:stretch/>
        </p:blipFill>
        <p:spPr>
          <a:xfrm>
            <a:off x="10656178" y="831134"/>
            <a:ext cx="1192386" cy="2531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C2A3-BC34-41E9-A451-ED14AABC5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284" y="3499367"/>
            <a:ext cx="3792280" cy="2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225085" y="772454"/>
            <a:ext cx="4079624" cy="5220381"/>
          </a:xfrm>
          <a:prstGeom prst="frame">
            <a:avLst/>
          </a:prstGeom>
          <a:solidFill>
            <a:srgbClr val="7030A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797169" y="233112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Methods/protocols </a:t>
            </a:r>
          </a:p>
          <a:p>
            <a:pPr algn="ctr"/>
            <a:r>
              <a:rPr lang="en-US" sz="3200" dirty="0"/>
              <a:t>for </a:t>
            </a:r>
          </a:p>
          <a:p>
            <a:pPr algn="ctr"/>
            <a:r>
              <a:rPr lang="en-US" sz="3200" dirty="0"/>
              <a:t>Insects </a:t>
            </a:r>
          </a:p>
          <a:p>
            <a:pPr algn="ctr"/>
            <a:r>
              <a:rPr lang="en-US" sz="3200" dirty="0"/>
              <a:t>Assessment</a:t>
            </a:r>
          </a:p>
          <a:p>
            <a:pPr algn="ctr"/>
            <a:r>
              <a:rPr lang="en-US" sz="3200" dirty="0"/>
              <a:t>Cont’d</a:t>
            </a:r>
            <a:endParaRPr lang="en-NG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417254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459457" y="196067"/>
            <a:ext cx="427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 Passive Methods</a:t>
            </a:r>
            <a:endParaRPr lang="en-N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865080" y="1341297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Light traps; </a:t>
            </a:r>
          </a:p>
          <a:p>
            <a:r>
              <a:rPr lang="en-US" sz="3200" dirty="0"/>
              <a:t>  night</a:t>
            </a:r>
          </a:p>
          <a:p>
            <a:r>
              <a:rPr lang="en-US" sz="3200" dirty="0"/>
              <a:t>  insects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0CF29-0E10-4911-A997-11E029C54356}"/>
              </a:ext>
            </a:extLst>
          </p:cNvPr>
          <p:cNvSpPr txBox="1"/>
          <p:nvPr/>
        </p:nvSpPr>
        <p:spPr>
          <a:xfrm>
            <a:off x="4838087" y="4676515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Sticky trap</a:t>
            </a:r>
          </a:p>
          <a:p>
            <a:r>
              <a:rPr lang="en-US" sz="3200" dirty="0"/>
              <a:t>      </a:t>
            </a:r>
          </a:p>
          <a:p>
            <a:r>
              <a:rPr lang="en-US" sz="3200" dirty="0"/>
              <a:t>      </a:t>
            </a:r>
          </a:p>
          <a:p>
            <a:endParaRPr lang="en-NG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7E882-0DAC-49BC-9D63-44985B541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41" y="842398"/>
            <a:ext cx="3634803" cy="29917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C84AB-5038-4D6B-9EEC-5F4EF49D2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38" y="3902299"/>
            <a:ext cx="3677003" cy="27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B5386A-41B9-4C3C-AC4E-189AD675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49"/>
            <a:ext cx="12191999" cy="6809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B5C52D-F805-499B-A4CC-7C62965C44F8}"/>
              </a:ext>
            </a:extLst>
          </p:cNvPr>
          <p:cNvSpPr/>
          <p:nvPr/>
        </p:nvSpPr>
        <p:spPr>
          <a:xfrm>
            <a:off x="871538" y="28038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Insects Assessment </a:t>
            </a:r>
            <a:br>
              <a:rPr lang="en-US" sz="4000" dirty="0"/>
            </a:br>
            <a:r>
              <a:rPr lang="en-US" sz="4000" dirty="0"/>
              <a:t>In a Tropical Ecosystem; </a:t>
            </a:r>
            <a:endParaRPr lang="en-NG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608BA5-5ACC-4015-8DF4-F485A413FB79}"/>
              </a:ext>
            </a:extLst>
          </p:cNvPr>
          <p:cNvCxnSpPr/>
          <p:nvPr/>
        </p:nvCxnSpPr>
        <p:spPr>
          <a:xfrm>
            <a:off x="871538" y="4557713"/>
            <a:ext cx="100012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F4BA7-A377-46AF-B740-07F20D8C430D}"/>
              </a:ext>
            </a:extLst>
          </p:cNvPr>
          <p:cNvSpPr/>
          <p:nvPr/>
        </p:nvSpPr>
        <p:spPr>
          <a:xfrm>
            <a:off x="871538" y="4680407"/>
            <a:ext cx="9925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Needs And Protocols For Effective Assessment</a:t>
            </a:r>
            <a:endParaRPr lang="en-GB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D99DD3-5ABA-4718-91D8-85293479E3C8}"/>
              </a:ext>
            </a:extLst>
          </p:cNvPr>
          <p:cNvSpPr/>
          <p:nvPr/>
        </p:nvSpPr>
        <p:spPr>
          <a:xfrm>
            <a:off x="1" y="6414873"/>
            <a:ext cx="12192000" cy="467577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688B1-8AB6-4E47-AB5D-AE833E127315}"/>
              </a:ext>
            </a:extLst>
          </p:cNvPr>
          <p:cNvSpPr txBox="1"/>
          <p:nvPr/>
        </p:nvSpPr>
        <p:spPr>
          <a:xfrm>
            <a:off x="9480086" y="6051453"/>
            <a:ext cx="278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SIMON, O. G.</a:t>
            </a:r>
          </a:p>
          <a:p>
            <a:r>
              <a:rPr lang="en-US" sz="2400" dirty="0"/>
              <a:t>December 1</a:t>
            </a:r>
            <a:r>
              <a:rPr lang="en-US" sz="2400" baseline="30000" dirty="0"/>
              <a:t>st</a:t>
            </a:r>
            <a:r>
              <a:rPr lang="en-US" sz="2400" dirty="0"/>
              <a:t>  2021</a:t>
            </a:r>
            <a:endParaRPr lang="en-NG" sz="2400" dirty="0"/>
          </a:p>
        </p:txBody>
      </p:sp>
    </p:spTree>
    <p:extLst>
      <p:ext uri="{BB962C8B-B14F-4D97-AF65-F5344CB8AC3E}">
        <p14:creationId xmlns:p14="http://schemas.microsoft.com/office/powerpoint/2010/main" val="29570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225085" y="772454"/>
            <a:ext cx="4079624" cy="5220381"/>
          </a:xfrm>
          <a:prstGeom prst="frame">
            <a:avLst/>
          </a:prstGeom>
          <a:solidFill>
            <a:srgbClr val="7030A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797169" y="233112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Methods/protocols </a:t>
            </a:r>
          </a:p>
          <a:p>
            <a:pPr algn="ctr"/>
            <a:r>
              <a:rPr lang="en-US" sz="3200" dirty="0"/>
              <a:t>for </a:t>
            </a:r>
          </a:p>
          <a:p>
            <a:pPr algn="ctr"/>
            <a:r>
              <a:rPr lang="en-US" sz="3200" dirty="0"/>
              <a:t>Insects </a:t>
            </a:r>
          </a:p>
          <a:p>
            <a:pPr algn="ctr"/>
            <a:r>
              <a:rPr lang="en-US" sz="3200" dirty="0"/>
              <a:t>Assessment</a:t>
            </a:r>
          </a:p>
          <a:p>
            <a:pPr algn="ctr"/>
            <a:r>
              <a:rPr lang="en-US" sz="3200" dirty="0"/>
              <a:t>Cont’d</a:t>
            </a:r>
            <a:endParaRPr lang="en-NG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417254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459457" y="196067"/>
            <a:ext cx="427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 Passive Methods</a:t>
            </a:r>
            <a:endParaRPr lang="en-N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752534" y="2578217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Malaise trap; </a:t>
            </a:r>
          </a:p>
          <a:p>
            <a:r>
              <a:rPr lang="en-US" sz="3200" dirty="0"/>
              <a:t>  flying</a:t>
            </a:r>
          </a:p>
          <a:p>
            <a:r>
              <a:rPr lang="en-US" sz="3200" dirty="0"/>
              <a:t>  insects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D289D-3242-4C58-8A39-41B3AA407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56" y="1662563"/>
            <a:ext cx="3891670" cy="38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76C37-6AE7-48BB-B0F7-411AD3BB0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9"/>
            <a:ext cx="9453489" cy="6826981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564E641-5F97-468C-9A5C-3E0704D5D627}"/>
              </a:ext>
            </a:extLst>
          </p:cNvPr>
          <p:cNvSpPr/>
          <p:nvPr/>
        </p:nvSpPr>
        <p:spPr>
          <a:xfrm>
            <a:off x="70340" y="1067879"/>
            <a:ext cx="2926079" cy="4629540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AE252-2FA4-4A1D-AD2A-B80CC2138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3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25B4B2-F531-4944-B19A-3EB045850155}"/>
              </a:ext>
            </a:extLst>
          </p:cNvPr>
          <p:cNvCxnSpPr/>
          <p:nvPr/>
        </p:nvCxnSpPr>
        <p:spPr>
          <a:xfrm>
            <a:off x="1287887" y="119773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AF5C42-4F64-4DD8-8DA0-4C5B38DF7415}"/>
              </a:ext>
            </a:extLst>
          </p:cNvPr>
          <p:cNvSpPr txBox="1"/>
          <p:nvPr/>
        </p:nvSpPr>
        <p:spPr>
          <a:xfrm>
            <a:off x="1641858" y="555727"/>
            <a:ext cx="843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What should you do after insects collection?</a:t>
            </a:r>
            <a:endParaRPr lang="en-NG" sz="36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67B330-AC9E-4E5B-8C08-BD652408C6E9}"/>
              </a:ext>
            </a:extLst>
          </p:cNvPr>
          <p:cNvCxnSpPr>
            <a:cxnSpLocks/>
          </p:cNvCxnSpPr>
          <p:nvPr/>
        </p:nvCxnSpPr>
        <p:spPr>
          <a:xfrm>
            <a:off x="5808373" y="1493950"/>
            <a:ext cx="0" cy="464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831F7C-1525-4C95-9B16-000D886BED00}"/>
              </a:ext>
            </a:extLst>
          </p:cNvPr>
          <p:cNvSpPr txBox="1"/>
          <p:nvPr/>
        </p:nvSpPr>
        <p:spPr>
          <a:xfrm>
            <a:off x="1101349" y="1651663"/>
            <a:ext cx="435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Store in appropriate sample bottles with preservative</a:t>
            </a:r>
            <a:endParaRPr lang="en-NG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FDF64-31CD-4F75-BDCE-7C2BAECF09BB}"/>
              </a:ext>
            </a:extLst>
          </p:cNvPr>
          <p:cNvSpPr txBox="1"/>
          <p:nvPr/>
        </p:nvSpPr>
        <p:spPr>
          <a:xfrm>
            <a:off x="6443800" y="1533778"/>
            <a:ext cx="43530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Sort stored insects, identify them and record abundance of each group</a:t>
            </a:r>
            <a:endParaRPr lang="en-NG" sz="32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B68FBC3-8545-4AA6-88E4-F73A2FC9B7F2}"/>
              </a:ext>
            </a:extLst>
          </p:cNvPr>
          <p:cNvSpPr/>
          <p:nvPr/>
        </p:nvSpPr>
        <p:spPr>
          <a:xfrm>
            <a:off x="5486401" y="1651663"/>
            <a:ext cx="732212" cy="3574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68E8B-E618-4E94-AFF9-6931E2337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8" y="3595881"/>
            <a:ext cx="4300602" cy="2486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1DB25-F645-48A4-9192-8128AF5F5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5579" y="2508677"/>
            <a:ext cx="2605949" cy="47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3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07F09F-3FDF-4070-817F-8F920DF3C058}"/>
              </a:ext>
            </a:extLst>
          </p:cNvPr>
          <p:cNvSpPr txBox="1"/>
          <p:nvPr/>
        </p:nvSpPr>
        <p:spPr>
          <a:xfrm>
            <a:off x="-282046" y="1947877"/>
            <a:ext cx="3889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can we work with?</a:t>
            </a:r>
          </a:p>
          <a:p>
            <a:pPr algn="ctr"/>
            <a:r>
              <a:rPr lang="en-US" sz="4400" dirty="0"/>
              <a:t>Hand on practical</a:t>
            </a:r>
            <a:endParaRPr lang="en-NG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CAF239-85D8-4ED1-A0A7-E5B6B9C63A1E}"/>
              </a:ext>
            </a:extLst>
          </p:cNvPr>
          <p:cNvCxnSpPr/>
          <p:nvPr/>
        </p:nvCxnSpPr>
        <p:spPr>
          <a:xfrm>
            <a:off x="3449357" y="1184856"/>
            <a:ext cx="0" cy="4353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667F06-1BA7-4BB0-81EF-CC2E831AC6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879" y="1207344"/>
            <a:ext cx="2659971" cy="22732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5A530-B93F-46D7-BCAB-309CEFD991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75" y="1348957"/>
            <a:ext cx="2808453" cy="22732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11E7DF-4E5F-4EE2-86E3-612968D623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b="23850"/>
          <a:stretch/>
        </p:blipFill>
        <p:spPr>
          <a:xfrm>
            <a:off x="5955323" y="-127234"/>
            <a:ext cx="3888727" cy="25188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F187ED-4395-4C03-B36E-9FC68FE7DAE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632" y="4066700"/>
            <a:ext cx="3556348" cy="25859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9440CD-CB29-4ADF-B0E6-0F82AC703B8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6996" y="3841871"/>
            <a:ext cx="3359411" cy="28108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136C35-968E-452E-89C9-7DE598826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3247" y="2309230"/>
            <a:ext cx="2978128" cy="23227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2F0D1A-023B-4506-B6AE-D689739600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46" y="4474666"/>
            <a:ext cx="2978129" cy="223512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0842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5020B-9097-41FD-BBCC-3E90F809ABB1}"/>
              </a:ext>
            </a:extLst>
          </p:cNvPr>
          <p:cNvSpPr txBox="1"/>
          <p:nvPr/>
        </p:nvSpPr>
        <p:spPr>
          <a:xfrm>
            <a:off x="-1622617" y="418012"/>
            <a:ext cx="68557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Recap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&amp; </a:t>
            </a:r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Conclusion</a:t>
            </a:r>
            <a:endParaRPr lang="en-NG" sz="4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DF60B-B501-4D9F-B889-0D65091778CC}"/>
              </a:ext>
            </a:extLst>
          </p:cNvPr>
          <p:cNvCxnSpPr>
            <a:cxnSpLocks/>
          </p:cNvCxnSpPr>
          <p:nvPr/>
        </p:nvCxnSpPr>
        <p:spPr>
          <a:xfrm>
            <a:off x="3737344" y="382018"/>
            <a:ext cx="0" cy="5966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880D55-FA10-4F1D-9421-7284DDF43DAA}"/>
              </a:ext>
            </a:extLst>
          </p:cNvPr>
          <p:cNvSpPr/>
          <p:nvPr/>
        </p:nvSpPr>
        <p:spPr>
          <a:xfrm>
            <a:off x="4089037" y="121249"/>
            <a:ext cx="6586520" cy="1067498"/>
          </a:xfrm>
          <a:prstGeom prst="roundRect">
            <a:avLst/>
          </a:prstGeom>
          <a:solidFill>
            <a:srgbClr val="DA994A">
              <a:alpha val="7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7894D-2288-4CEA-818E-AD1AEFAC9B22}"/>
              </a:ext>
            </a:extLst>
          </p:cNvPr>
          <p:cNvSpPr txBox="1"/>
          <p:nvPr/>
        </p:nvSpPr>
        <p:spPr>
          <a:xfrm>
            <a:off x="5856673" y="534727"/>
            <a:ext cx="360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are insects ?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922A7C-EBF7-461F-A237-7B884499D436}"/>
              </a:ext>
            </a:extLst>
          </p:cNvPr>
          <p:cNvSpPr/>
          <p:nvPr/>
        </p:nvSpPr>
        <p:spPr>
          <a:xfrm>
            <a:off x="4149231" y="1188747"/>
            <a:ext cx="6526316" cy="87331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2B3F08-93B5-4061-A6C0-0966A6AC7EDA}"/>
              </a:ext>
            </a:extLst>
          </p:cNvPr>
          <p:cNvSpPr/>
          <p:nvPr/>
        </p:nvSpPr>
        <p:spPr>
          <a:xfrm>
            <a:off x="4389823" y="2153031"/>
            <a:ext cx="6181088" cy="756311"/>
          </a:xfrm>
          <a:prstGeom prst="roundRect">
            <a:avLst/>
          </a:prstGeom>
          <a:solidFill>
            <a:srgbClr val="00206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Needs for insects assessment</a:t>
            </a:r>
            <a:endParaRPr lang="en-NG" sz="3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FDCB9A-C4D6-42D6-9C94-881DA8F5E9EA}"/>
              </a:ext>
            </a:extLst>
          </p:cNvPr>
          <p:cNvSpPr/>
          <p:nvPr/>
        </p:nvSpPr>
        <p:spPr>
          <a:xfrm>
            <a:off x="4698608" y="2976967"/>
            <a:ext cx="5570807" cy="520104"/>
          </a:xfrm>
          <a:prstGeom prst="roundRect">
            <a:avLst/>
          </a:prstGeom>
          <a:solidFill>
            <a:srgbClr val="7030A0">
              <a:alpha val="5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Methods of assessing insects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340D48-FF66-4D7D-8610-E57E13855BAF}"/>
              </a:ext>
            </a:extLst>
          </p:cNvPr>
          <p:cNvSpPr/>
          <p:nvPr/>
        </p:nvSpPr>
        <p:spPr>
          <a:xfrm>
            <a:off x="5144793" y="3574141"/>
            <a:ext cx="4746887" cy="509354"/>
          </a:xfrm>
          <a:prstGeom prst="roundRect">
            <a:avLst/>
          </a:prstGeom>
          <a:solidFill>
            <a:schemeClr val="accent2">
              <a:lumMod val="75000"/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Recap and conclusion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44DAF-0289-412D-AD40-D65B067FE8FE}"/>
              </a:ext>
            </a:extLst>
          </p:cNvPr>
          <p:cNvSpPr txBox="1"/>
          <p:nvPr/>
        </p:nvSpPr>
        <p:spPr>
          <a:xfrm>
            <a:off x="4986069" y="1061390"/>
            <a:ext cx="548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assessment and where is tropical ecosystem?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288281-BDFA-4F7C-B45E-70BAA383F6A8}"/>
              </a:ext>
            </a:extLst>
          </p:cNvPr>
          <p:cNvSpPr/>
          <p:nvPr/>
        </p:nvSpPr>
        <p:spPr>
          <a:xfrm>
            <a:off x="0" y="6348646"/>
            <a:ext cx="12191998" cy="50935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BD641E-0E1E-4B5B-B606-60987C9AA616}"/>
              </a:ext>
            </a:extLst>
          </p:cNvPr>
          <p:cNvSpPr/>
          <p:nvPr/>
        </p:nvSpPr>
        <p:spPr>
          <a:xfrm>
            <a:off x="3924314" y="4112990"/>
            <a:ext cx="7006282" cy="2162511"/>
          </a:xfrm>
          <a:prstGeom prst="roundRect">
            <a:avLst/>
          </a:prstGeom>
          <a:solidFill>
            <a:srgbClr val="DA994A">
              <a:alpha val="7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C3874-DEDD-46CC-B63A-FFDC4D52BEE8}"/>
              </a:ext>
            </a:extLst>
          </p:cNvPr>
          <p:cNvSpPr/>
          <p:nvPr/>
        </p:nvSpPr>
        <p:spPr>
          <a:xfrm>
            <a:off x="4149231" y="429680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Assessment of Insects in a tropical ecosystem like </a:t>
            </a:r>
            <a:r>
              <a:rPr lang="en-US" sz="2800" dirty="0" err="1">
                <a:solidFill>
                  <a:schemeClr val="bg1"/>
                </a:solidFill>
              </a:rPr>
              <a:t>Okomu</a:t>
            </a:r>
            <a:r>
              <a:rPr lang="en-US" sz="2800" dirty="0">
                <a:solidFill>
                  <a:schemeClr val="bg1"/>
                </a:solidFill>
              </a:rPr>
              <a:t> National park is importance because insects play vital roles in our environment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346A8A-67FB-44FF-B5BD-59BC9ED1A9AD}"/>
              </a:ext>
            </a:extLst>
          </p:cNvPr>
          <p:cNvCxnSpPr/>
          <p:nvPr/>
        </p:nvCxnSpPr>
        <p:spPr>
          <a:xfrm>
            <a:off x="2644726" y="928468"/>
            <a:ext cx="2500067" cy="2897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C4A2DA-67F2-49AE-93CE-ACC73C95C18D}"/>
              </a:ext>
            </a:extLst>
          </p:cNvPr>
          <p:cNvCxnSpPr/>
          <p:nvPr/>
        </p:nvCxnSpPr>
        <p:spPr>
          <a:xfrm flipV="1">
            <a:off x="1294228" y="3826412"/>
            <a:ext cx="3850565" cy="1181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1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E7450-0188-40EF-A8DA-C4748618A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10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A0C272-D7B7-4C2A-85B3-6DC9078BC90E}"/>
              </a:ext>
            </a:extLst>
          </p:cNvPr>
          <p:cNvSpPr txBox="1"/>
          <p:nvPr/>
        </p:nvSpPr>
        <p:spPr>
          <a:xfrm>
            <a:off x="2691618" y="2886103"/>
            <a:ext cx="680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THANK YOU </a:t>
            </a:r>
            <a:endParaRPr lang="en-NG" sz="9600" dirty="0"/>
          </a:p>
        </p:txBody>
      </p:sp>
    </p:spTree>
    <p:extLst>
      <p:ext uri="{BB962C8B-B14F-4D97-AF65-F5344CB8AC3E}">
        <p14:creationId xmlns:p14="http://schemas.microsoft.com/office/powerpoint/2010/main" val="3360771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7AA3-5DFC-4A2A-833F-20D79F78A400}"/>
              </a:ext>
            </a:extLst>
          </p:cNvPr>
          <p:cNvSpPr/>
          <p:nvPr/>
        </p:nvSpPr>
        <p:spPr>
          <a:xfrm>
            <a:off x="487679" y="2416518"/>
            <a:ext cx="7038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49699"/>
                </a:solidFill>
                <a:latin typeface="OfficinaSans-Book"/>
              </a:rPr>
              <a:t>food and agriculture organization of the united nations, Rome, 2016</a:t>
            </a:r>
            <a:endParaRPr lang="en-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08DB9-0EFC-4D43-8F87-7FD0F1C9CB98}"/>
              </a:ext>
            </a:extLst>
          </p:cNvPr>
          <p:cNvSpPr/>
          <p:nvPr/>
        </p:nvSpPr>
        <p:spPr>
          <a:xfrm>
            <a:off x="487679" y="2785850"/>
            <a:ext cx="156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URWPalladioL-Bold"/>
              </a:rPr>
              <a:t>Kenneth, 2018</a:t>
            </a:r>
            <a:endParaRPr lang="en-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1EBA42-5ED3-4028-967A-B4AFAC62E7F9}"/>
              </a:ext>
            </a:extLst>
          </p:cNvPr>
          <p:cNvSpPr/>
          <p:nvPr/>
        </p:nvSpPr>
        <p:spPr>
          <a:xfrm>
            <a:off x="5452234" y="3244334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-Bold"/>
              </a:rPr>
              <a:t>Kok</a:t>
            </a:r>
            <a:r>
              <a:rPr lang="en-US" b="1" dirty="0">
                <a:latin typeface="Helvetica-Bold"/>
              </a:rPr>
              <a:t>-Boon et al., 2017</a:t>
            </a:r>
            <a:endParaRPr lang="en-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3BED2-923A-4F3D-9F1A-FBAD59074253}"/>
              </a:ext>
            </a:extLst>
          </p:cNvPr>
          <p:cNvSpPr/>
          <p:nvPr/>
        </p:nvSpPr>
        <p:spPr>
          <a:xfrm>
            <a:off x="2242455" y="407215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-Bold"/>
              </a:rPr>
              <a:t>David, 2016</a:t>
            </a:r>
            <a:endParaRPr lang="en-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9613F-D605-4335-8057-9B0483F18227}"/>
              </a:ext>
            </a:extLst>
          </p:cNvPr>
          <p:cNvSpPr/>
          <p:nvPr/>
        </p:nvSpPr>
        <p:spPr>
          <a:xfrm>
            <a:off x="5537904" y="4441483"/>
            <a:ext cx="194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-Bold"/>
              </a:rPr>
              <a:t>Yves et al., 2020</a:t>
            </a:r>
            <a:endParaRPr lang="en-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8CDDB-85A9-445B-8E1A-4281237753FE}"/>
              </a:ext>
            </a:extLst>
          </p:cNvPr>
          <p:cNvSpPr/>
          <p:nvPr/>
        </p:nvSpPr>
        <p:spPr>
          <a:xfrm>
            <a:off x="1271227" y="535845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-Bold"/>
              </a:rPr>
              <a:t>Olivier et al., 2009</a:t>
            </a:r>
            <a:endParaRPr lang="en-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9A32-669A-45CE-8167-45B9BCF388A5}"/>
              </a:ext>
            </a:extLst>
          </p:cNvPr>
          <p:cNvSpPr/>
          <p:nvPr/>
        </p:nvSpPr>
        <p:spPr>
          <a:xfrm>
            <a:off x="5452233" y="554311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-Bold"/>
              </a:rPr>
              <a:t>Ishaya</a:t>
            </a:r>
            <a:r>
              <a:rPr lang="en-US" b="1" dirty="0">
                <a:latin typeface="Helvetica-Bold"/>
              </a:rPr>
              <a:t> et al., 2018</a:t>
            </a:r>
            <a:endParaRPr lang="en-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4FD34-8962-49C7-800D-6D609E05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4" y="384567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3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5020B-9097-41FD-BBCC-3E90F809ABB1}"/>
              </a:ext>
            </a:extLst>
          </p:cNvPr>
          <p:cNvSpPr txBox="1"/>
          <p:nvPr/>
        </p:nvSpPr>
        <p:spPr>
          <a:xfrm>
            <a:off x="1313846" y="2678672"/>
            <a:ext cx="288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Outline</a:t>
            </a:r>
            <a:endParaRPr lang="en-NG" sz="4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DF60B-B501-4D9F-B889-0D65091778CC}"/>
              </a:ext>
            </a:extLst>
          </p:cNvPr>
          <p:cNvCxnSpPr>
            <a:cxnSpLocks/>
          </p:cNvCxnSpPr>
          <p:nvPr/>
        </p:nvCxnSpPr>
        <p:spPr>
          <a:xfrm>
            <a:off x="4089037" y="1635484"/>
            <a:ext cx="0" cy="3046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880D55-FA10-4F1D-9421-7284DDF43DAA}"/>
              </a:ext>
            </a:extLst>
          </p:cNvPr>
          <p:cNvSpPr/>
          <p:nvPr/>
        </p:nvSpPr>
        <p:spPr>
          <a:xfrm>
            <a:off x="4342207" y="369265"/>
            <a:ext cx="6586523" cy="985837"/>
          </a:xfrm>
          <a:prstGeom prst="roundRect">
            <a:avLst/>
          </a:prstGeom>
          <a:solidFill>
            <a:srgbClr val="DA994A">
              <a:alpha val="7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7894D-2288-4CEA-818E-AD1AEFAC9B22}"/>
              </a:ext>
            </a:extLst>
          </p:cNvPr>
          <p:cNvSpPr txBox="1"/>
          <p:nvPr/>
        </p:nvSpPr>
        <p:spPr>
          <a:xfrm>
            <a:off x="5856673" y="534727"/>
            <a:ext cx="360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are insects ?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922A7C-EBF7-461F-A237-7B884499D436}"/>
              </a:ext>
            </a:extLst>
          </p:cNvPr>
          <p:cNvSpPr/>
          <p:nvPr/>
        </p:nvSpPr>
        <p:spPr>
          <a:xfrm>
            <a:off x="4342208" y="1508160"/>
            <a:ext cx="6586522" cy="99825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2B3F08-93B5-4061-A6C0-0966A6AC7EDA}"/>
              </a:ext>
            </a:extLst>
          </p:cNvPr>
          <p:cNvSpPr/>
          <p:nvPr/>
        </p:nvSpPr>
        <p:spPr>
          <a:xfrm>
            <a:off x="4389824" y="2659471"/>
            <a:ext cx="6538906" cy="998253"/>
          </a:xfrm>
          <a:prstGeom prst="roundRect">
            <a:avLst/>
          </a:prstGeom>
          <a:solidFill>
            <a:srgbClr val="00206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Needs for insects assessment</a:t>
            </a:r>
            <a:endParaRPr lang="en-NG" sz="3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FDCB9A-C4D6-42D6-9C94-881DA8F5E9EA}"/>
              </a:ext>
            </a:extLst>
          </p:cNvPr>
          <p:cNvSpPr/>
          <p:nvPr/>
        </p:nvSpPr>
        <p:spPr>
          <a:xfrm>
            <a:off x="4389827" y="3863080"/>
            <a:ext cx="6538903" cy="998252"/>
          </a:xfrm>
          <a:prstGeom prst="roundRect">
            <a:avLst/>
          </a:prstGeom>
          <a:solidFill>
            <a:srgbClr val="7030A0">
              <a:alpha val="5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Methods of assessing insects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340D48-FF66-4D7D-8610-E57E13855BAF}"/>
              </a:ext>
            </a:extLst>
          </p:cNvPr>
          <p:cNvSpPr/>
          <p:nvPr/>
        </p:nvSpPr>
        <p:spPr>
          <a:xfrm>
            <a:off x="4389827" y="5014391"/>
            <a:ext cx="6538903" cy="998252"/>
          </a:xfrm>
          <a:prstGeom prst="roundRect">
            <a:avLst/>
          </a:prstGeom>
          <a:solidFill>
            <a:schemeClr val="accent2">
              <a:lumMod val="75000"/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Recap and conclusion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44DAF-0289-412D-AD40-D65B067FE8FE}"/>
              </a:ext>
            </a:extLst>
          </p:cNvPr>
          <p:cNvSpPr txBox="1"/>
          <p:nvPr/>
        </p:nvSpPr>
        <p:spPr>
          <a:xfrm>
            <a:off x="5056409" y="1413086"/>
            <a:ext cx="548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assessment and where is tropical ecosystem?</a:t>
            </a:r>
            <a:endParaRPr lang="en-NG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288281-BDFA-4F7C-B45E-70BAA383F6A8}"/>
              </a:ext>
            </a:extLst>
          </p:cNvPr>
          <p:cNvSpPr/>
          <p:nvPr/>
        </p:nvSpPr>
        <p:spPr>
          <a:xfrm>
            <a:off x="0" y="6348646"/>
            <a:ext cx="12191998" cy="50935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7401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9B909-CF99-4287-8DB0-AB44A62BB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9F839D-C4C2-49C7-83E0-6EDDD5993A14}"/>
              </a:ext>
            </a:extLst>
          </p:cNvPr>
          <p:cNvSpPr txBox="1"/>
          <p:nvPr/>
        </p:nvSpPr>
        <p:spPr>
          <a:xfrm>
            <a:off x="407961" y="1554479"/>
            <a:ext cx="27572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What </a:t>
            </a:r>
          </a:p>
          <a:p>
            <a:pPr algn="ctr"/>
            <a:r>
              <a:rPr lang="en-US" sz="6000" dirty="0">
                <a:latin typeface="+mj-lt"/>
              </a:rPr>
              <a:t>are </a:t>
            </a:r>
          </a:p>
          <a:p>
            <a:pPr algn="ctr"/>
            <a:r>
              <a:rPr lang="en-US" sz="6000" dirty="0">
                <a:latin typeface="+mj-lt"/>
              </a:rPr>
              <a:t>insects?</a:t>
            </a:r>
            <a:endParaRPr lang="en-NG" sz="6000" dirty="0">
              <a:latin typeface="+mj-lt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24A1D74-42E0-4D6D-989E-EB1BF2924FC6}"/>
              </a:ext>
            </a:extLst>
          </p:cNvPr>
          <p:cNvSpPr/>
          <p:nvPr/>
        </p:nvSpPr>
        <p:spPr>
          <a:xfrm>
            <a:off x="98472" y="1195624"/>
            <a:ext cx="3376246" cy="4466752"/>
          </a:xfrm>
          <a:prstGeom prst="frame">
            <a:avLst/>
          </a:prstGeom>
          <a:solidFill>
            <a:srgbClr val="DA994A">
              <a:alpha val="73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3A9575-551B-4F59-AB8C-326C69E12C62}"/>
              </a:ext>
            </a:extLst>
          </p:cNvPr>
          <p:cNvCxnSpPr>
            <a:cxnSpLocks/>
          </p:cNvCxnSpPr>
          <p:nvPr/>
        </p:nvCxnSpPr>
        <p:spPr>
          <a:xfrm>
            <a:off x="3699803" y="225085"/>
            <a:ext cx="0" cy="6632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952F5-95EA-4CCC-8D7C-1E7A7B455862}"/>
              </a:ext>
            </a:extLst>
          </p:cNvPr>
          <p:cNvSpPr txBox="1"/>
          <p:nvPr/>
        </p:nvSpPr>
        <p:spPr>
          <a:xfrm>
            <a:off x="3699803" y="267101"/>
            <a:ext cx="81404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900" dirty="0"/>
              <a:t>They are animals (Animalia)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900" dirty="0"/>
              <a:t>Invertebrates with outer skeleton (Arthropods)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900" dirty="0"/>
              <a:t>Have wings ( some are wingless)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900" dirty="0"/>
              <a:t>Have three body parts; head, thorax and abdomen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900" dirty="0"/>
              <a:t>Have jointed legs and antennae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900" dirty="0"/>
              <a:t>Have 3 pairs of legs (6 legs) &amp; have different groups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CAB88-4151-42CE-A65E-FF69D95BC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032" y="3089259"/>
            <a:ext cx="4382680" cy="3501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C117DB-5DDB-4897-97A9-96CC62C1E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16" y="3089258"/>
            <a:ext cx="3953212" cy="35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8F1EEC5-ED39-4EDE-B5C2-E450DE5B09E2}"/>
              </a:ext>
            </a:extLst>
          </p:cNvPr>
          <p:cNvSpPr/>
          <p:nvPr/>
        </p:nvSpPr>
        <p:spPr>
          <a:xfrm>
            <a:off x="98476" y="772454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343BD-01A4-426A-BBE1-21C9733F779E}"/>
              </a:ext>
            </a:extLst>
          </p:cNvPr>
          <p:cNvSpPr txBox="1"/>
          <p:nvPr/>
        </p:nvSpPr>
        <p:spPr>
          <a:xfrm>
            <a:off x="-84406" y="2253821"/>
            <a:ext cx="4501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Groups/orders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</a:t>
            </a:r>
            <a:endParaRPr lang="en-NG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38654-4AE1-4B36-83F3-0CF0FC194849}"/>
              </a:ext>
            </a:extLst>
          </p:cNvPr>
          <p:cNvCxnSpPr>
            <a:cxnSpLocks/>
          </p:cNvCxnSpPr>
          <p:nvPr/>
        </p:nvCxnSpPr>
        <p:spPr>
          <a:xfrm>
            <a:off x="4248443" y="351692"/>
            <a:ext cx="0" cy="6175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5DAF76-9A79-4606-B751-58F5748D6AD6}"/>
              </a:ext>
            </a:extLst>
          </p:cNvPr>
          <p:cNvSpPr txBox="1"/>
          <p:nvPr/>
        </p:nvSpPr>
        <p:spPr>
          <a:xfrm>
            <a:off x="4566980" y="218885"/>
            <a:ext cx="615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Those without wings</a:t>
            </a:r>
            <a:endParaRPr lang="en-NG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49087-454E-4F00-8E16-DE9CD4A5D6F1}"/>
              </a:ext>
            </a:extLst>
          </p:cNvPr>
          <p:cNvSpPr txBox="1"/>
          <p:nvPr/>
        </p:nvSpPr>
        <p:spPr>
          <a:xfrm>
            <a:off x="4576695" y="1667240"/>
            <a:ext cx="7334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Collembola; </a:t>
            </a:r>
          </a:p>
          <a:p>
            <a:r>
              <a:rPr lang="en-US" sz="3200" dirty="0"/>
              <a:t>      springtails </a:t>
            </a:r>
            <a:endParaRPr lang="en-NG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1558F-D652-44B3-8467-8EC03D716B95}"/>
              </a:ext>
            </a:extLst>
          </p:cNvPr>
          <p:cNvSpPr txBox="1"/>
          <p:nvPr/>
        </p:nvSpPr>
        <p:spPr>
          <a:xfrm>
            <a:off x="4758592" y="4206662"/>
            <a:ext cx="733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2. </a:t>
            </a:r>
            <a:r>
              <a:rPr lang="en-US" sz="3200" dirty="0" err="1"/>
              <a:t>Thysanura</a:t>
            </a:r>
            <a:r>
              <a:rPr lang="en-US" sz="3200" dirty="0"/>
              <a:t>;</a:t>
            </a:r>
          </a:p>
          <a:p>
            <a:r>
              <a:rPr lang="en-US" sz="3200" dirty="0"/>
              <a:t>     Bristletails </a:t>
            </a:r>
            <a:endParaRPr lang="en-NG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CF23BB-BEF5-4D73-B8F2-287CF84DE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4" y="863526"/>
            <a:ext cx="4323875" cy="3153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804248-BD0B-4C05-B11E-F43BAA4F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5" y="4136349"/>
            <a:ext cx="4323876" cy="26241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2F3D64-15BE-4997-83C2-C9BE1C5FCCB5}"/>
              </a:ext>
            </a:extLst>
          </p:cNvPr>
          <p:cNvCxnSpPr/>
          <p:nvPr/>
        </p:nvCxnSpPr>
        <p:spPr>
          <a:xfrm>
            <a:off x="4248443" y="772454"/>
            <a:ext cx="7720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1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56272" y="772454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997805" y="23785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 cont’d</a:t>
            </a:r>
            <a:endParaRPr lang="en-NG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234373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797084" y="28135"/>
            <a:ext cx="654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Those with wings </a:t>
            </a:r>
            <a:endParaRPr lang="en-NG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EFB5C-6FF3-4C2B-9700-0AC7C50FFE1C}"/>
              </a:ext>
            </a:extLst>
          </p:cNvPr>
          <p:cNvCxnSpPr/>
          <p:nvPr/>
        </p:nvCxnSpPr>
        <p:spPr>
          <a:xfrm>
            <a:off x="4220302" y="636618"/>
            <a:ext cx="7146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281269" y="1005950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Odonata; </a:t>
            </a:r>
          </a:p>
          <a:p>
            <a:r>
              <a:rPr lang="en-US" sz="3200" dirty="0"/>
              <a:t>      Dragon fly</a:t>
            </a:r>
          </a:p>
          <a:p>
            <a:r>
              <a:rPr lang="en-US" sz="3200" dirty="0"/>
              <a:t>      damselfly</a:t>
            </a:r>
            <a:endParaRPr lang="en-NG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AD3A79-F547-4616-902B-16BCD8C6A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4" y="772454"/>
            <a:ext cx="4847658" cy="2656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87966-3FE6-4C1E-A0F8-D3A259766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3" y="3552092"/>
            <a:ext cx="4847651" cy="3234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A0CF29-0E10-4911-A997-11E029C54356}"/>
              </a:ext>
            </a:extLst>
          </p:cNvPr>
          <p:cNvSpPr txBox="1"/>
          <p:nvPr/>
        </p:nvSpPr>
        <p:spPr>
          <a:xfrm>
            <a:off x="4208581" y="3943749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Orthoptera; </a:t>
            </a:r>
          </a:p>
          <a:p>
            <a:r>
              <a:rPr lang="en-US" sz="3200" dirty="0"/>
              <a:t>      Cricket</a:t>
            </a:r>
          </a:p>
          <a:p>
            <a:r>
              <a:rPr lang="en-US" sz="3200" dirty="0"/>
              <a:t>      Grasshopper</a:t>
            </a:r>
          </a:p>
          <a:p>
            <a:endParaRPr lang="en-NG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C7F329-B335-4569-A21B-E24499B1B66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37000"/>
          </a:blip>
          <a:stretch>
            <a:fillRect/>
          </a:stretch>
        </p:blipFill>
        <p:spPr>
          <a:xfrm>
            <a:off x="7005713" y="3552092"/>
            <a:ext cx="1746665" cy="11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4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440367" y="825972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567821" y="220870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 cont’d</a:t>
            </a:r>
            <a:endParaRPr lang="en-NG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659378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797084" y="28135"/>
            <a:ext cx="654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Those with wings </a:t>
            </a:r>
            <a:endParaRPr lang="en-NG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EFB5C-6FF3-4C2B-9700-0AC7C50FFE1C}"/>
              </a:ext>
            </a:extLst>
          </p:cNvPr>
          <p:cNvCxnSpPr>
            <a:cxnSpLocks/>
          </p:cNvCxnSpPr>
          <p:nvPr/>
        </p:nvCxnSpPr>
        <p:spPr>
          <a:xfrm>
            <a:off x="4658179" y="636618"/>
            <a:ext cx="6031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633979" y="1457903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Dermaptera; </a:t>
            </a:r>
          </a:p>
          <a:p>
            <a:r>
              <a:rPr lang="en-US" sz="3200" dirty="0"/>
              <a:t>      Earwigs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0CF29-0E10-4911-A997-11E029C54356}"/>
              </a:ext>
            </a:extLst>
          </p:cNvPr>
          <p:cNvSpPr txBox="1"/>
          <p:nvPr/>
        </p:nvSpPr>
        <p:spPr>
          <a:xfrm>
            <a:off x="4773367" y="4379769"/>
            <a:ext cx="343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Isoptera; </a:t>
            </a:r>
          </a:p>
          <a:p>
            <a:r>
              <a:rPr lang="en-US" sz="3200" dirty="0"/>
              <a:t>     Termites</a:t>
            </a:r>
            <a:endParaRPr lang="en-NG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BA9D6-F501-42E5-8FF8-E03FED556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44" y="854469"/>
            <a:ext cx="4251047" cy="2828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263DB-33BC-49C0-B89B-B5F977D5B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45" y="3721194"/>
            <a:ext cx="4265055" cy="2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2BB1FF-614D-4D87-A584-B9A197BF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7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192001" cy="687232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031319C-63C5-4114-8A01-84E250D65194}"/>
              </a:ext>
            </a:extLst>
          </p:cNvPr>
          <p:cNvSpPr/>
          <p:nvPr/>
        </p:nvSpPr>
        <p:spPr>
          <a:xfrm>
            <a:off x="352486" y="772454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A0F25-53E3-44B4-9560-12287BA0ABD5}"/>
              </a:ext>
            </a:extLst>
          </p:cNvPr>
          <p:cNvSpPr/>
          <p:nvPr/>
        </p:nvSpPr>
        <p:spPr>
          <a:xfrm>
            <a:off x="-655702" y="227242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 cont’d</a:t>
            </a:r>
            <a:endParaRPr lang="en-NG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CA19A8-35F4-4567-9FA2-01CECABB86AC}"/>
              </a:ext>
            </a:extLst>
          </p:cNvPr>
          <p:cNvCxnSpPr/>
          <p:nvPr/>
        </p:nvCxnSpPr>
        <p:spPr>
          <a:xfrm>
            <a:off x="4517711" y="267286"/>
            <a:ext cx="0" cy="618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87F1A-5145-4848-8B10-35F221673FA6}"/>
              </a:ext>
            </a:extLst>
          </p:cNvPr>
          <p:cNvSpPr txBox="1"/>
          <p:nvPr/>
        </p:nvSpPr>
        <p:spPr>
          <a:xfrm>
            <a:off x="4797084" y="28135"/>
            <a:ext cx="654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Those with wings </a:t>
            </a:r>
            <a:endParaRPr lang="en-NG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EFB5C-6FF3-4C2B-9700-0AC7C50FFE1C}"/>
              </a:ext>
            </a:extLst>
          </p:cNvPr>
          <p:cNvCxnSpPr>
            <a:cxnSpLocks/>
          </p:cNvCxnSpPr>
          <p:nvPr/>
        </p:nvCxnSpPr>
        <p:spPr>
          <a:xfrm>
            <a:off x="4516518" y="636618"/>
            <a:ext cx="6404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D4819-9D5A-4B0F-AC05-D6C28289238F}"/>
              </a:ext>
            </a:extLst>
          </p:cNvPr>
          <p:cNvSpPr txBox="1"/>
          <p:nvPr/>
        </p:nvSpPr>
        <p:spPr>
          <a:xfrm>
            <a:off x="4675161" y="995037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Hemiptera; </a:t>
            </a:r>
          </a:p>
          <a:p>
            <a:r>
              <a:rPr lang="en-US" sz="3200" dirty="0"/>
              <a:t>      True Bugs</a:t>
            </a:r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60A1D-34A2-4765-B851-DCC40EBB0F39}"/>
              </a:ext>
            </a:extLst>
          </p:cNvPr>
          <p:cNvSpPr txBox="1"/>
          <p:nvPr/>
        </p:nvSpPr>
        <p:spPr>
          <a:xfrm>
            <a:off x="4635308" y="3948228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 </a:t>
            </a:r>
            <a:r>
              <a:rPr lang="en-US" sz="3200" dirty="0" err="1"/>
              <a:t>Phasmida</a:t>
            </a:r>
            <a:r>
              <a:rPr lang="en-US" sz="3200" dirty="0"/>
              <a:t>; </a:t>
            </a:r>
          </a:p>
          <a:p>
            <a:r>
              <a:rPr lang="en-US" sz="3200" dirty="0"/>
              <a:t>     Stick insects</a:t>
            </a:r>
          </a:p>
          <a:p>
            <a:r>
              <a:rPr lang="en-US" sz="3200" dirty="0"/>
              <a:t>      leaf insects</a:t>
            </a:r>
            <a:endParaRPr lang="en-NG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1DB86-75C4-45CA-AB1C-45DA7F73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61" y="937309"/>
            <a:ext cx="3993687" cy="2491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ECE4DD-B73C-4875-B12D-0FC800906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60" y="3683192"/>
            <a:ext cx="3993693" cy="29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1E8A6-E2C6-4521-AE3F-295256E9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" y="0"/>
            <a:ext cx="9115425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63B296C-B620-4133-9328-AF81F00D3EAA}"/>
              </a:ext>
            </a:extLst>
          </p:cNvPr>
          <p:cNvSpPr/>
          <p:nvPr/>
        </p:nvSpPr>
        <p:spPr>
          <a:xfrm>
            <a:off x="56272" y="772454"/>
            <a:ext cx="4079624" cy="5220381"/>
          </a:xfrm>
          <a:prstGeom prst="frame">
            <a:avLst/>
          </a:prstGeom>
          <a:solidFill>
            <a:srgbClr val="D8934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90EDD-80EE-4221-A147-FDC5C279C6BD}"/>
              </a:ext>
            </a:extLst>
          </p:cNvPr>
          <p:cNvSpPr/>
          <p:nvPr/>
        </p:nvSpPr>
        <p:spPr>
          <a:xfrm>
            <a:off x="-951916" y="21092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Orders</a:t>
            </a:r>
          </a:p>
          <a:p>
            <a:pPr algn="ctr"/>
            <a:r>
              <a:rPr lang="en-US" sz="4000" dirty="0"/>
              <a:t> of </a:t>
            </a:r>
          </a:p>
          <a:p>
            <a:pPr algn="ctr"/>
            <a:r>
              <a:rPr lang="en-US" sz="4000" dirty="0"/>
              <a:t>Insects cont’d</a:t>
            </a:r>
            <a:endParaRPr lang="en-NG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A383F-55C1-42A1-AA1C-0E930D56E5E8}"/>
              </a:ext>
            </a:extLst>
          </p:cNvPr>
          <p:cNvSpPr/>
          <p:nvPr/>
        </p:nvSpPr>
        <p:spPr>
          <a:xfrm>
            <a:off x="4506874" y="161562"/>
            <a:ext cx="352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Those with wings </a:t>
            </a:r>
            <a:endParaRPr lang="en-NG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E1496-5280-49D4-B7CA-758E421DE0EC}"/>
              </a:ext>
            </a:extLst>
          </p:cNvPr>
          <p:cNvCxnSpPr/>
          <p:nvPr/>
        </p:nvCxnSpPr>
        <p:spPr>
          <a:xfrm>
            <a:off x="4346917" y="309489"/>
            <a:ext cx="0" cy="6246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FFF222-C962-439D-BE2E-C2E713E1611C}"/>
              </a:ext>
            </a:extLst>
          </p:cNvPr>
          <p:cNvCxnSpPr/>
          <p:nvPr/>
        </p:nvCxnSpPr>
        <p:spPr>
          <a:xfrm>
            <a:off x="4346914" y="720149"/>
            <a:ext cx="6133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87BA5C-10BB-4562-ADB4-AF2F9A66E893}"/>
              </a:ext>
            </a:extLst>
          </p:cNvPr>
          <p:cNvSpPr txBox="1"/>
          <p:nvPr/>
        </p:nvSpPr>
        <p:spPr>
          <a:xfrm>
            <a:off x="4328229" y="1005950"/>
            <a:ext cx="3432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7. </a:t>
            </a:r>
            <a:r>
              <a:rPr lang="en-US" sz="3200" dirty="0" err="1"/>
              <a:t>Neuroptera</a:t>
            </a:r>
            <a:r>
              <a:rPr lang="en-US" sz="3200" dirty="0"/>
              <a:t>; </a:t>
            </a:r>
          </a:p>
          <a:p>
            <a:r>
              <a:rPr lang="en-US" sz="3200" dirty="0"/>
              <a:t>      </a:t>
            </a:r>
            <a:r>
              <a:rPr lang="en-US" sz="3200" dirty="0" err="1"/>
              <a:t>Antilions</a:t>
            </a:r>
            <a:endParaRPr lang="en-US" sz="3200" dirty="0"/>
          </a:p>
          <a:p>
            <a:r>
              <a:rPr lang="en-US" sz="3200" dirty="0"/>
              <a:t>      </a:t>
            </a:r>
            <a:r>
              <a:rPr lang="en-US" sz="3200" dirty="0" err="1"/>
              <a:t>Aphidlion</a:t>
            </a:r>
            <a:endParaRPr lang="en-US" sz="3200" dirty="0"/>
          </a:p>
          <a:p>
            <a:r>
              <a:rPr lang="en-US" sz="3200" dirty="0"/>
              <a:t>      </a:t>
            </a:r>
            <a:endParaRPr lang="en-NG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5B9FB-1D8B-4A3F-AD4F-AD20737278FB}"/>
              </a:ext>
            </a:extLst>
          </p:cNvPr>
          <p:cNvSpPr txBox="1"/>
          <p:nvPr/>
        </p:nvSpPr>
        <p:spPr>
          <a:xfrm>
            <a:off x="4475866" y="4436122"/>
            <a:ext cx="3432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8. Coleoptera; </a:t>
            </a:r>
          </a:p>
          <a:p>
            <a:r>
              <a:rPr lang="en-US" sz="3200" dirty="0"/>
              <a:t>     Beetles </a:t>
            </a:r>
          </a:p>
          <a:p>
            <a:r>
              <a:rPr lang="en-US" sz="3200" dirty="0"/>
              <a:t>      Weevils</a:t>
            </a:r>
            <a:endParaRPr lang="en-NG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18A82B-35A2-4528-BA6B-960C615EB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26" y="956924"/>
            <a:ext cx="2574166" cy="2160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6F92D1-651E-4E18-AE6C-96DE8255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43" y="944697"/>
            <a:ext cx="2628900" cy="2172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159F3F-449A-49E1-A527-AAE2DA835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7" y="942195"/>
            <a:ext cx="1302367" cy="993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71A6CA-E394-444A-8712-4662B7BAC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43" y="3845560"/>
            <a:ext cx="2618369" cy="21601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A75FAE-115C-4C7F-BBB7-186E43A69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22" y="3845561"/>
            <a:ext cx="2672592" cy="21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643</Words>
  <Application>Microsoft Office PowerPoint</Application>
  <PresentationFormat>Widescreen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Helvetica-Bold</vt:lpstr>
      <vt:lpstr>OfficinaSans-Book</vt:lpstr>
      <vt:lpstr>Tahoma</vt:lpstr>
      <vt:lpstr>URWPalladioL-Bold</vt:lpstr>
      <vt:lpstr>Wingdings</vt:lpstr>
      <vt:lpstr>Office Theme</vt:lpstr>
      <vt:lpstr>BIODIVERSITY ASSESSMENT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11</cp:lastModifiedBy>
  <cp:revision>92</cp:revision>
  <dcterms:created xsi:type="dcterms:W3CDTF">2021-11-25T22:10:39Z</dcterms:created>
  <dcterms:modified xsi:type="dcterms:W3CDTF">2022-07-18T19:22:32Z</dcterms:modified>
</cp:coreProperties>
</file>