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1" r:id="rId5"/>
    <p:sldId id="283" r:id="rId6"/>
    <p:sldId id="284" r:id="rId7"/>
    <p:sldId id="285" r:id="rId8"/>
    <p:sldId id="286" r:id="rId9"/>
    <p:sldId id="275" r:id="rId10"/>
    <p:sldId id="276" r:id="rId11"/>
    <p:sldId id="277" r:id="rId12"/>
    <p:sldId id="278" r:id="rId13"/>
    <p:sldId id="279" r:id="rId14"/>
    <p:sldId id="280" r:id="rId15"/>
    <p:sldId id="269" r:id="rId16"/>
    <p:sldId id="270" r:id="rId17"/>
    <p:sldId id="271" r:id="rId18"/>
    <p:sldId id="273" r:id="rId19"/>
    <p:sldId id="258" r:id="rId20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70CC-F3A6-4D7F-89B7-9806B4F48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A046B-767B-465E-BEBD-032EF4D2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C2E1C-FA93-4CAC-BD8C-C70B355A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83A0-9276-4DB0-8AD4-CF3AC913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7EE8-BDE3-4868-A0F2-8E5336A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914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2CED-9ADF-4F05-9C1D-05760C87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0E0A6-FD58-42EB-B808-43D0D2777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D1C4-0175-44A2-80D9-A159B4A0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A935A-E3C6-4EC4-91CC-9AD53AC9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03182-3467-47A9-8884-15D61EC2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1921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396F-50A4-407A-AD3B-CFBF6C4B6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F967B-8CEC-40E6-B944-A22278A49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8648-FD4A-4469-B13A-EB0DB8C3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979D-9FFB-4D01-AA83-4A0C3AC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653F-72D6-49B0-B844-951DD268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6417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21FE-9040-4320-8F46-36D03578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499F-BE2E-4454-B417-3AD75E24F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2F1A8-ECD4-44E8-96DE-B793E18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35885-77FB-4EA1-A708-634DC919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D189-8615-4B58-A311-67032A18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03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F333-29CC-4C7B-A110-B470F2BE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5F47B-0A9A-459E-A6E0-5EE34BDBC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4EE99-F645-4C5A-BCE0-DB40D9E8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E5788-8868-4962-8499-F492C5BC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CB02C-63E2-40D3-A165-95429FAF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5324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2DDB-2866-4604-B362-C2FB396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631D-17F0-41B2-8132-F68F4E922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35301-65B0-45FC-9857-D859FAC4C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37251-FAE5-481F-A069-921CD6FB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D065-C265-4B29-90B5-46C54A45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E6116-B66B-4DF9-9BD7-C34D979F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7478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ADA3-2A24-4346-BEDE-39621304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8AE0-D8D8-4E04-A1B7-03C7B906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C6F64-74A8-44DA-980B-BA5A007E7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FD29A-C2E9-4DA8-B38F-4C6212B8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715DA-9A4A-4101-94AD-54C355D7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557A7-A555-437B-BA55-5806B830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A8CE6-9B6F-4F07-BD14-791ABCD5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5CBB8-557B-43C2-8717-5D487140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8772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04C8-1CEB-4660-9A59-DC7BDEA2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63693-F98D-4034-B3A5-4C5BABFF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F6BA0-6444-46EE-AD6B-883A395A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BF545-3483-4F6F-86AB-07220D72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5367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D7CA7-74C7-4CC2-BACC-5ACFB5F5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E0BCF-8066-4284-AB11-0A02F7A4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EC6EA-60D7-42E3-82A8-72052897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102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0263-B19F-467A-AF38-C4DBAD3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C104-4819-4384-8EFE-16680D20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FF171-4D76-478A-B086-C86E428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4ADD1-9720-43C1-AEC0-3B956D3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DE20B-579E-430E-A744-C6DC141A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FCF84-627E-4369-B219-23BF9C5F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694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C2D3-742D-476A-80D7-5855819C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03389-7D3E-4202-BA8C-2C35DD06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D1652-3C09-4A5E-95DB-4CB03E2B8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8B5C-936B-4F5E-9FDF-D0843565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64D64-5551-4911-8A4F-1B041D2E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A839F-3BC1-4B32-BF9B-740E7190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0256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16371-6752-4EC8-A1B6-8071ECD2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0AD80-D43F-40D8-9BB5-B688B69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34CAC-681E-4C64-855E-188E8AA4A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16DC-35D0-4E85-84DC-3AA4A2871774}" type="datetimeFigureOut">
              <a:rPr lang="en-NG" smtClean="0"/>
              <a:t>19/07/2022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B7FE-1CE0-4E5F-A6E1-DCE7D7525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24C3-9399-4FB1-B44F-802E9251B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49F7-06E5-40A7-88A1-AFEB5D4B6F0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524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4173C-1704-423A-BA6B-7ECF2F58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9380"/>
          <a:stretch>
            <a:fillRect/>
          </a:stretch>
        </p:blipFill>
        <p:spPr bwMode="auto">
          <a:xfrm>
            <a:off x="475167" y="5115569"/>
            <a:ext cx="2649921" cy="10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EB613-7688-421E-866E-08DF912AA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18" y="4738329"/>
            <a:ext cx="2070801" cy="16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C065607-2AED-40AA-89D6-60C424A2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09" y="4631932"/>
            <a:ext cx="1888436" cy="18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2127185-68D2-4105-9354-794ABBD0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49" y="4782884"/>
            <a:ext cx="1605030" cy="16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B3233D-7AF5-4356-8571-7C2076C82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91" y="175008"/>
            <a:ext cx="11105256" cy="27763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600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 ASSESSMENT TRAINING</a:t>
            </a:r>
            <a:endParaRPr lang="en-GB" altLang="en-US" sz="66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120B55-092C-4595-BACB-DABCFC6B0E4A}"/>
              </a:ext>
            </a:extLst>
          </p:cNvPr>
          <p:cNvSpPr txBox="1">
            <a:spLocks/>
          </p:cNvSpPr>
          <p:nvPr/>
        </p:nvSpPr>
        <p:spPr>
          <a:xfrm>
            <a:off x="0" y="2958696"/>
            <a:ext cx="12192000" cy="156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</a:rPr>
              <a:t>FOR OKOMU NATIONAL PARK SUPPORT ZONE COMMUNITIES’ </a:t>
            </a:r>
            <a:r>
              <a:rPr lang="en-US" altLang="en-US" sz="5400" b="1" dirty="0">
                <a:solidFill>
                  <a:schemeClr val="accent6">
                    <a:lumMod val="75000"/>
                  </a:schemeClr>
                </a:solidFill>
              </a:rPr>
              <a:t>VOLUNTEERS</a:t>
            </a:r>
            <a:endParaRPr lang="en-GB" alt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F8D9A9-3A40-4FF3-BFEF-9606E85C02DE}"/>
              </a:ext>
            </a:extLst>
          </p:cNvPr>
          <p:cNvSpPr txBox="1">
            <a:spLocks/>
          </p:cNvSpPr>
          <p:nvPr/>
        </p:nvSpPr>
        <p:spPr>
          <a:xfrm>
            <a:off x="11720" y="6372664"/>
            <a:ext cx="12192000" cy="426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</a:rPr>
              <a:t>POWERED BY: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SUSTAINABILITY AND CONSERVATION EDUCATION FOR </a:t>
            </a:r>
            <a:r>
              <a:rPr lang="en-US" altLang="en-US" sz="1600" b="1">
                <a:solidFill>
                  <a:schemeClr val="accent6">
                    <a:lumMod val="75000"/>
                  </a:schemeClr>
                </a:solidFill>
              </a:rPr>
              <a:t>RURAL AREAS (SCERA)</a:t>
            </a:r>
            <a:endParaRPr lang="en-GB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8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0AFF-79DC-41CA-8C35-FBBD3AB47C8D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00B050"/>
                </a:solidFill>
              </a:rPr>
              <a:t>Three Broad Groups of Mammals</a:t>
            </a:r>
            <a:br>
              <a:rPr lang="en-US" sz="5400">
                <a:solidFill>
                  <a:srgbClr val="00B050"/>
                </a:solidFill>
              </a:rPr>
            </a:br>
            <a:r>
              <a:rPr lang="en-US" sz="2000" b="1">
                <a:solidFill>
                  <a:srgbClr val="00B050"/>
                </a:solidFill>
              </a:rPr>
              <a:t>(Small mammals, medium-sized mammals and large mammals</a:t>
            </a:r>
            <a:r>
              <a:rPr lang="en-US" sz="2200" b="1">
                <a:solidFill>
                  <a:srgbClr val="00B050"/>
                </a:solidFill>
              </a:rPr>
              <a:t>).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02677-C0B1-4B31-B1A2-082CE20C197D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617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Mammals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3E9AC-9A76-4628-A6CC-4458FEB1CB7C}"/>
              </a:ext>
            </a:extLst>
          </p:cNvPr>
          <p:cNvSpPr txBox="1">
            <a:spLocks/>
          </p:cNvSpPr>
          <p:nvPr/>
        </p:nvSpPr>
        <p:spPr>
          <a:xfrm>
            <a:off x="154547" y="2299014"/>
            <a:ext cx="3960254" cy="439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Large mammals include:</a:t>
            </a:r>
          </a:p>
          <a:p>
            <a:r>
              <a:rPr lang="en-US"/>
              <a:t> Most ungulates, diurnal primates, most carnivores larger than a fox or house cat </a:t>
            </a:r>
          </a:p>
          <a:p>
            <a:endParaRPr lang="en-US"/>
          </a:p>
          <a:p>
            <a:r>
              <a:rPr lang="en-US"/>
              <a:t>They are all perissodactyls (horses, rhinos, tapirs) and artiodactyls (including the relatively small duikers). </a:t>
            </a:r>
            <a:endParaRPr lang="en-US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08D3C66A-C15F-4D12-B290-12C04592423A}"/>
              </a:ext>
            </a:extLst>
          </p:cNvPr>
          <p:cNvGrpSpPr>
            <a:grpSpLocks/>
          </p:cNvGrpSpPr>
          <p:nvPr/>
        </p:nvGrpSpPr>
        <p:grpSpPr bwMode="auto">
          <a:xfrm>
            <a:off x="4385686" y="1889438"/>
            <a:ext cx="2590800" cy="3451225"/>
            <a:chOff x="2064" y="576"/>
            <a:chExt cx="1632" cy="2174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4ECBB84-EC0B-4F3E-BB88-9128E6491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1" y="1976"/>
              <a:ext cx="1559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>
                  <a:solidFill>
                    <a:srgbClr val="000099"/>
                  </a:solidFill>
                </a:rPr>
                <a:t>Perissodactyla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/>
                <a:t>  “odd-toed”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/>
                <a:t>  Hindgut fermenters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>
                  <a:solidFill>
                    <a:srgbClr val="006600"/>
                  </a:solidFill>
                </a:rPr>
                <a:t>(e.g., horses, tapirs, rhinoceroses)</a:t>
              </a:r>
            </a:p>
          </p:txBody>
        </p:sp>
        <p:pic>
          <p:nvPicPr>
            <p:cNvPr id="7" name="Picture 20" descr="black_rhinocerous_1">
              <a:extLst>
                <a:ext uri="{FF2B5EF4-FFF2-40B4-BE49-F238E27FC236}">
                  <a16:creationId xmlns:a16="http://schemas.microsoft.com/office/drawing/2014/main" id="{870FD2F2-CD5C-4683-9836-3749D46B1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74"/>
            <a:stretch>
              <a:fillRect/>
            </a:stretch>
          </p:blipFill>
          <p:spPr bwMode="auto">
            <a:xfrm>
              <a:off x="2064" y="576"/>
              <a:ext cx="1632" cy="13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1BC84D9D-EA7E-4094-993B-1765D1C4E479}"/>
              </a:ext>
            </a:extLst>
          </p:cNvPr>
          <p:cNvGrpSpPr>
            <a:grpSpLocks/>
          </p:cNvGrpSpPr>
          <p:nvPr/>
        </p:nvGrpSpPr>
        <p:grpSpPr bwMode="auto">
          <a:xfrm>
            <a:off x="7774565" y="1722221"/>
            <a:ext cx="2643188" cy="3451225"/>
            <a:chOff x="4032" y="576"/>
            <a:chExt cx="1665" cy="2174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8DD813D5-1159-4EE9-AC56-813FC680B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1" y="1976"/>
              <a:ext cx="1566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>
                  <a:solidFill>
                    <a:srgbClr val="000099"/>
                  </a:solidFill>
                </a:rPr>
                <a:t>Artiodactyla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/>
                <a:t>  “even-toed”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/>
                <a:t>  Ruminating stomachs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>
                  <a:solidFill>
                    <a:srgbClr val="006600"/>
                  </a:solidFill>
                </a:rPr>
                <a:t>(e.g., pigs, deer, hippopotamuses)</a:t>
              </a:r>
            </a:p>
          </p:txBody>
        </p:sp>
        <p:pic>
          <p:nvPicPr>
            <p:cNvPr id="10" name="Picture 23" descr="pronghorn">
              <a:extLst>
                <a:ext uri="{FF2B5EF4-FFF2-40B4-BE49-F238E27FC236}">
                  <a16:creationId xmlns:a16="http://schemas.microsoft.com/office/drawing/2014/main" id="{66B21EE9-0A70-4D75-AE14-C2B85F1D7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1" b="10811"/>
            <a:stretch>
              <a:fillRect/>
            </a:stretch>
          </p:blipFill>
          <p:spPr bwMode="auto">
            <a:xfrm>
              <a:off x="4032" y="576"/>
              <a:ext cx="1665" cy="13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715C298A-42B3-4128-8A83-6D2A28E4E6EB}"/>
              </a:ext>
            </a:extLst>
          </p:cNvPr>
          <p:cNvGrpSpPr>
            <a:grpSpLocks/>
          </p:cNvGrpSpPr>
          <p:nvPr/>
        </p:nvGrpSpPr>
        <p:grpSpPr bwMode="auto">
          <a:xfrm>
            <a:off x="5276056" y="5453853"/>
            <a:ext cx="4560024" cy="1290955"/>
            <a:chOff x="70" y="2792"/>
            <a:chExt cx="3461" cy="1480"/>
          </a:xfrm>
        </p:grpSpPr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709CD491-5DF6-4332-ABA5-8E0053CC5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7" y="2792"/>
              <a:ext cx="1594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>
                  <a:solidFill>
                    <a:srgbClr val="000099"/>
                  </a:solidFill>
                </a:rPr>
                <a:t>Proboscidea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/>
                <a:t>  Largest terrestrial mammals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>
                  <a:solidFill>
                    <a:srgbClr val="006600"/>
                  </a:solidFill>
                </a:rPr>
                <a:t>(elephants)</a:t>
              </a:r>
            </a:p>
          </p:txBody>
        </p:sp>
        <p:pic>
          <p:nvPicPr>
            <p:cNvPr id="13" name="Picture 26" descr="elephant">
              <a:extLst>
                <a:ext uri="{FF2B5EF4-FFF2-40B4-BE49-F238E27FC236}">
                  <a16:creationId xmlns:a16="http://schemas.microsoft.com/office/drawing/2014/main" id="{19CCEEAC-C425-4A15-99D7-4102BBFB2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9" b="5556"/>
            <a:stretch>
              <a:fillRect/>
            </a:stretch>
          </p:blipFill>
          <p:spPr bwMode="auto">
            <a:xfrm>
              <a:off x="70" y="2880"/>
              <a:ext cx="1658" cy="13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97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0D89-ECDB-4CC3-ABAD-FB83A9F389D1}"/>
              </a:ext>
            </a:extLst>
          </p:cNvPr>
          <p:cNvSpPr txBox="1">
            <a:spLocks/>
          </p:cNvSpPr>
          <p:nvPr/>
        </p:nvSpPr>
        <p:spPr>
          <a:xfrm>
            <a:off x="1295402" y="628307"/>
            <a:ext cx="9601196" cy="8606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6"/>
                </a:solidFill>
              </a:rPr>
              <a:t>Field Techniques: Observations, Species Identification, Field Notes and GPS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4B71-F2B6-4DC8-B48F-F370629268A0}"/>
              </a:ext>
            </a:extLst>
          </p:cNvPr>
          <p:cNvSpPr txBox="1">
            <a:spLocks/>
          </p:cNvSpPr>
          <p:nvPr/>
        </p:nvSpPr>
        <p:spPr>
          <a:xfrm>
            <a:off x="699246" y="1546414"/>
            <a:ext cx="10730753" cy="46661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Observational Techniques </a:t>
            </a:r>
            <a:endParaRPr lang="en-US" dirty="0"/>
          </a:p>
          <a:p>
            <a:r>
              <a:rPr lang="en-US" dirty="0"/>
              <a:t>Field observation is necessary too learn about habits and behavior of a species of mammal,</a:t>
            </a:r>
          </a:p>
          <a:p>
            <a:r>
              <a:rPr lang="en-US" dirty="0"/>
              <a:t> Observation may include their normal activities under natural circumstances. </a:t>
            </a:r>
          </a:p>
          <a:p>
            <a:r>
              <a:rPr lang="en-US" dirty="0"/>
              <a:t>Observing mammals is not as easy as it sounds. </a:t>
            </a:r>
          </a:p>
          <a:p>
            <a:r>
              <a:rPr lang="en-US" dirty="0"/>
              <a:t>Most mammal species are secretive and nocturnal.</a:t>
            </a:r>
          </a:p>
          <a:p>
            <a:r>
              <a:rPr lang="en-US" dirty="0"/>
              <a:t>Many species are also small, inconspicuous, or fossorial (living underground). </a:t>
            </a:r>
          </a:p>
          <a:p>
            <a:r>
              <a:rPr lang="en-US" dirty="0"/>
              <a:t>Consequently, they often escape detection by human observers.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852005-2E48-4F54-AC6D-74AFEB0DA819}"/>
              </a:ext>
            </a:extLst>
          </p:cNvPr>
          <p:cNvSpPr/>
          <p:nvPr/>
        </p:nvSpPr>
        <p:spPr>
          <a:xfrm>
            <a:off x="1381539" y="920621"/>
            <a:ext cx="94289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we simply need to determine whether a particular species is present in a certain area, or utilizes a certain type of habitat, it is not always necessary to directly observe it. </a:t>
            </a:r>
          </a:p>
          <a:p>
            <a:endParaRPr lang="en-US" sz="3200" dirty="0"/>
          </a:p>
          <a:p>
            <a:r>
              <a:rPr lang="en-US" sz="3200" dirty="0"/>
              <a:t>Tracks, scat (scout), burrows, or other evidence can confirm its presence. </a:t>
            </a:r>
          </a:p>
          <a:p>
            <a:endParaRPr lang="en-US" sz="3200" dirty="0"/>
          </a:p>
          <a:p>
            <a:r>
              <a:rPr lang="en-US" sz="3200" dirty="0"/>
              <a:t>Muddy soil, sand, trails, and streamside habitat are often good places to look for the tracks of mammals.</a:t>
            </a:r>
          </a:p>
        </p:txBody>
      </p:sp>
    </p:spTree>
    <p:extLst>
      <p:ext uri="{BB962C8B-B14F-4D97-AF65-F5344CB8AC3E}">
        <p14:creationId xmlns:p14="http://schemas.microsoft.com/office/powerpoint/2010/main" val="306953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4B1D15-B345-403A-BE09-C8C8F6266B4E}"/>
              </a:ext>
            </a:extLst>
          </p:cNvPr>
          <p:cNvSpPr txBox="1">
            <a:spLocks/>
          </p:cNvSpPr>
          <p:nvPr/>
        </p:nvSpPr>
        <p:spPr>
          <a:xfrm>
            <a:off x="609600" y="699248"/>
            <a:ext cx="11039061" cy="5648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popular methods include setting up arrays of live traps (or mist nets if the target species are bats), </a:t>
            </a:r>
          </a:p>
          <a:p>
            <a:r>
              <a:rPr lang="en-US" dirty="0"/>
              <a:t>walking or driving line transects, spotlighting mammals at night, playing tapes of calls and monitoring responses, and setting up bait stations equipped with trip cameras or a medium that records the tracks of mammals that visit the station. </a:t>
            </a:r>
          </a:p>
          <a:p>
            <a:r>
              <a:rPr lang="en-US" dirty="0"/>
              <a:t>While survey methods are useful for identifying habitat associations and relative abundances of species, they only permit brief glimpses of behaviors such as foraging patterns and social interactions.</a:t>
            </a:r>
          </a:p>
        </p:txBody>
      </p:sp>
    </p:spTree>
    <p:extLst>
      <p:ext uri="{BB962C8B-B14F-4D97-AF65-F5344CB8AC3E}">
        <p14:creationId xmlns:p14="http://schemas.microsoft.com/office/powerpoint/2010/main" val="411418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B335-30C3-44FE-A2F6-4D3C62A97F00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63151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FIELD NOTEBOOKS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8393-5445-41D5-868B-C96BE247FEB0}"/>
              </a:ext>
            </a:extLst>
          </p:cNvPr>
          <p:cNvSpPr txBox="1">
            <a:spLocks/>
          </p:cNvSpPr>
          <p:nvPr/>
        </p:nvSpPr>
        <p:spPr>
          <a:xfrm>
            <a:off x="900954" y="1297889"/>
            <a:ext cx="10578352" cy="48474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Field observations of mammal species should be recorded in a field notebook. </a:t>
            </a:r>
          </a:p>
          <a:p>
            <a:r>
              <a:rPr lang="en-US" sz="2800"/>
              <a:t>A field note-book can be any type of notepad suitable for use in field conditions.</a:t>
            </a:r>
          </a:p>
          <a:p>
            <a:r>
              <a:rPr lang="en-US" sz="2800"/>
              <a:t>Ideally it should have bound waterproof pages and a protective cover. </a:t>
            </a:r>
          </a:p>
          <a:p>
            <a:r>
              <a:rPr lang="en-US" sz="2800"/>
              <a:t>Rite-in-the-rain notebooks and pens are perfect for taking field </a:t>
            </a:r>
          </a:p>
          <a:p>
            <a:r>
              <a:rPr lang="en-US" sz="2800"/>
              <a:t>Observations should be written in waterproof ink or pencil. </a:t>
            </a:r>
          </a:p>
          <a:p>
            <a:r>
              <a:rPr lang="en-US" sz="2800"/>
              <a:t>Waterproof ink is preferable because it doesn’t smudge or fade over time.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18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D4F8A-F126-4FFF-A46C-99092B9B3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00368"/>
              </p:ext>
            </p:extLst>
          </p:nvPr>
        </p:nvGraphicFramePr>
        <p:xfrm>
          <a:off x="3297383" y="720439"/>
          <a:ext cx="8150224" cy="2357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2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Site: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Observer: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Date: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No. of Observation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Species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No. of Individuals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Location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Habitat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8AFDA8-4355-4914-A963-254098FA3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06529"/>
              </p:ext>
            </p:extLst>
          </p:nvPr>
        </p:nvGraphicFramePr>
        <p:xfrm>
          <a:off x="928255" y="3200403"/>
          <a:ext cx="8091052" cy="2870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565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Site: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Location: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Observer: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Trap type: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Trap No.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Microhabitat description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Species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Age-class/Sex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4C434A-F0CF-4D0F-9B82-4DA2948ED9D4}"/>
              </a:ext>
            </a:extLst>
          </p:cNvPr>
          <p:cNvSpPr txBox="1"/>
          <p:nvPr/>
        </p:nvSpPr>
        <p:spPr>
          <a:xfrm>
            <a:off x="775855" y="1052944"/>
            <a:ext cx="241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Record of Species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Detected During the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Visual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FB096-B237-4885-9253-A9DDD18B6A2A}"/>
              </a:ext>
            </a:extLst>
          </p:cNvPr>
          <p:cNvSpPr txBox="1"/>
          <p:nvPr/>
        </p:nvSpPr>
        <p:spPr>
          <a:xfrm>
            <a:off x="8963890" y="3865418"/>
            <a:ext cx="2605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Terrestrial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mammal trapping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data sheet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D6607-63AF-4D19-91ED-261FE668B0EB}"/>
              </a:ext>
            </a:extLst>
          </p:cNvPr>
          <p:cNvSpPr txBox="1"/>
          <p:nvPr/>
        </p:nvSpPr>
        <p:spPr>
          <a:xfrm>
            <a:off x="3338945" y="5065747"/>
            <a:ext cx="2008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DATA SHEET</a:t>
            </a:r>
          </a:p>
        </p:txBody>
      </p:sp>
    </p:spTree>
    <p:extLst>
      <p:ext uri="{BB962C8B-B14F-4D97-AF65-F5344CB8AC3E}">
        <p14:creationId xmlns:p14="http://schemas.microsoft.com/office/powerpoint/2010/main" val="369300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2703-D7F4-4450-BBCB-362CA1E577E9}"/>
              </a:ext>
            </a:extLst>
          </p:cNvPr>
          <p:cNvSpPr txBox="1">
            <a:spLocks/>
          </p:cNvSpPr>
          <p:nvPr/>
        </p:nvSpPr>
        <p:spPr>
          <a:xfrm>
            <a:off x="1295402" y="685800"/>
            <a:ext cx="9601196" cy="65890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BOX TRAPS (Life Traps)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9AC3-AF0C-4A47-9BF7-3F8DF054A7C4}"/>
              </a:ext>
            </a:extLst>
          </p:cNvPr>
          <p:cNvSpPr txBox="1">
            <a:spLocks/>
          </p:cNvSpPr>
          <p:nvPr/>
        </p:nvSpPr>
        <p:spPr>
          <a:xfrm>
            <a:off x="685799" y="1506071"/>
            <a:ext cx="10784541" cy="43697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Box traps are the most effective way to capture small terrestrial mammals without harming them. </a:t>
            </a:r>
          </a:p>
          <a:p>
            <a:r>
              <a:rPr lang="en-US"/>
              <a:t>Box traps have a trip pan that causes spring-loaded doors at one or both ends of the trap to close when an animal touches it. </a:t>
            </a:r>
          </a:p>
          <a:p>
            <a:r>
              <a:rPr lang="en-US"/>
              <a:t>For optimal results, baits should be placed on the trip pan. Most small mammals can spend several hours in a box</a:t>
            </a:r>
          </a:p>
          <a:p>
            <a:r>
              <a:rPr lang="en-US"/>
              <a:t>Box traps come in a variety of styles and sizes. </a:t>
            </a:r>
          </a:p>
          <a:p>
            <a:r>
              <a:rPr lang="en-US"/>
              <a:t>The type of trap used should be appropriate for the species that are expected to be captured. Popular U.S. brands include the </a:t>
            </a:r>
            <a:r>
              <a:rPr lang="en-US" i="1"/>
              <a:t>Sherman </a:t>
            </a:r>
            <a:r>
              <a:rPr lang="en-US"/>
              <a:t>and </a:t>
            </a:r>
            <a:r>
              <a:rPr lang="en-US" i="1"/>
              <a:t>Tomahawk traps</a:t>
            </a:r>
            <a:r>
              <a:rPr lang="en-US"/>
              <a:t>. </a:t>
            </a:r>
            <a:r>
              <a:rPr lang="en-US" i="1"/>
              <a:t>Havahart humane traps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6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48C4-8A22-4605-AE2C-D305FB706B33}"/>
              </a:ext>
            </a:extLst>
          </p:cNvPr>
          <p:cNvSpPr txBox="1">
            <a:spLocks/>
          </p:cNvSpPr>
          <p:nvPr/>
        </p:nvSpPr>
        <p:spPr>
          <a:xfrm>
            <a:off x="424856" y="841624"/>
            <a:ext cx="3349230" cy="51063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Sherman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373D8-8595-49FB-BF8E-1879457C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1" y="1467311"/>
            <a:ext cx="2807750" cy="22035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79FF4C-F595-4A74-BFE5-0D4CFBF229DE}"/>
              </a:ext>
            </a:extLst>
          </p:cNvPr>
          <p:cNvSpPr txBox="1">
            <a:spLocks/>
          </p:cNvSpPr>
          <p:nvPr/>
        </p:nvSpPr>
        <p:spPr>
          <a:xfrm>
            <a:off x="3774086" y="770790"/>
            <a:ext cx="3062511" cy="652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Ugglan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Trap</a:t>
            </a:r>
            <a:endParaRPr lang="en-US" sz="3600" b="1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84EE534-BF35-4414-A1CC-E28E2127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63" y="1497651"/>
            <a:ext cx="4034389" cy="21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ACC6-C60A-491F-94F3-B8E2C398FD89}"/>
              </a:ext>
            </a:extLst>
          </p:cNvPr>
          <p:cNvSpPr txBox="1">
            <a:spLocks/>
          </p:cNvSpPr>
          <p:nvPr/>
        </p:nvSpPr>
        <p:spPr>
          <a:xfrm>
            <a:off x="839788" y="553219"/>
            <a:ext cx="4311761" cy="63581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/>
                </a:solidFill>
              </a:rPr>
              <a:t>Pitfall trap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DCAD2-240D-44DE-B3AE-60C474D7AE9F}"/>
              </a:ext>
            </a:extLst>
          </p:cNvPr>
          <p:cNvSpPr txBox="1">
            <a:spLocks/>
          </p:cNvSpPr>
          <p:nvPr/>
        </p:nvSpPr>
        <p:spPr>
          <a:xfrm>
            <a:off x="292562" y="1027447"/>
            <a:ext cx="8131576" cy="56703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containers sunk into the ground where animals will fall and become trapped. </a:t>
            </a:r>
          </a:p>
          <a:p>
            <a:r>
              <a:rPr lang="en-US" dirty="0"/>
              <a:t>The traps can be constructed from readily available materials such as tin cans or plastic buckets. </a:t>
            </a:r>
          </a:p>
          <a:p>
            <a:r>
              <a:rPr lang="en-US" dirty="0" err="1"/>
              <a:t>Unbaited</a:t>
            </a:r>
            <a:r>
              <a:rPr lang="en-US" dirty="0"/>
              <a:t> traps need regular checking as the captive is deprived of food, water and risk predation. </a:t>
            </a:r>
          </a:p>
          <a:p>
            <a:r>
              <a:rPr lang="en-US" dirty="0"/>
              <a:t>The traps can be closed off with lids and re-opened at a later date.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2E23704-046F-43E6-904E-58475579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161" y="1580555"/>
            <a:ext cx="3250278" cy="34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FD5D91-DF22-4441-B560-C2FD48B5E277}"/>
              </a:ext>
            </a:extLst>
          </p:cNvPr>
          <p:cNvSpPr/>
          <p:nvPr/>
        </p:nvSpPr>
        <p:spPr>
          <a:xfrm>
            <a:off x="413625" y="364709"/>
            <a:ext cx="11605846" cy="253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Mist nets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 capture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Noose trap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Bucket trap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Camera trap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1EFAA-DE22-484A-B2BE-CB2342B70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6" y="3429000"/>
            <a:ext cx="6164084" cy="313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E5892-1DB5-4D13-9ACC-909D9E527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71" y="296636"/>
            <a:ext cx="2595481" cy="1984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A8D24-1BEF-4DF1-B934-FACA622B0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26" y="427219"/>
            <a:ext cx="3572045" cy="1723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84976-E029-4281-8106-BFBFAD598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62" y="2000474"/>
            <a:ext cx="3126217" cy="2035415"/>
          </a:xfrm>
          <a:prstGeom prst="rect">
            <a:avLst/>
          </a:prstGeom>
        </p:spPr>
      </p:pic>
      <p:pic>
        <p:nvPicPr>
          <p:cNvPr id="10" name="Picture 2" descr="Researchers develop AI to identify, describe wild animals - OrissaPOST">
            <a:extLst>
              <a:ext uri="{FF2B5EF4-FFF2-40B4-BE49-F238E27FC236}">
                <a16:creationId xmlns:a16="http://schemas.microsoft.com/office/drawing/2014/main" id="{8AF71E6F-E7F4-4C44-8101-AFD62539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40" y="4202253"/>
            <a:ext cx="4859947" cy="25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6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68A2-166E-4EAE-AFCC-4E849A426F72}"/>
              </a:ext>
            </a:extLst>
          </p:cNvPr>
          <p:cNvSpPr txBox="1">
            <a:spLocks/>
          </p:cNvSpPr>
          <p:nvPr/>
        </p:nvSpPr>
        <p:spPr>
          <a:xfrm>
            <a:off x="111443" y="32840"/>
            <a:ext cx="7604539" cy="8912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B050"/>
                </a:solidFill>
              </a:rPr>
              <a:t>MAMMALS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4231C-D6AE-4422-BE98-8FE4F8E414C1}"/>
              </a:ext>
            </a:extLst>
          </p:cNvPr>
          <p:cNvSpPr txBox="1">
            <a:spLocks/>
          </p:cNvSpPr>
          <p:nvPr/>
        </p:nvSpPr>
        <p:spPr>
          <a:xfrm>
            <a:off x="340279" y="1228726"/>
            <a:ext cx="11632251" cy="38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ORDER 1: PRIMATES (MONKEYS, BABOONS, BUSH BABIES, GORILLAS)</a:t>
            </a:r>
          </a:p>
        </p:txBody>
      </p:sp>
      <p:pic>
        <p:nvPicPr>
          <p:cNvPr id="1026" name="Picture 2" descr="Baboon - Wikipedia">
            <a:extLst>
              <a:ext uri="{FF2B5EF4-FFF2-40B4-BE49-F238E27FC236}">
                <a16:creationId xmlns:a16="http://schemas.microsoft.com/office/drawing/2014/main" id="{94297971-1B5B-4D03-9D57-7D23A386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61" y="1706355"/>
            <a:ext cx="235942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hammadu Buhari (@MBuhari) / Twitter">
            <a:extLst>
              <a:ext uri="{FF2B5EF4-FFF2-40B4-BE49-F238E27FC236}">
                <a16:creationId xmlns:a16="http://schemas.microsoft.com/office/drawing/2014/main" id="{33EE6E13-2AC9-4EAD-A7D2-5ED2E8A1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06" y="16892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White Throated Monkey - Facts 2021 - Environment Go!">
            <a:extLst>
              <a:ext uri="{FF2B5EF4-FFF2-40B4-BE49-F238E27FC236}">
                <a16:creationId xmlns:a16="http://schemas.microsoft.com/office/drawing/2014/main" id="{D22273C2-C514-402E-A29D-2A379A7E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0" y="17063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sh baby | Description, Habitat, &amp;amp; Facts | Britannica">
            <a:extLst>
              <a:ext uri="{FF2B5EF4-FFF2-40B4-BE49-F238E27FC236}">
                <a16:creationId xmlns:a16="http://schemas.microsoft.com/office/drawing/2014/main" id="{186E8F50-C704-4D6B-8920-A6E8FE4E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40" y="1706355"/>
            <a:ext cx="1545694" cy="21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0B5C00-49C6-4A6E-BE42-EADEE485A4B9}"/>
              </a:ext>
            </a:extLst>
          </p:cNvPr>
          <p:cNvSpPr/>
          <p:nvPr/>
        </p:nvSpPr>
        <p:spPr>
          <a:xfrm>
            <a:off x="420141" y="4019997"/>
            <a:ext cx="3029355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ORDER 2: CHIROPTERA (BATS) </a:t>
            </a:r>
          </a:p>
        </p:txBody>
      </p:sp>
      <p:pic>
        <p:nvPicPr>
          <p:cNvPr id="1034" name="Picture 10" descr="Gorilla guide | BBC Wildlife Magazine - Discover Wildlife">
            <a:extLst>
              <a:ext uri="{FF2B5EF4-FFF2-40B4-BE49-F238E27FC236}">
                <a16:creationId xmlns:a16="http://schemas.microsoft.com/office/drawing/2014/main" id="{1E31ED13-3935-41BD-B7E5-B812BC91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91" y="1689244"/>
            <a:ext cx="286745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Do Bats Fly: The Mechanics Of Flight &amp;amp; Lift Explained - Earth Life">
            <a:extLst>
              <a:ext uri="{FF2B5EF4-FFF2-40B4-BE49-F238E27FC236}">
                <a16:creationId xmlns:a16="http://schemas.microsoft.com/office/drawing/2014/main" id="{6028C1F4-889E-4390-BCE1-6BC0E243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9" y="4507784"/>
            <a:ext cx="2944590" cy="16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692CB3-AADC-4665-A281-DE5C553EB6D9}"/>
              </a:ext>
            </a:extLst>
          </p:cNvPr>
          <p:cNvSpPr/>
          <p:nvPr/>
        </p:nvSpPr>
        <p:spPr>
          <a:xfrm>
            <a:off x="3733406" y="4019997"/>
            <a:ext cx="823912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ORDER 3: INSECTIVORA (INSECTIVORES- shrews, moles, hedgehogs)</a:t>
            </a:r>
          </a:p>
        </p:txBody>
      </p:sp>
      <p:pic>
        <p:nvPicPr>
          <p:cNvPr id="1038" name="Picture 14" descr="Facts About Shrews | Shrew Facts | Havahart US">
            <a:extLst>
              <a:ext uri="{FF2B5EF4-FFF2-40B4-BE49-F238E27FC236}">
                <a16:creationId xmlns:a16="http://schemas.microsoft.com/office/drawing/2014/main" id="{1A45BB73-A9E9-45BC-8026-D6978B27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31" y="4401768"/>
            <a:ext cx="1926139" cy="19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le (animal) - Wikipedia">
            <a:extLst>
              <a:ext uri="{FF2B5EF4-FFF2-40B4-BE49-F238E27FC236}">
                <a16:creationId xmlns:a16="http://schemas.microsoft.com/office/drawing/2014/main" id="{79C61098-364C-4ECD-B54A-048E6480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05" y="4405652"/>
            <a:ext cx="2262248" cy="18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EDGEHOG (noun) definition and synonyms | Macmillan Dictionary">
            <a:extLst>
              <a:ext uri="{FF2B5EF4-FFF2-40B4-BE49-F238E27FC236}">
                <a16:creationId xmlns:a16="http://schemas.microsoft.com/office/drawing/2014/main" id="{E91B47F0-1277-4D6E-8FA7-67AD8E72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88" y="4401768"/>
            <a:ext cx="3029125" cy="20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6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585CEE-9057-4074-9E6F-C979270AF0DA}"/>
              </a:ext>
            </a:extLst>
          </p:cNvPr>
          <p:cNvSpPr/>
          <p:nvPr/>
        </p:nvSpPr>
        <p:spPr>
          <a:xfrm>
            <a:off x="601775" y="1091465"/>
            <a:ext cx="6096000" cy="9911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ORDER 4: MACROSCELIDEA (ELEPHANT SHREWS or SENGIS)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ORDER 5: LAGOMORPHA (HARE)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ORDER 6: RODENTIA (RODENTS)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C4F5AF-8913-44EE-AC86-4B71DE588090}"/>
              </a:ext>
            </a:extLst>
          </p:cNvPr>
          <p:cNvSpPr txBox="1">
            <a:spLocks/>
          </p:cNvSpPr>
          <p:nvPr/>
        </p:nvSpPr>
        <p:spPr>
          <a:xfrm>
            <a:off x="243965" y="125604"/>
            <a:ext cx="7604539" cy="8912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B050"/>
                </a:solidFill>
              </a:rPr>
              <a:t>MAMMALS</a:t>
            </a:r>
          </a:p>
        </p:txBody>
      </p:sp>
      <p:pic>
        <p:nvPicPr>
          <p:cNvPr id="2050" name="Picture 2" descr="Elephant Shrew Facts • Kids Animals Facts">
            <a:extLst>
              <a:ext uri="{FF2B5EF4-FFF2-40B4-BE49-F238E27FC236}">
                <a16:creationId xmlns:a16="http://schemas.microsoft.com/office/drawing/2014/main" id="{EC4258A0-5B26-4E90-85FC-8CE9B9C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9" y="1020416"/>
            <a:ext cx="2972980" cy="19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ngis (Elephant Shrews)">
            <a:extLst>
              <a:ext uri="{FF2B5EF4-FFF2-40B4-BE49-F238E27FC236}">
                <a16:creationId xmlns:a16="http://schemas.microsoft.com/office/drawing/2014/main" id="{7CCDBA4E-E89E-465E-9D38-3677AB7F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9" y="3140678"/>
            <a:ext cx="2972980" cy="16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w &amp;#39;viral cocktail&amp;#39; killing hares in UK and Ireland, scientist warns |  Wildlife | The Guardian">
            <a:extLst>
              <a:ext uri="{FF2B5EF4-FFF2-40B4-BE49-F238E27FC236}">
                <a16:creationId xmlns:a16="http://schemas.microsoft.com/office/drawing/2014/main" id="{41FEB620-DF06-4B61-9A6B-160FBDA1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277" y="4917052"/>
            <a:ext cx="2980912" cy="17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e we losing the rat race? How rodents took over our offices | Animal  behaviour | The Guardian">
            <a:extLst>
              <a:ext uri="{FF2B5EF4-FFF2-40B4-BE49-F238E27FC236}">
                <a16:creationId xmlns:a16="http://schemas.microsoft.com/office/drawing/2014/main" id="{E91C7B28-CD48-4727-B6AF-C34257A7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42" y="4917053"/>
            <a:ext cx="2980913" cy="17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2A66A4-1CD9-4EFF-89D9-923695E544A0}"/>
              </a:ext>
            </a:extLst>
          </p:cNvPr>
          <p:cNvSpPr/>
          <p:nvPr/>
        </p:nvSpPr>
        <p:spPr>
          <a:xfrm>
            <a:off x="601775" y="20296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ORDER 7: CARNIVORA (CARNIVORES- Hyena, lion, jackal 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ORDER 8: PHOLIDOTA (SCALY-ANEATERS)</a:t>
            </a:r>
          </a:p>
        </p:txBody>
      </p:sp>
      <p:pic>
        <p:nvPicPr>
          <p:cNvPr id="2058" name="Picture 10" descr="Hyenas, considered &amp;#39;villains of the world,&amp;#39; play key role in returning  nutrients to desert soil - ABC News">
            <a:extLst>
              <a:ext uri="{FF2B5EF4-FFF2-40B4-BE49-F238E27FC236}">
                <a16:creationId xmlns:a16="http://schemas.microsoft.com/office/drawing/2014/main" id="{0C2EEE64-2AA7-49EE-A9B8-62E4E091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85" y="3165201"/>
            <a:ext cx="2932070" cy="16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on - Wikipedia">
            <a:extLst>
              <a:ext uri="{FF2B5EF4-FFF2-40B4-BE49-F238E27FC236}">
                <a16:creationId xmlns:a16="http://schemas.microsoft.com/office/drawing/2014/main" id="{9D7B048A-EC11-4A31-BA29-04917F81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81" y="4919019"/>
            <a:ext cx="2382107" cy="17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acts About Jackals | Live Science">
            <a:extLst>
              <a:ext uri="{FF2B5EF4-FFF2-40B4-BE49-F238E27FC236}">
                <a16:creationId xmlns:a16="http://schemas.microsoft.com/office/drawing/2014/main" id="{179C24B6-5A2F-48B5-9BA1-20C2CDEF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81" y="3193046"/>
            <a:ext cx="2430950" cy="16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d the new coronavirus come from bats or pangolins? And what&amp;#39;s a pangolin?">
            <a:extLst>
              <a:ext uri="{FF2B5EF4-FFF2-40B4-BE49-F238E27FC236}">
                <a16:creationId xmlns:a16="http://schemas.microsoft.com/office/drawing/2014/main" id="{001D5762-0953-4F14-BCCF-47179915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" y="4919612"/>
            <a:ext cx="2678981" cy="17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03CF3D-F038-46CA-A0CD-C99FDB196BD7}"/>
              </a:ext>
            </a:extLst>
          </p:cNvPr>
          <p:cNvSpPr/>
          <p:nvPr/>
        </p:nvSpPr>
        <p:spPr>
          <a:xfrm>
            <a:off x="601775" y="2595820"/>
            <a:ext cx="3879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ORDER 9: TUBULIDENTATA (AARDVARK)</a:t>
            </a:r>
          </a:p>
        </p:txBody>
      </p:sp>
      <p:pic>
        <p:nvPicPr>
          <p:cNvPr id="2066" name="Picture 18" descr="Aardvark - Wikipedia">
            <a:extLst>
              <a:ext uri="{FF2B5EF4-FFF2-40B4-BE49-F238E27FC236}">
                <a16:creationId xmlns:a16="http://schemas.microsoft.com/office/drawing/2014/main" id="{55E9FB3E-A280-4E79-8537-7E5E3B7C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" y="2989379"/>
            <a:ext cx="2678981" cy="17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03A735-0E0E-4F9E-A1A5-17F45694D0D0}"/>
              </a:ext>
            </a:extLst>
          </p:cNvPr>
          <p:cNvSpPr txBox="1">
            <a:spLocks/>
          </p:cNvSpPr>
          <p:nvPr/>
        </p:nvSpPr>
        <p:spPr>
          <a:xfrm>
            <a:off x="382449" y="1268901"/>
            <a:ext cx="8529637" cy="1524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ORDER 10: HYRACOIDEA (HYRAXES)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ORDER 11: PROBOCIDEA (PROBOCIDS- Elephants)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ORDER 12: PERISSOODACTYLA (ODD-TOED UNGULATES)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ORDER 13: ARTIODACTYLA (EVEN-TOED UNGULATES- goats, horses, cows, pigs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3E9BCF-82BA-4AFF-A84D-825FDC660C63}"/>
              </a:ext>
            </a:extLst>
          </p:cNvPr>
          <p:cNvSpPr txBox="1">
            <a:spLocks/>
          </p:cNvSpPr>
          <p:nvPr/>
        </p:nvSpPr>
        <p:spPr>
          <a:xfrm>
            <a:off x="1097280" y="205642"/>
            <a:ext cx="7323005" cy="9340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B050"/>
                </a:solidFill>
              </a:rPr>
              <a:t>MAMMALS</a:t>
            </a:r>
          </a:p>
        </p:txBody>
      </p:sp>
      <p:pic>
        <p:nvPicPr>
          <p:cNvPr id="3074" name="Picture 2" descr="Hyrax - Wikipedia">
            <a:extLst>
              <a:ext uri="{FF2B5EF4-FFF2-40B4-BE49-F238E27FC236}">
                <a16:creationId xmlns:a16="http://schemas.microsoft.com/office/drawing/2014/main" id="{0DD1CABA-636A-4EF3-BE57-054A4781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91" y="311657"/>
            <a:ext cx="2665866" cy="17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wilding: conservationists want to let elephants loose in Europe – here&amp;#39;s  what could happen">
            <a:extLst>
              <a:ext uri="{FF2B5EF4-FFF2-40B4-BE49-F238E27FC236}">
                <a16:creationId xmlns:a16="http://schemas.microsoft.com/office/drawing/2014/main" id="{BE167A1B-38B7-4686-A3C8-E940A214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10" y="2149129"/>
            <a:ext cx="3159546" cy="17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221533-1DC9-4DDA-B11A-0D1C3EA3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3" y="2660381"/>
            <a:ext cx="8102665" cy="41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heetah">
            <a:extLst>
              <a:ext uri="{FF2B5EF4-FFF2-40B4-BE49-F238E27FC236}">
                <a16:creationId xmlns:a16="http://schemas.microsoft.com/office/drawing/2014/main" id="{852D0A1B-9D83-4506-A4FC-49B2008B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7" y="3986603"/>
            <a:ext cx="3152840" cy="2758735"/>
          </a:xfrm>
          <a:prstGeom prst="rect">
            <a:avLst/>
          </a:prstGeom>
          <a:noFill/>
          <a:ln w="5397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8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9389CAF-02E0-491A-873B-D254BEA2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134938"/>
            <a:ext cx="2356735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4000" b="1" dirty="0">
                <a:solidFill>
                  <a:srgbClr val="92D050"/>
                </a:solidFill>
              </a:rPr>
              <a:t>Mammals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827B1F8-01CB-4963-9B8E-7DD6F9EF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00101"/>
            <a:ext cx="1354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/>
              <a:t>1)  </a:t>
            </a:r>
            <a:r>
              <a:rPr lang="en-US" sz="1800">
                <a:solidFill>
                  <a:srgbClr val="006600"/>
                </a:solidFill>
              </a:rPr>
              <a:t>Lactation</a:t>
            </a:r>
            <a:r>
              <a:rPr lang="en-US" sz="1800"/>
              <a:t>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EBCC811-76D0-4A09-A1AB-AC7511321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6089"/>
            <a:ext cx="313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/>
              <a:t>Features Shared by Mammals: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A7B90957-A59C-4373-BF5F-3072DD74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128713"/>
            <a:ext cx="521373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/>
              <a:t>  Mammary glands  </a:t>
            </a:r>
            <a:r>
              <a:rPr lang="en-US" sz="1800">
                <a:sym typeface="Symbol" panose="05050102010706020507" pitchFamily="18" charset="2"/>
              </a:rPr>
              <a:t>  </a:t>
            </a:r>
            <a:r>
              <a:rPr lang="en-US" sz="1800"/>
              <a:t>milk for feeding the young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32CD5C5B-C830-46CD-BBFC-F99B2B30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1" y="1471613"/>
            <a:ext cx="7631961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0099"/>
                </a:solidFill>
              </a:rPr>
              <a:t>Benefits</a:t>
            </a:r>
            <a:r>
              <a:rPr lang="en-US" sz="1800" dirty="0"/>
              <a:t>  =   Production of offspring dissociated from seasonal food supply</a:t>
            </a:r>
          </a:p>
          <a:p>
            <a:pPr lvl="2">
              <a:lnSpc>
                <a:spcPct val="125000"/>
              </a:lnSpc>
            </a:pPr>
            <a:r>
              <a:rPr lang="en-US" sz="1800" dirty="0"/>
              <a:t>	  Females need not rely on paternal care </a:t>
            </a:r>
            <a:r>
              <a:rPr lang="en-US" sz="1400" dirty="0"/>
              <a:t>(Males - who needs them…)</a:t>
            </a:r>
          </a:p>
          <a:p>
            <a:pPr>
              <a:lnSpc>
                <a:spcPct val="125000"/>
              </a:lnSpc>
            </a:pPr>
            <a:r>
              <a:rPr lang="en-US" sz="1800" dirty="0"/>
              <a:t>		  </a:t>
            </a:r>
            <a:r>
              <a:rPr lang="en-US" sz="1800" dirty="0" err="1"/>
              <a:t>Viviparity</a:t>
            </a:r>
            <a:r>
              <a:rPr lang="en-US" sz="1800" dirty="0"/>
              <a:t> less strenuous </a:t>
            </a:r>
            <a:r>
              <a:rPr lang="en-US" sz="1600" dirty="0"/>
              <a:t>(young born underdeveloped…)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 dirty="0"/>
              <a:t>  Evolution of Lactation: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/>
              <a:t>  Mammary glands similar to sebaceous glands </a:t>
            </a:r>
            <a:r>
              <a:rPr lang="en-US" sz="1600" dirty="0"/>
              <a:t>(hair follicles)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45B9B357-97EB-4835-90C9-54C0F0B1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3173414"/>
            <a:ext cx="7117654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2">
              <a:lnSpc>
                <a:spcPct val="125000"/>
              </a:lnSpc>
            </a:pPr>
            <a:r>
              <a:rPr lang="en-US" sz="1800" dirty="0"/>
              <a:t>1)  Glands secreted pheromones – offspring </a:t>
            </a:r>
            <a:r>
              <a:rPr lang="en-US" sz="1800" dirty="0">
                <a:sym typeface="Symbol" panose="05050102010706020507" pitchFamily="18" charset="2"/>
              </a:rPr>
              <a:t> mother recognition</a:t>
            </a:r>
          </a:p>
          <a:p>
            <a:pPr lvl="2"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2)  Glands secreted anti-microbial proteins; protected eggs in nest</a:t>
            </a:r>
          </a:p>
          <a:p>
            <a:pPr lvl="3"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8" name="Picture 21" descr="sebaceous%20gland%202%20good">
            <a:extLst>
              <a:ext uri="{FF2B5EF4-FFF2-40B4-BE49-F238E27FC236}">
                <a16:creationId xmlns:a16="http://schemas.microsoft.com/office/drawing/2014/main" id="{287433BD-4CD4-47A7-BAE8-9A1E8C9A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" y="3177456"/>
            <a:ext cx="2839245" cy="37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1AC8F746-D4A1-4F55-9EB1-0BC05D1F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686301"/>
            <a:ext cx="38211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ym typeface="Symbol" panose="05050102010706020507" pitchFamily="18" charset="2"/>
              </a:rPr>
              <a:t>  </a:t>
            </a:r>
            <a:r>
              <a:rPr lang="en-US" sz="1800" dirty="0">
                <a:sym typeface="Symbol" panose="05050102010706020507" pitchFamily="18" charset="2"/>
              </a:rPr>
              <a:t>Suckling = unique mammalian feature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4FCB5862-B4E3-4DDA-9785-4A981D45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387976"/>
            <a:ext cx="3230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9779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5494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21209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6924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Allow for breathing while suckling</a:t>
            </a:r>
          </a:p>
        </p:txBody>
      </p:sp>
      <p:pic>
        <p:nvPicPr>
          <p:cNvPr id="11" name="Picture 27" descr="Suckling_01">
            <a:extLst>
              <a:ext uri="{FF2B5EF4-FFF2-40B4-BE49-F238E27FC236}">
                <a16:creationId xmlns:a16="http://schemas.microsoft.com/office/drawing/2014/main" id="{FC9B8BD5-F487-4EA5-8135-00BB0579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4876801"/>
            <a:ext cx="19145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9">
            <a:extLst>
              <a:ext uri="{FF2B5EF4-FFF2-40B4-BE49-F238E27FC236}">
                <a16:creationId xmlns:a16="http://schemas.microsoft.com/office/drawing/2014/main" id="{DB530287-F122-4CD8-947E-50077DD5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4" y="5029201"/>
            <a:ext cx="2962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9779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5494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21209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6924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Fleshy seal </a:t>
            </a:r>
            <a:r>
              <a:rPr lang="en-US" sz="1600" dirty="0">
                <a:sym typeface="Symbol" panose="05050102010706020507" pitchFamily="18" charset="2"/>
              </a:rPr>
              <a:t>(tongue / epiglottis)</a:t>
            </a:r>
            <a:endParaRPr lang="en-US" sz="1800" dirty="0">
              <a:sym typeface="Symbol" panose="05050102010706020507" pitchFamily="18" charset="2"/>
            </a:endParaRPr>
          </a:p>
        </p:txBody>
      </p:sp>
      <p:pic>
        <p:nvPicPr>
          <p:cNvPr id="4098" name="Picture 2" descr="Breast Cancer: Symptoms, Risk Factors, Diagnosis, Treatment &amp;amp; Prevention">
            <a:extLst>
              <a:ext uri="{FF2B5EF4-FFF2-40B4-BE49-F238E27FC236}">
                <a16:creationId xmlns:a16="http://schemas.microsoft.com/office/drawing/2014/main" id="{2145E3F0-7002-4D17-9F43-C5B3772FB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/>
          <a:stretch/>
        </p:blipFill>
        <p:spPr bwMode="auto">
          <a:xfrm>
            <a:off x="9257604" y="2610678"/>
            <a:ext cx="2667000" cy="20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A0ED99D-8667-43D9-BB3B-A62EBEF5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998" y="34815"/>
            <a:ext cx="2356735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4000" b="1" dirty="0">
                <a:solidFill>
                  <a:srgbClr val="92D050"/>
                </a:solidFill>
              </a:rPr>
              <a:t>Mammals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A6225CA-8834-441A-81A5-75B0B72F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800101"/>
            <a:ext cx="27162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2)  </a:t>
            </a:r>
            <a:r>
              <a:rPr 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Hair </a:t>
            </a:r>
            <a:r>
              <a:rPr lang="en-US" sz="1600" dirty="0">
                <a:sym typeface="Symbol" panose="05050102010706020507" pitchFamily="18" charset="2"/>
              </a:rPr>
              <a:t>(</a:t>
            </a:r>
            <a:r>
              <a:rPr lang="en-US" sz="1600" dirty="0">
                <a:solidFill>
                  <a:srgbClr val="000099"/>
                </a:solidFill>
                <a:sym typeface="Symbol" panose="05050102010706020507" pitchFamily="18" charset="2"/>
              </a:rPr>
              <a:t>Fur</a:t>
            </a:r>
            <a:r>
              <a:rPr lang="en-US" sz="1600" dirty="0">
                <a:sym typeface="Symbol" panose="05050102010706020507" pitchFamily="18" charset="2"/>
              </a:rPr>
              <a:t> = hairy covering):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5B377B4-7BC5-499B-9080-98FF6E7C7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83" y="4835008"/>
            <a:ext cx="4556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B)</a:t>
            </a:r>
            <a:r>
              <a:rPr lang="en-US" sz="1800" dirty="0">
                <a:solidFill>
                  <a:srgbClr val="A50021"/>
                </a:solidFill>
                <a:sym typeface="Symbol" panose="05050102010706020507" pitchFamily="18" charset="2"/>
              </a:rPr>
              <a:t>  Apocrine Glands</a:t>
            </a:r>
            <a:r>
              <a:rPr lang="en-US" sz="1800" dirty="0">
                <a:sym typeface="Symbol" panose="05050102010706020507" pitchFamily="18" charset="2"/>
              </a:rPr>
              <a:t> – Scent; </a:t>
            </a:r>
            <a:r>
              <a:rPr lang="en-US" sz="1800" dirty="0" err="1">
                <a:sym typeface="Symbol" panose="05050102010706020507" pitchFamily="18" charset="2"/>
              </a:rPr>
              <a:t>pheromonal</a:t>
            </a:r>
            <a:r>
              <a:rPr lang="en-US" sz="1800" dirty="0">
                <a:sym typeface="Symbol" panose="05050102010706020507" pitchFamily="18" charset="2"/>
              </a:rPr>
              <a:t> signals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BEC2220-92A0-4FD6-B2EC-83890C889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7696466" cy="4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Composed of keratin; functions in </a:t>
            </a:r>
            <a:r>
              <a:rPr lang="en-US" sz="1800" dirty="0">
                <a:solidFill>
                  <a:srgbClr val="00B0F0"/>
                </a:solidFill>
                <a:sym typeface="Symbol" panose="05050102010706020507" pitchFamily="18" charset="2"/>
              </a:rPr>
              <a:t>insulation</a:t>
            </a:r>
            <a:r>
              <a:rPr lang="en-US" sz="1800" dirty="0">
                <a:sym typeface="Symbol" panose="05050102010706020507" pitchFamily="18" charset="2"/>
              </a:rPr>
              <a:t>, </a:t>
            </a:r>
            <a:r>
              <a:rPr lang="en-US" sz="1800" dirty="0">
                <a:solidFill>
                  <a:srgbClr val="00B0F0"/>
                </a:solidFill>
                <a:sym typeface="Symbol" panose="05050102010706020507" pitchFamily="18" charset="2"/>
              </a:rPr>
              <a:t>communication</a:t>
            </a:r>
            <a:r>
              <a:rPr lang="en-US" sz="1800" dirty="0">
                <a:sym typeface="Symbol" panose="05050102010706020507" pitchFamily="18" charset="2"/>
              </a:rPr>
              <a:t>, and </a:t>
            </a:r>
            <a:r>
              <a:rPr lang="en-US" sz="1800" dirty="0">
                <a:solidFill>
                  <a:srgbClr val="00B0F0"/>
                </a:solidFill>
                <a:sym typeface="Symbol" panose="05050102010706020507" pitchFamily="18" charset="2"/>
              </a:rPr>
              <a:t>sensation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9AE6CC21-48C3-4163-BDCA-89FD6A8C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920" y="441647"/>
            <a:ext cx="313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 dirty="0"/>
              <a:t>Features Shared by Mammals:</a:t>
            </a:r>
          </a:p>
        </p:txBody>
      </p:sp>
      <p:pic>
        <p:nvPicPr>
          <p:cNvPr id="7" name="Picture 14" descr="otter%20hair">
            <a:extLst>
              <a:ext uri="{FF2B5EF4-FFF2-40B4-BE49-F238E27FC236}">
                <a16:creationId xmlns:a16="http://schemas.microsoft.com/office/drawing/2014/main" id="{2F343AD5-75FE-4B3E-9EEB-CE767447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927971"/>
            <a:ext cx="1969979" cy="20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1">
            <a:extLst>
              <a:ext uri="{FF2B5EF4-FFF2-40B4-BE49-F238E27FC236}">
                <a16:creationId xmlns:a16="http://schemas.microsoft.com/office/drawing/2014/main" id="{AA461202-DD44-4AA8-AE49-3C8D987FA885}"/>
              </a:ext>
            </a:extLst>
          </p:cNvPr>
          <p:cNvGrpSpPr>
            <a:grpSpLocks/>
          </p:cNvGrpSpPr>
          <p:nvPr/>
        </p:nvGrpSpPr>
        <p:grpSpPr bwMode="auto">
          <a:xfrm>
            <a:off x="7388632" y="116532"/>
            <a:ext cx="3810000" cy="1076325"/>
            <a:chOff x="3312" y="42"/>
            <a:chExt cx="2400" cy="678"/>
          </a:xfrm>
        </p:grpSpPr>
        <p:pic>
          <p:nvPicPr>
            <p:cNvPr id="9" name="Picture 16" descr="muskrat1">
              <a:extLst>
                <a:ext uri="{FF2B5EF4-FFF2-40B4-BE49-F238E27FC236}">
                  <a16:creationId xmlns:a16="http://schemas.microsoft.com/office/drawing/2014/main" id="{1A9C1744-3E9C-42C0-8FA5-912553119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69" r="16884"/>
            <a:stretch>
              <a:fillRect/>
            </a:stretch>
          </p:blipFill>
          <p:spPr bwMode="auto">
            <a:xfrm>
              <a:off x="3312" y="42"/>
              <a:ext cx="76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cheetah">
              <a:extLst>
                <a:ext uri="{FF2B5EF4-FFF2-40B4-BE49-F238E27FC236}">
                  <a16:creationId xmlns:a16="http://schemas.microsoft.com/office/drawing/2014/main" id="{91D5276A-D240-4B3C-9262-19C27B4F2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8"/>
              <a:ext cx="7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mosquitoSkin">
              <a:extLst>
                <a:ext uri="{FF2B5EF4-FFF2-40B4-BE49-F238E27FC236}">
                  <a16:creationId xmlns:a16="http://schemas.microsoft.com/office/drawing/2014/main" id="{03C97B2A-E092-4C34-8FA4-F0A3517FC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10001"/>
            <a:stretch>
              <a:fillRect/>
            </a:stretch>
          </p:blipFill>
          <p:spPr bwMode="auto">
            <a:xfrm>
              <a:off x="4944" y="48"/>
              <a:ext cx="7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22">
            <a:extLst>
              <a:ext uri="{FF2B5EF4-FFF2-40B4-BE49-F238E27FC236}">
                <a16:creationId xmlns:a16="http://schemas.microsoft.com/office/drawing/2014/main" id="{83A804AA-3B28-4C21-AC0B-A3A937A3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463675"/>
            <a:ext cx="661443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Color  =  quality / quantity of melanin placed in developing hair</a:t>
            </a:r>
          </a:p>
        </p:txBody>
      </p:sp>
      <p:grpSp>
        <p:nvGrpSpPr>
          <p:cNvPr id="13" name="Group 27">
            <a:extLst>
              <a:ext uri="{FF2B5EF4-FFF2-40B4-BE49-F238E27FC236}">
                <a16:creationId xmlns:a16="http://schemas.microsoft.com/office/drawing/2014/main" id="{70BFD8F6-0858-4C7D-B154-E27F19678DEE}"/>
              </a:ext>
            </a:extLst>
          </p:cNvPr>
          <p:cNvGrpSpPr>
            <a:grpSpLocks/>
          </p:cNvGrpSpPr>
          <p:nvPr/>
        </p:nvGrpSpPr>
        <p:grpSpPr bwMode="auto">
          <a:xfrm>
            <a:off x="9658755" y="1561369"/>
            <a:ext cx="2449953" cy="2041600"/>
            <a:chOff x="4660" y="1344"/>
            <a:chExt cx="1087" cy="945"/>
          </a:xfrm>
        </p:grpSpPr>
        <p:pic>
          <p:nvPicPr>
            <p:cNvPr id="14" name="Picture 24" descr="weasel_1">
              <a:extLst>
                <a:ext uri="{FF2B5EF4-FFF2-40B4-BE49-F238E27FC236}">
                  <a16:creationId xmlns:a16="http://schemas.microsoft.com/office/drawing/2014/main" id="{23DAE8EB-CE26-4C56-9AE6-EB8D0CF24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0" t="10001" r="19296" b="7037"/>
            <a:stretch>
              <a:fillRect/>
            </a:stretch>
          </p:blipFill>
          <p:spPr bwMode="auto">
            <a:xfrm>
              <a:off x="4660" y="1377"/>
              <a:ext cx="52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6" descr="an_ermine-sherman">
              <a:extLst>
                <a:ext uri="{FF2B5EF4-FFF2-40B4-BE49-F238E27FC236}">
                  <a16:creationId xmlns:a16="http://schemas.microsoft.com/office/drawing/2014/main" id="{CDC918C4-D1F2-4845-B5C9-AD6D7028B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3648" r="4546" b="5365"/>
            <a:stretch>
              <a:fillRect/>
            </a:stretch>
          </p:blipFill>
          <p:spPr bwMode="auto">
            <a:xfrm>
              <a:off x="5231" y="1344"/>
              <a:ext cx="51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28">
            <a:extLst>
              <a:ext uri="{FF2B5EF4-FFF2-40B4-BE49-F238E27FC236}">
                <a16:creationId xmlns:a16="http://schemas.microsoft.com/office/drawing/2014/main" id="{8BD165EE-2CA1-4D55-A2A2-BD902FD6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1801813"/>
            <a:ext cx="679756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800">
                <a:sym typeface="Symbol" panose="05050102010706020507" pitchFamily="18" charset="2"/>
              </a:rPr>
              <a:t>  Replacement  =  continued growth / molting </a:t>
            </a:r>
            <a:r>
              <a:rPr lang="en-US" sz="1600">
                <a:sym typeface="Symbol" panose="05050102010706020507" pitchFamily="18" charset="2"/>
              </a:rPr>
              <a:t>(loss &amp; replacement of hairs)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6D561EDA-2906-40BB-98C8-065FEDD1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9" y="2171701"/>
            <a:ext cx="62245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Hypothesized origin of fur: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Sensory </a:t>
            </a:r>
            <a:r>
              <a:rPr lang="en-US" sz="1800" b="1" dirty="0">
                <a:sym typeface="Symbol" panose="05050102010706020507" pitchFamily="18" charset="2"/>
              </a:rPr>
              <a:t>bristles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b="1" dirty="0">
                <a:sym typeface="Symbol" panose="05050102010706020507" pitchFamily="18" charset="2"/>
              </a:rPr>
              <a:t>between</a:t>
            </a:r>
            <a:r>
              <a:rPr lang="en-US" sz="1800" dirty="0">
                <a:sym typeface="Symbol" panose="05050102010706020507" pitchFamily="18" charset="2"/>
              </a:rPr>
              <a:t> “reptilian” scales </a:t>
            </a:r>
          </a:p>
          <a:p>
            <a:pPr lvl="2">
              <a:lnSpc>
                <a:spcPct val="125000"/>
              </a:lnSpc>
              <a:buFontTx/>
              <a:buChar char="•"/>
            </a:pPr>
            <a:r>
              <a:rPr lang="en-US" sz="1800" b="1" dirty="0">
                <a:sym typeface="Symbol" panose="05050102010706020507" pitchFamily="18" charset="2"/>
              </a:rPr>
              <a:t>Bristles</a:t>
            </a:r>
            <a:r>
              <a:rPr lang="en-US" sz="1800" dirty="0">
                <a:sym typeface="Symbol" panose="05050102010706020507" pitchFamily="18" charset="2"/>
              </a:rPr>
              <a:t> increased in size; scales decreased in size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Guard hairs </a:t>
            </a:r>
            <a:r>
              <a:rPr lang="en-US" sz="1600" dirty="0">
                <a:sym typeface="Symbol" panose="05050102010706020507" pitchFamily="18" charset="2"/>
              </a:rPr>
              <a:t>(protective – longer / stronger)</a:t>
            </a:r>
            <a:r>
              <a:rPr lang="en-US" sz="1800" dirty="0">
                <a:sym typeface="Symbol" panose="05050102010706020507" pitchFamily="18" charset="2"/>
              </a:rPr>
              <a:t>; underfur </a:t>
            </a:r>
            <a:r>
              <a:rPr lang="en-US" sz="1600" dirty="0">
                <a:sym typeface="Symbol" panose="05050102010706020507" pitchFamily="18" charset="2"/>
              </a:rPr>
              <a:t>(insulation)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3282AB51-0E8A-47F9-B31B-E3C5BF10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43" y="3775715"/>
            <a:ext cx="63912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3) </a:t>
            </a:r>
            <a:r>
              <a:rPr 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Skin</a:t>
            </a:r>
            <a:r>
              <a:rPr lang="en-US" sz="1800" dirty="0">
                <a:sym typeface="Symbol" panose="05050102010706020507" pitchFamily="18" charset="2"/>
              </a:rPr>
              <a:t>: </a:t>
            </a:r>
            <a:r>
              <a:rPr 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Specialized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Glands in skin</a:t>
            </a:r>
            <a:endParaRPr lang="en-US" sz="1800" dirty="0">
              <a:sym typeface="Symbol" panose="05050102010706020507" pitchFamily="18" charset="2"/>
            </a:endParaRPr>
          </a:p>
          <a:p>
            <a:pPr lvl="1"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A)</a:t>
            </a:r>
            <a:r>
              <a:rPr lang="en-US" sz="1800" dirty="0">
                <a:solidFill>
                  <a:srgbClr val="A50021"/>
                </a:solidFill>
                <a:sym typeface="Symbol" panose="05050102010706020507" pitchFamily="18" charset="2"/>
              </a:rPr>
              <a:t>  Sweat Glands</a:t>
            </a:r>
            <a:r>
              <a:rPr lang="en-US" sz="1800" dirty="0">
                <a:sym typeface="Symbol" panose="05050102010706020507" pitchFamily="18" charset="2"/>
              </a:rPr>
              <a:t> – release water on skin for cooling </a:t>
            </a:r>
            <a:r>
              <a:rPr lang="en-US" sz="1600" dirty="0">
                <a:sym typeface="Symbol" panose="05050102010706020507" pitchFamily="18" charset="2"/>
              </a:rPr>
              <a:t>(evaporation)</a:t>
            </a:r>
          </a:p>
        </p:txBody>
      </p:sp>
      <p:pic>
        <p:nvPicPr>
          <p:cNvPr id="19" name="Picture 33" descr="Temporal gland secretion on musth male - &quot;Mr. Nick&quot;.">
            <a:extLst>
              <a:ext uri="{FF2B5EF4-FFF2-40B4-BE49-F238E27FC236}">
                <a16:creationId xmlns:a16="http://schemas.microsoft.com/office/drawing/2014/main" id="{8B4940B4-225C-4D00-AD68-8383042D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66" y="4093229"/>
            <a:ext cx="1986733" cy="26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4">
            <a:extLst>
              <a:ext uri="{FF2B5EF4-FFF2-40B4-BE49-F238E27FC236}">
                <a16:creationId xmlns:a16="http://schemas.microsoft.com/office/drawing/2014/main" id="{293D1486-148D-4E70-97D3-91C9FD9D4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645" y="5633822"/>
            <a:ext cx="5410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C)</a:t>
            </a:r>
            <a:r>
              <a:rPr lang="en-US" sz="1800" dirty="0">
                <a:solidFill>
                  <a:srgbClr val="A50021"/>
                </a:solidFill>
                <a:sym typeface="Symbol" panose="05050102010706020507" pitchFamily="18" charset="2"/>
              </a:rPr>
              <a:t>  Sebaceous Glands</a:t>
            </a:r>
            <a:r>
              <a:rPr lang="en-US" sz="1800" dirty="0">
                <a:sym typeface="Symbol" panose="05050102010706020507" pitchFamily="18" charset="2"/>
              </a:rPr>
              <a:t> – lubricate fur / hairs &amp; protect skin</a:t>
            </a:r>
          </a:p>
        </p:txBody>
      </p:sp>
    </p:spTree>
    <p:extLst>
      <p:ext uri="{BB962C8B-B14F-4D97-AF65-F5344CB8AC3E}">
        <p14:creationId xmlns:p14="http://schemas.microsoft.com/office/powerpoint/2010/main" val="415908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185DD1E-B406-4018-9E87-9EB2B49B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49" y="134938"/>
            <a:ext cx="280987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4400" b="1" dirty="0">
                <a:solidFill>
                  <a:srgbClr val="92D050"/>
                </a:solidFill>
              </a:rPr>
              <a:t>Mammals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9C18416-692F-4227-9A36-9BDD9182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00101"/>
            <a:ext cx="184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800">
                <a:sym typeface="Symbol" panose="05050102010706020507" pitchFamily="18" charset="2"/>
              </a:rPr>
              <a:t>4)  </a:t>
            </a:r>
            <a:r>
              <a:rPr lang="en-US" sz="1800">
                <a:solidFill>
                  <a:srgbClr val="006600"/>
                </a:solidFill>
                <a:sym typeface="Symbol" panose="05050102010706020507" pitchFamily="18" charset="2"/>
              </a:rPr>
              <a:t>Teeth Features:</a:t>
            </a:r>
            <a:endParaRPr lang="en-US" sz="1600">
              <a:sym typeface="Symbol" panose="05050102010706020507" pitchFamily="18" charset="2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DB7DFE8A-C8FF-413F-A800-1E48B41C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143001"/>
            <a:ext cx="65389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>
                <a:sym typeface="Symbol" panose="05050102010706020507" pitchFamily="18" charset="2"/>
              </a:rPr>
              <a:t>  </a:t>
            </a:r>
            <a:r>
              <a:rPr lang="en-US" sz="1800">
                <a:solidFill>
                  <a:srgbClr val="A50021"/>
                </a:solidFill>
                <a:sym typeface="Symbol" panose="05050102010706020507" pitchFamily="18" charset="2"/>
              </a:rPr>
              <a:t>Heterodonts</a:t>
            </a:r>
            <a:r>
              <a:rPr lang="en-US" sz="1800">
                <a:sym typeface="Symbol" panose="05050102010706020507" pitchFamily="18" charset="2"/>
              </a:rPr>
              <a:t>:  Elaborate shapes / functions within single species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E000802-527E-4832-B3B3-66BFFA99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4" y="3216276"/>
            <a:ext cx="66452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800">
                <a:sym typeface="Symbol" panose="05050102010706020507" pitchFamily="18" charset="2"/>
              </a:rPr>
              <a:t>  </a:t>
            </a:r>
            <a:r>
              <a:rPr lang="en-US" sz="1800">
                <a:solidFill>
                  <a:srgbClr val="A50021"/>
                </a:solidFill>
                <a:sym typeface="Symbol" panose="05050102010706020507" pitchFamily="18" charset="2"/>
              </a:rPr>
              <a:t>Diphyodonts</a:t>
            </a:r>
            <a:r>
              <a:rPr lang="en-US" sz="1800">
                <a:sym typeface="Symbol" panose="05050102010706020507" pitchFamily="18" charset="2"/>
              </a:rPr>
              <a:t>:  2 sets of teeth; no continuous replacement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>
                <a:sym typeface="Symbol" panose="05050102010706020507" pitchFamily="18" charset="2"/>
              </a:rPr>
              <a:t>   Allows for continual </a:t>
            </a:r>
            <a:r>
              <a:rPr lang="en-US" sz="1800">
                <a:solidFill>
                  <a:srgbClr val="006600"/>
                </a:solidFill>
                <a:sym typeface="Symbol" panose="05050102010706020507" pitchFamily="18" charset="2"/>
              </a:rPr>
              <a:t>occlusion</a:t>
            </a:r>
            <a:r>
              <a:rPr lang="en-US" sz="1800">
                <a:sym typeface="Symbol" panose="05050102010706020507" pitchFamily="18" charset="2"/>
              </a:rPr>
              <a:t> </a:t>
            </a:r>
            <a:r>
              <a:rPr lang="en-US" sz="1600">
                <a:sym typeface="Symbol" panose="05050102010706020507" pitchFamily="18" charset="2"/>
              </a:rPr>
              <a:t>(contact between upper / lower teeth)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>
                <a:sym typeface="Symbol" panose="05050102010706020507" pitchFamily="18" charset="2"/>
              </a:rPr>
              <a:t>  Allows for crushing / grinding food </a:t>
            </a:r>
            <a:r>
              <a:rPr lang="en-US" sz="1600">
                <a:sym typeface="Symbol" panose="05050102010706020507" pitchFamily="18" charset="2"/>
              </a:rPr>
              <a:t>(mastication = chewing)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E795B0E2-5148-49C4-BB93-4E74241D5AB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572000"/>
            <a:ext cx="8923338" cy="2209800"/>
            <a:chOff x="96" y="2880"/>
            <a:chExt cx="5621" cy="1392"/>
          </a:xfrm>
        </p:grpSpPr>
        <p:pic>
          <p:nvPicPr>
            <p:cNvPr id="7" name="Picture 10" descr="1">
              <a:extLst>
                <a:ext uri="{FF2B5EF4-FFF2-40B4-BE49-F238E27FC236}">
                  <a16:creationId xmlns:a16="http://schemas.microsoft.com/office/drawing/2014/main" id="{4B862C5A-C57D-4616-8827-11E34E138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880"/>
              <a:ext cx="1301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AD2F31BF-4359-428E-A109-E9B8CABAA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94"/>
              <a:ext cx="270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sz="1800">
                  <a:sym typeface="Symbol" panose="05050102010706020507" pitchFamily="18" charset="2"/>
                </a:rPr>
                <a:t>5)  </a:t>
              </a:r>
              <a:r>
                <a:rPr lang="en-US" sz="1800">
                  <a:solidFill>
                    <a:srgbClr val="006600"/>
                  </a:solidFill>
                  <a:sym typeface="Symbol" panose="05050102010706020507" pitchFamily="18" charset="2"/>
                </a:rPr>
                <a:t>Turbinates </a:t>
              </a:r>
              <a:r>
                <a:rPr lang="en-US" sz="1600">
                  <a:sym typeface="Symbol" panose="05050102010706020507" pitchFamily="18" charset="2"/>
                </a:rPr>
                <a:t>(Nasal Conchae)</a:t>
              </a:r>
              <a:r>
                <a:rPr lang="en-US" sz="1800">
                  <a:solidFill>
                    <a:srgbClr val="006600"/>
                  </a:solidFill>
                  <a:sym typeface="Symbol" panose="05050102010706020507" pitchFamily="18" charset="2"/>
                </a:rPr>
                <a:t>  in Nasal Cavity:</a:t>
              </a:r>
              <a:endParaRPr lang="en-US" sz="1800">
                <a:sym typeface="Symbol" panose="05050102010706020507" pitchFamily="18" charset="2"/>
              </a:endParaRPr>
            </a:p>
          </p:txBody>
        </p:sp>
      </p:grpSp>
      <p:sp>
        <p:nvSpPr>
          <p:cNvPr id="9" name="Text Box 16">
            <a:extLst>
              <a:ext uri="{FF2B5EF4-FFF2-40B4-BE49-F238E27FC236}">
                <a16:creationId xmlns:a16="http://schemas.microsoft.com/office/drawing/2014/main" id="{6D055AF4-1827-4253-8571-C009D4432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937125"/>
            <a:ext cx="5954643" cy="4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125000"/>
              </a:lnSpc>
              <a:buFontTx/>
              <a:buChar char="•"/>
            </a:pPr>
            <a:r>
              <a:rPr lang="en-US" sz="1800" dirty="0">
                <a:sym typeface="Symbol" panose="05050102010706020507" pitchFamily="18" charset="2"/>
              </a:rPr>
              <a:t>  Whorls (twist) of bones covered with mucous epithelium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16660270-380E-46CF-B8B0-A68A8133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9" y="5257800"/>
            <a:ext cx="52736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9779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5494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21209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692400" indent="-4572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AutoNum type="arabicParenR"/>
            </a:pPr>
            <a:r>
              <a:rPr lang="en-US" sz="1800" dirty="0">
                <a:sym typeface="Symbol" panose="05050102010706020507" pitchFamily="18" charset="2"/>
              </a:rPr>
              <a:t>  Adds moisture to air</a:t>
            </a:r>
            <a:r>
              <a:rPr lang="en-US" sz="1600" dirty="0">
                <a:sym typeface="Symbol" panose="05050102010706020507" pitchFamily="18" charset="2"/>
              </a:rPr>
              <a:t> (prevents desiccation of lungs)</a:t>
            </a:r>
            <a:endParaRPr lang="en-US" sz="1800" dirty="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  <a:buFontTx/>
              <a:buAutoNum type="arabicParenR"/>
            </a:pPr>
            <a:r>
              <a:rPr lang="en-US" sz="1800" dirty="0">
                <a:sym typeface="Symbol" panose="05050102010706020507" pitchFamily="18" charset="2"/>
              </a:rPr>
              <a:t>  Warms air </a:t>
            </a:r>
            <a:r>
              <a:rPr lang="en-US" sz="1600" dirty="0">
                <a:sym typeface="Symbol" panose="05050102010706020507" pitchFamily="18" charset="2"/>
              </a:rPr>
              <a:t>(prevents loss of body heat)</a:t>
            </a:r>
          </a:p>
          <a:p>
            <a:pPr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3)  Improves filtering of air to keep airways clean </a:t>
            </a:r>
            <a:r>
              <a:rPr lang="en-US" sz="1600" dirty="0">
                <a:sym typeface="Symbol" panose="05050102010706020507" pitchFamily="18" charset="2"/>
              </a:rPr>
              <a:t>(mucus)</a:t>
            </a:r>
          </a:p>
          <a:p>
            <a:pPr>
              <a:lnSpc>
                <a:spcPct val="125000"/>
              </a:lnSpc>
            </a:pPr>
            <a:r>
              <a:rPr lang="en-US" sz="1800" dirty="0">
                <a:sym typeface="Symbol" panose="05050102010706020507" pitchFamily="18" charset="2"/>
              </a:rPr>
              <a:t>4)  Increases sense of smell </a:t>
            </a:r>
            <a:r>
              <a:rPr lang="en-US" sz="1600" dirty="0">
                <a:sym typeface="Symbol" panose="05050102010706020507" pitchFamily="18" charset="2"/>
              </a:rPr>
              <a:t>( surface area)</a:t>
            </a:r>
          </a:p>
        </p:txBody>
      </p:sp>
      <p:pic>
        <p:nvPicPr>
          <p:cNvPr id="11" name="Picture 19" descr="teeth1">
            <a:extLst>
              <a:ext uri="{FF2B5EF4-FFF2-40B4-BE49-F238E27FC236}">
                <a16:creationId xmlns:a16="http://schemas.microsoft.com/office/drawing/2014/main" id="{7AE17B77-4CD8-46FD-81A5-EF7218E2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>
            <a:fillRect/>
          </a:stretch>
        </p:blipFill>
        <p:spPr bwMode="auto">
          <a:xfrm>
            <a:off x="2667000" y="1600201"/>
            <a:ext cx="2971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">
            <a:extLst>
              <a:ext uri="{FF2B5EF4-FFF2-40B4-BE49-F238E27FC236}">
                <a16:creationId xmlns:a16="http://schemas.microsoft.com/office/drawing/2014/main" id="{CD18259E-FC8B-4A81-BFB5-D9F78E6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6089"/>
            <a:ext cx="313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/>
              <a:t>Features Shared by Mammals: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E3DD0BC8-8A82-414B-98E2-69B291D2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97075"/>
            <a:ext cx="324345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F3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800"/>
              <a:t>  Increased dietary specializations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/>
              <a:t>  Multicuspid – broader / flatter</a:t>
            </a:r>
          </a:p>
        </p:txBody>
      </p:sp>
    </p:spTree>
    <p:extLst>
      <p:ext uri="{BB962C8B-B14F-4D97-AF65-F5344CB8AC3E}">
        <p14:creationId xmlns:p14="http://schemas.microsoft.com/office/powerpoint/2010/main" val="350539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9AE1-72DA-4CAF-9B44-497ED892DB4F}"/>
              </a:ext>
            </a:extLst>
          </p:cNvPr>
          <p:cNvSpPr txBox="1">
            <a:spLocks/>
          </p:cNvSpPr>
          <p:nvPr/>
        </p:nvSpPr>
        <p:spPr>
          <a:xfrm>
            <a:off x="699655" y="126206"/>
            <a:ext cx="10515600" cy="1018383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B050"/>
                </a:solidFill>
                <a:latin typeface="Garamond" panose="02020404030301010803" pitchFamily="18" charset="0"/>
              </a:rPr>
              <a:t>Three Broad Groups of Mammals</a:t>
            </a:r>
            <a:br>
              <a:rPr lang="en-US" sz="5400">
                <a:solidFill>
                  <a:srgbClr val="00B050"/>
                </a:solidFill>
                <a:latin typeface="Garamond" panose="02020404030301010803" pitchFamily="18" charset="0"/>
              </a:rPr>
            </a:br>
            <a:r>
              <a:rPr lang="en-US" sz="2200" b="1">
                <a:solidFill>
                  <a:srgbClr val="00B050"/>
                </a:solidFill>
                <a:latin typeface="Garamond" panose="02020404030301010803" pitchFamily="18" charset="0"/>
              </a:rPr>
              <a:t>(Small mammals, medium-sized mammals and large mammals).</a:t>
            </a:r>
            <a:endParaRPr lang="en-US" sz="2200" b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111D-704F-4E21-A5CE-FC609613E088}"/>
              </a:ext>
            </a:extLst>
          </p:cNvPr>
          <p:cNvSpPr txBox="1">
            <a:spLocks/>
          </p:cNvSpPr>
          <p:nvPr/>
        </p:nvSpPr>
        <p:spPr>
          <a:xfrm>
            <a:off x="72492" y="1451769"/>
            <a:ext cx="5157598" cy="51673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>
                <a:solidFill>
                  <a:srgbClr val="FF0000"/>
                </a:solidFill>
                <a:latin typeface="Garamond" panose="02020404030301010803" pitchFamily="18" charset="0"/>
              </a:rPr>
              <a:t>Small mammals</a:t>
            </a:r>
          </a:p>
          <a:p>
            <a:r>
              <a:rPr lang="en-US">
                <a:latin typeface="Garamond" panose="02020404030301010803" pitchFamily="18" charset="0"/>
              </a:rPr>
              <a:t>Small mammals are divided into small terrestrial and volant mammals (bats).</a:t>
            </a:r>
          </a:p>
          <a:p>
            <a:r>
              <a:rPr lang="en-US">
                <a:latin typeface="Garamond" panose="02020404030301010803" pitchFamily="18" charset="0"/>
              </a:rPr>
              <a:t>Usually smaller than the largest rodents (capybara, nutria, grasscutter) or lagomorphs (hares, rabbits and pikas).</a:t>
            </a:r>
          </a:p>
          <a:p>
            <a:r>
              <a:rPr lang="en-US">
                <a:latin typeface="Garamond" panose="02020404030301010803" pitchFamily="18" charset="0"/>
              </a:rPr>
              <a:t>Although some authors include all mammal species whose weight or size are less than a hare (3-5 kg).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4" name="Group 58">
            <a:extLst>
              <a:ext uri="{FF2B5EF4-FFF2-40B4-BE49-F238E27FC236}">
                <a16:creationId xmlns:a16="http://schemas.microsoft.com/office/drawing/2014/main" id="{0A878732-CFA2-46FA-A378-AC2CD78235C8}"/>
              </a:ext>
            </a:extLst>
          </p:cNvPr>
          <p:cNvGrpSpPr>
            <a:grpSpLocks/>
          </p:cNvGrpSpPr>
          <p:nvPr/>
        </p:nvGrpSpPr>
        <p:grpSpPr bwMode="auto">
          <a:xfrm>
            <a:off x="5476007" y="1208882"/>
            <a:ext cx="3061855" cy="3451225"/>
            <a:chOff x="2064" y="576"/>
            <a:chExt cx="1632" cy="2174"/>
          </a:xfrm>
        </p:grpSpPr>
        <p:sp>
          <p:nvSpPr>
            <p:cNvPr id="5" name="Text Box 28">
              <a:extLst>
                <a:ext uri="{FF2B5EF4-FFF2-40B4-BE49-F238E27FC236}">
                  <a16:creationId xmlns:a16="http://schemas.microsoft.com/office/drawing/2014/main" id="{B7F2D5AB-D38B-4CC0-833C-46796FB48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976"/>
              <a:ext cx="1287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srgbClr val="000099"/>
                  </a:solidFill>
                </a:rPr>
                <a:t>Chiroptera</a:t>
              </a:r>
              <a:endParaRPr lang="en-US" sz="1600" dirty="0">
                <a:solidFill>
                  <a:srgbClr val="000099"/>
                </a:solidFill>
              </a:endParaRP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 dirty="0"/>
                <a:t>  Only flying mammals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 dirty="0"/>
                <a:t>  Echolocation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rgbClr val="006600"/>
                  </a:solidFill>
                </a:rPr>
                <a:t>(bats)</a:t>
              </a:r>
            </a:p>
          </p:txBody>
        </p:sp>
        <p:pic>
          <p:nvPicPr>
            <p:cNvPr id="6" name="Picture 45" descr="Vampire%20Bat%201">
              <a:extLst>
                <a:ext uri="{FF2B5EF4-FFF2-40B4-BE49-F238E27FC236}">
                  <a16:creationId xmlns:a16="http://schemas.microsoft.com/office/drawing/2014/main" id="{5358B541-FF97-446A-B785-3E7E8479A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21"/>
            <a:stretch>
              <a:fillRect/>
            </a:stretch>
          </p:blipFill>
          <p:spPr bwMode="auto">
            <a:xfrm>
              <a:off x="2064" y="576"/>
              <a:ext cx="1632" cy="13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E99C687C-6AE6-4512-B878-15250BE3BD6C}"/>
              </a:ext>
            </a:extLst>
          </p:cNvPr>
          <p:cNvGrpSpPr>
            <a:grpSpLocks/>
          </p:cNvGrpSpPr>
          <p:nvPr/>
        </p:nvGrpSpPr>
        <p:grpSpPr bwMode="auto">
          <a:xfrm>
            <a:off x="8783779" y="1211045"/>
            <a:ext cx="2590800" cy="3451225"/>
            <a:chOff x="96" y="576"/>
            <a:chExt cx="1632" cy="2174"/>
          </a:xfrm>
        </p:grpSpPr>
        <p:sp>
          <p:nvSpPr>
            <p:cNvPr id="8" name="Text Box 25">
              <a:extLst>
                <a:ext uri="{FF2B5EF4-FFF2-40B4-BE49-F238E27FC236}">
                  <a16:creationId xmlns:a16="http://schemas.microsoft.com/office/drawing/2014/main" id="{4BC9A450-F6A2-44D4-B760-23EFCF4F4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" y="1976"/>
              <a:ext cx="1412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srgbClr val="000099"/>
                  </a:solidFill>
                </a:rPr>
                <a:t>Insectivora</a:t>
              </a:r>
              <a:endParaRPr lang="en-US" sz="1600" dirty="0">
                <a:solidFill>
                  <a:srgbClr val="000099"/>
                </a:solidFill>
              </a:endParaRP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 dirty="0"/>
                <a:t>  Primitive characteristics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 dirty="0"/>
                <a:t>  Morphologically diverse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rgbClr val="006600"/>
                  </a:solidFill>
                </a:rPr>
                <a:t>(e.g.,  mole, shrew, colugo)</a:t>
              </a:r>
            </a:p>
          </p:txBody>
        </p:sp>
        <p:pic>
          <p:nvPicPr>
            <p:cNvPr id="9" name="Picture 37" descr="4">
              <a:extLst>
                <a:ext uri="{FF2B5EF4-FFF2-40B4-BE49-F238E27FC236}">
                  <a16:creationId xmlns:a16="http://schemas.microsoft.com/office/drawing/2014/main" id="{377DC247-B394-4DB7-8D6A-2DEE92174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" r="9613"/>
            <a:stretch>
              <a:fillRect/>
            </a:stretch>
          </p:blipFill>
          <p:spPr bwMode="auto">
            <a:xfrm>
              <a:off x="864" y="576"/>
              <a:ext cx="864" cy="13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9" descr="black%20and%20rufous%20elephant%20shrew">
              <a:extLst>
                <a:ext uri="{FF2B5EF4-FFF2-40B4-BE49-F238E27FC236}">
                  <a16:creationId xmlns:a16="http://schemas.microsoft.com/office/drawing/2014/main" id="{E410B411-A31A-43ED-A858-10EFA501B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/>
            <a:stretch>
              <a:fillRect/>
            </a:stretch>
          </p:blipFill>
          <p:spPr bwMode="auto">
            <a:xfrm>
              <a:off x="96" y="1248"/>
              <a:ext cx="768" cy="7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3" descr="mole">
              <a:extLst>
                <a:ext uri="{FF2B5EF4-FFF2-40B4-BE49-F238E27FC236}">
                  <a16:creationId xmlns:a16="http://schemas.microsoft.com/office/drawing/2014/main" id="{4F624698-87B1-4269-ACFA-792D8B17B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96" y="576"/>
              <a:ext cx="768" cy="6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763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49C2-9099-451F-BDC2-FCBE2D156C6A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B050"/>
                </a:solidFill>
                <a:latin typeface="Garamond" panose="02020404030301010803" pitchFamily="18" charset="0"/>
              </a:rPr>
              <a:t>Three Broad Groups of Mammals</a:t>
            </a:r>
            <a:br>
              <a:rPr lang="en-US" sz="6000">
                <a:solidFill>
                  <a:srgbClr val="00B050"/>
                </a:solidFill>
                <a:latin typeface="Garamond" panose="02020404030301010803" pitchFamily="18" charset="0"/>
              </a:rPr>
            </a:br>
            <a:r>
              <a:rPr lang="en-US" sz="2200" b="1">
                <a:solidFill>
                  <a:srgbClr val="00B050"/>
                </a:solidFill>
                <a:latin typeface="Garamond" panose="02020404030301010803" pitchFamily="18" charset="0"/>
              </a:rPr>
              <a:t>(Small mammals, medium-sized mammals and large mammals).</a:t>
            </a:r>
            <a:endParaRPr lang="en-US" sz="22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FA14B-FFE1-4F62-913A-3A80BD08F1E3}"/>
              </a:ext>
            </a:extLst>
          </p:cNvPr>
          <p:cNvSpPr txBox="1">
            <a:spLocks/>
          </p:cNvSpPr>
          <p:nvPr/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Medium Size Mammals</a:t>
            </a:r>
            <a:endParaRPr lang="en-US" b="1" u="sng" dirty="0">
              <a:solidFill>
                <a:srgbClr val="FF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832A9-FEC3-45C0-BA49-CB046C541BA4}"/>
              </a:ext>
            </a:extLst>
          </p:cNvPr>
          <p:cNvSpPr txBox="1">
            <a:spLocks/>
          </p:cNvSpPr>
          <p:nvPr/>
        </p:nvSpPr>
        <p:spPr>
          <a:xfrm>
            <a:off x="154546" y="2505074"/>
            <a:ext cx="5843029" cy="41919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Garamond" panose="02020404030301010803" pitchFamily="18" charset="0"/>
              </a:rPr>
              <a:t>They are small carnivores, small primates, large rodents, hyraxes, pangolins etc</a:t>
            </a:r>
          </a:p>
          <a:p>
            <a:endParaRPr lang="en-US">
              <a:latin typeface="Garamond" panose="02020404030301010803" pitchFamily="18" charset="0"/>
            </a:endParaRPr>
          </a:p>
          <a:p>
            <a:r>
              <a:rPr lang="en-US">
                <a:latin typeface="Garamond" panose="02020404030301010803" pitchFamily="18" charset="0"/>
              </a:rPr>
              <a:t> These are not adequately covered by small mammal trapping arrays </a:t>
            </a:r>
          </a:p>
          <a:p>
            <a:endParaRPr lang="en-US">
              <a:latin typeface="Garamond" panose="02020404030301010803" pitchFamily="18" charset="0"/>
            </a:endParaRPr>
          </a:p>
          <a:p>
            <a:r>
              <a:rPr lang="en-US">
                <a:latin typeface="Garamond" panose="02020404030301010803" pitchFamily="18" charset="0"/>
              </a:rPr>
              <a:t>They require larger traps or other traps such as camera traps. 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A6AED4DE-0A33-4022-B184-980833D622C7}"/>
              </a:ext>
            </a:extLst>
          </p:cNvPr>
          <p:cNvGrpSpPr>
            <a:grpSpLocks/>
          </p:cNvGrpSpPr>
          <p:nvPr/>
        </p:nvGrpSpPr>
        <p:grpSpPr bwMode="auto">
          <a:xfrm>
            <a:off x="6682817" y="1857971"/>
            <a:ext cx="4699000" cy="2255837"/>
            <a:chOff x="2722" y="2859"/>
            <a:chExt cx="2960" cy="1421"/>
          </a:xfrm>
        </p:grpSpPr>
        <p:sp>
          <p:nvSpPr>
            <p:cNvPr id="6" name="Text Box 54">
              <a:extLst>
                <a:ext uri="{FF2B5EF4-FFF2-40B4-BE49-F238E27FC236}">
                  <a16:creationId xmlns:a16="http://schemas.microsoft.com/office/drawing/2014/main" id="{D02F4572-F087-4674-AB22-8A89D6FBA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2" y="3691"/>
              <a:ext cx="1156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srgbClr val="000099"/>
                  </a:solidFill>
                </a:rPr>
                <a:t>Pholidota</a:t>
              </a:r>
              <a:endParaRPr lang="en-US" sz="1600" dirty="0">
                <a:solidFill>
                  <a:srgbClr val="000099"/>
                </a:solidFill>
              </a:endParaRP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 dirty="0"/>
                <a:t>  Overlapping scales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rgbClr val="006600"/>
                  </a:solidFill>
                </a:rPr>
                <a:t>(scaly anteaters)</a:t>
              </a:r>
            </a:p>
          </p:txBody>
        </p:sp>
        <p:pic>
          <p:nvPicPr>
            <p:cNvPr id="7" name="Picture 56" descr="pangolin">
              <a:extLst>
                <a:ext uri="{FF2B5EF4-FFF2-40B4-BE49-F238E27FC236}">
                  <a16:creationId xmlns:a16="http://schemas.microsoft.com/office/drawing/2014/main" id="{7724A919-39A7-4DB7-8596-7182A2B9A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859"/>
              <a:ext cx="1656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0">
            <a:extLst>
              <a:ext uri="{FF2B5EF4-FFF2-40B4-BE49-F238E27FC236}">
                <a16:creationId xmlns:a16="http://schemas.microsoft.com/office/drawing/2014/main" id="{A090C351-BC00-49CD-B520-6FD8C7E49852}"/>
              </a:ext>
            </a:extLst>
          </p:cNvPr>
          <p:cNvGrpSpPr>
            <a:grpSpLocks/>
          </p:cNvGrpSpPr>
          <p:nvPr/>
        </p:nvGrpSpPr>
        <p:grpSpPr bwMode="auto">
          <a:xfrm>
            <a:off x="6576002" y="4281091"/>
            <a:ext cx="5408613" cy="1974850"/>
            <a:chOff x="2266" y="3036"/>
            <a:chExt cx="3407" cy="1244"/>
          </a:xfrm>
        </p:grpSpPr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8C3B4997-6D9E-4316-AF4D-2BAD0E2B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" y="3691"/>
              <a:ext cx="1576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BF3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>
                  <a:solidFill>
                    <a:srgbClr val="000099"/>
                  </a:solidFill>
                </a:rPr>
                <a:t>Hyracoidea</a:t>
              </a:r>
            </a:p>
            <a:p>
              <a:pPr algn="ctr">
                <a:lnSpc>
                  <a:spcPct val="120000"/>
                </a:lnSpc>
                <a:buFontTx/>
                <a:buChar char="•"/>
              </a:pPr>
              <a:r>
                <a:rPr lang="en-US" sz="1600"/>
                <a:t>  closest relative  =  elephant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>
                  <a:solidFill>
                    <a:srgbClr val="006600"/>
                  </a:solidFill>
                </a:rPr>
                <a:t>(Hyrax)</a:t>
              </a:r>
            </a:p>
          </p:txBody>
        </p:sp>
        <p:pic>
          <p:nvPicPr>
            <p:cNvPr id="10" name="Picture 25" descr="hyrax_baby_kenya_10">
              <a:extLst>
                <a:ext uri="{FF2B5EF4-FFF2-40B4-BE49-F238E27FC236}">
                  <a16:creationId xmlns:a16="http://schemas.microsoft.com/office/drawing/2014/main" id="{847BA1A9-2F73-4659-9E4C-091982380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" y="3036"/>
              <a:ext cx="1632" cy="123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12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1444</Words>
  <Application>Microsoft Office PowerPoint</Application>
  <PresentationFormat>Widescreen</PresentationFormat>
  <Paragraphs>225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Office Theme</vt:lpstr>
      <vt:lpstr>BIODIVERSITY ASSESSMENT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BIODIVERSITY ASSESSMENT TRAINING</dc:title>
  <dc:creator>John</dc:creator>
  <cp:lastModifiedBy>11</cp:lastModifiedBy>
  <cp:revision>8</cp:revision>
  <dcterms:created xsi:type="dcterms:W3CDTF">2021-12-01T10:30:54Z</dcterms:created>
  <dcterms:modified xsi:type="dcterms:W3CDTF">2022-07-18T19:23:54Z</dcterms:modified>
</cp:coreProperties>
</file>