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66" r:id="rId4"/>
    <p:sldId id="283" r:id="rId5"/>
    <p:sldId id="257" r:id="rId6"/>
    <p:sldId id="259" r:id="rId7"/>
    <p:sldId id="260" r:id="rId8"/>
    <p:sldId id="281" r:id="rId9"/>
    <p:sldId id="268" r:id="rId10"/>
    <p:sldId id="271" r:id="rId11"/>
    <p:sldId id="277" r:id="rId12"/>
    <p:sldId id="263" r:id="rId13"/>
    <p:sldId id="279" r:id="rId14"/>
    <p:sldId id="269" r:id="rId15"/>
    <p:sldId id="284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80D16-F1BB-4555-B114-E03C31C0EE00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ED38-BFA5-451C-BB77-1FBE2C15B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1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ED38-BFA5-451C-BB77-1FBE2C15BD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1B00-080B-474B-B2D3-DC30E134DB94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AA20-DA25-4C40-A7EA-AEB22662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FF9032-4283-4F23-AB84-5768DCDF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9380"/>
          <a:stretch>
            <a:fillRect/>
          </a:stretch>
        </p:blipFill>
        <p:spPr bwMode="auto">
          <a:xfrm>
            <a:off x="398079" y="5057490"/>
            <a:ext cx="2649921" cy="101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B58F51-F54A-45E1-AA8E-7238A554C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99" y="4680250"/>
            <a:ext cx="2070801" cy="16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A7776-B7BD-4955-AB6D-EDF95D2F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64" y="4573853"/>
            <a:ext cx="1888436" cy="188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65A0C-95BB-485A-85A2-9C9CCCD1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70" y="4724805"/>
            <a:ext cx="1605030" cy="16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9706F5-A943-45E6-87D0-D5B93DC07266}"/>
              </a:ext>
            </a:extLst>
          </p:cNvPr>
          <p:cNvSpPr>
            <a:spLocks noGrp="1"/>
          </p:cNvSpPr>
          <p:nvPr/>
        </p:nvSpPr>
        <p:spPr>
          <a:xfrm>
            <a:off x="1034331" y="381000"/>
            <a:ext cx="7042869" cy="2395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en-US" altLang="en-US" sz="4800" b="1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BIODIVERSITY </a:t>
            </a:r>
            <a:r>
              <a:rPr lang="en-US" altLang="en-US" sz="4800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TRAINING</a:t>
            </a:r>
            <a:endParaRPr lang="en-GB" altLang="en-US" sz="4800" b="1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83FFD-6E44-4E1A-87F2-55836E55889A}"/>
              </a:ext>
            </a:extLst>
          </p:cNvPr>
          <p:cNvSpPr txBox="1">
            <a:spLocks/>
          </p:cNvSpPr>
          <p:nvPr/>
        </p:nvSpPr>
        <p:spPr>
          <a:xfrm>
            <a:off x="642933" y="2880613"/>
            <a:ext cx="7739067" cy="1567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</a:rPr>
              <a:t>FOR OKOMU NATIONAL PARK SUPPORT ZONE COMMUNITIES’ VOLUNTEERS</a:t>
            </a:r>
            <a:endParaRPr lang="en-GB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9B0734-43FF-418D-A640-5AFB6D299F69}"/>
              </a:ext>
            </a:extLst>
          </p:cNvPr>
          <p:cNvSpPr txBox="1">
            <a:spLocks/>
          </p:cNvSpPr>
          <p:nvPr/>
        </p:nvSpPr>
        <p:spPr>
          <a:xfrm>
            <a:off x="381000" y="6314585"/>
            <a:ext cx="8534400" cy="426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</a:rPr>
              <a:t>POWERED BY: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</a:rPr>
              <a:t>SUSTAINABILITY AND CONSERVATION EDUCATION FOR RURAL AREAS (SCERA)</a:t>
            </a:r>
            <a:endParaRPr lang="en-GB" alt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itchFamily="34" charset="0"/>
              </a:rPr>
              <a:t>Quadrat or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/>
          </a:bodyPr>
          <a:lstStyle/>
          <a:p>
            <a:r>
              <a:rPr lang="en-US" dirty="0"/>
              <a:t>A quadrat is typically a square frame constructed of plastic or </a:t>
            </a:r>
            <a:r>
              <a:rPr lang="en-US" dirty="0" err="1"/>
              <a:t>pvc</a:t>
            </a:r>
            <a:r>
              <a:rPr lang="en-US" dirty="0"/>
              <a:t> pipe, metal rod, or wood that is placed directly on top of the vegetation. </a:t>
            </a:r>
            <a:r>
              <a:rPr lang="en-US" dirty="0" err="1"/>
              <a:t>Quadrats</a:t>
            </a:r>
            <a:r>
              <a:rPr lang="en-US" dirty="0"/>
              <a:t> are also commonly called "plots."</a:t>
            </a:r>
          </a:p>
        </p:txBody>
      </p:sp>
      <p:pic>
        <p:nvPicPr>
          <p:cNvPr id="1026" name="Picture 2" descr="http://www.webpages.uidaho.edu/veg_measure/Modules/Lessons/Module%205%28Density%29/Mod_3_Pix&amp;More/quad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Nearest neighbor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276600" cy="4602163"/>
          </a:xfrm>
        </p:spPr>
        <p:txBody>
          <a:bodyPr>
            <a:normAutofit/>
          </a:bodyPr>
          <a:lstStyle/>
          <a:p>
            <a:r>
              <a:rPr lang="en-US" sz="2800" dirty="0"/>
              <a:t>The nearest tree to the point is selected and the distance between it and its nearest neighbor is measured</a:t>
            </a:r>
          </a:p>
          <a:p>
            <a:endParaRPr lang="en-US" dirty="0"/>
          </a:p>
        </p:txBody>
      </p:sp>
      <p:pic>
        <p:nvPicPr>
          <p:cNvPr id="4" name="Picture 12" descr="http://www.webpages.uidaho.edu/veg_measure/Modules/Lessons/Module%205(Density)/Mod_3_Pix&amp;More/3_3_P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206" y="2209800"/>
            <a:ext cx="5328424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Nearest individual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2590800" cy="2286000"/>
          </a:xfrm>
        </p:spPr>
        <p:txBody>
          <a:bodyPr>
            <a:normAutofit/>
          </a:bodyPr>
          <a:lstStyle/>
          <a:p>
            <a:r>
              <a:rPr lang="en-US" sz="2800" dirty="0"/>
              <a:t>Measure distance to the nearest tree at each point</a:t>
            </a:r>
          </a:p>
        </p:txBody>
      </p:sp>
      <p:sp>
        <p:nvSpPr>
          <p:cNvPr id="16386" name="AutoShape 2" descr="data:image/png;base64,iVBORw0KGgoAAAANSUhEUgAAAPQAAACkCAMAAACXf/M7AAAAkFBMVEX////8/PwAAADt7e15eXmtra3Nzc329vbx8fH5+fnu7u7l5eXp6en09PSVlZXV1dXg4OCGhoa2trbExMSPj49sbGzc3NyAgICzs7Opqam8vLycnJxycnKbm5vPz8+KiopNTU1jY2MpKSlZWVlWVlZBQUEzMzNMTExEREQhISE6OjoXFxcoKCgdHR0wMDAODg5qZ01WAAAau0lEQVR4nO1dC3ubrN9GxLMBFRQ5qCGak22T7//tXjRpt25pl3Rpn+3/7r6utZ2Jyi3wO4MA/MM//H8H86efJjr9+59AkrggSkIQZq6TunGchU6SLRo/AmGaRMBNQRZEWQYeSAyOJHWcJHEcNw1vvM2f9bhgXroezwNPl+QhZ3mO8YDrpUlBp8u6ynPKaccffMjLAOa6KLRW7qiL2+4Sis9p/QexD7j/2A0ZVSPdBHhQJUIqLVMAuEx0Z3Kc071TuqsFag+LdLdNwabq0+C2u7j6c1r/QTwEOV23lbPNejoCxYOMLBQ3lhWXaZk3ccKl2gnwZL+3CtpyIO4qMTdyBi76lMZ/FL3TtNW6DJQpixKAZqXxrk/pwQdNm3YBWlNF0FaHxmnIsCndtF9maXfrFP3DSF+B1ADl/d4l/h7ScV7Nv6MSo+rNbznXXOrvIS3gSs9kXavW3oLMLG8C6PuX+ntIO80IoSaXhZYvyPSrhQ1wjPYP7+ukv4c0AAvPQFjKH2hPA7oyhfbcRJYkz/KGIdq/PQHAR0hH6be/s1tP/k3EdW97W54n7uLUBmuXmqRtRrMcCfB2Ktjmjs/fU2O3ko5AwNSzipDm5mb/Lhb+Fh6X9Xz38xjee2kJ2rFcuAUC7WO86O2Ubt4T8NeTdir78AKOgdoOp8FDeu5/vPkfBu2f4KoIATTh1PekOxw2GC2fmM/7nmve6jDwzdM7pun1pCVUdliR/bZ70kftKTRCSvJ7sLgZPn+CQw4fJiHdbdHu0D9KWcvOB8JzFFx3/cCbjXxTfV1P2mRsGjJyN+5Duuw9YvSGsK+e1SfYOXuEEOZ2nhEeorEqWI/Pn/klNX2IUFu+qbiuJu0a4JYEhGG+VBlwhTLa/sPy9xl8CI54sKwz63EufWwcEJJneT0sKpTx3Wr3sK/f6OurSVMrPMwybGSUzFpCmigC3pqLfEJDrjKF7ofQwNXaaqjd7rBc78pvH3geWedjaxuoiQout+oK0ouaWOWQWzuHkU13VgWL7SzCWSndNE2zfBf/PpFbQFDjWzlWLnccswCRlw+Q2vdiAaImB76il2ffNT1NnlhdWVGZV8GuOR9TJ32RMiF9UmF2a+zidxHMSppulrj2I1DUz8fDclm4k/mmIkeZfXLx5KuGN5J1PoIER5idn6nLz5cLKDfjk0r+mwBMv+rwbJGx5yOJmhuGWQQSmB8vn3YVaVmDhUGsHDCotvMRqk6zheo+V0VZcrP5hZH/KVjL3XLWx5vnI76YGia4/cFwNFw+7RrSVHDbkZVuJgOUTidEqp1+0h1Ln29Z899r/83ICqGe0P44TjOLPT/yYpp2iZmYh07KQXZpgF9Fetzk2OPodH5ntbXL7LzJuu7s442OS/fyi6d1Nxy2GuZsvq/VUqejnmUforMiJSrV5MKp15B2yp0oRZfzXNqOTe20zmy3SvRi8hwavIX115IOOMwDgPX5rrSc9XRgXcyIqbOKocq0l869hnQktrFVVYu08oyhVltECQe4/OZtpaEH63cu8BkQw6LTJOmeW5ENhe2DmCVAKdvk0E0yP4eKZBf64grSqVn35sAFbTM3JGgnc1Trhn33jSDXdPfVBilWAdmZbx5PxFkF3M4J+6ytPaX4AE1dc3jBZryCdO0FUquOeg3PcSP4doPE+nvOjljjApdvXuCTgFnNv48VOJIrXoJ6h4UnpdfhIn7Dxfw16VCjzvprszHiBGlG2TYEqomrdkJm5boTE9kwqG4NP/8mnBz+oCbTDTfDAcLVknfeZLABD18yRH9Nmj4KF/sVfjmwKOtqaXIkLBq+PMtNBtEXmt+qR6h8OEJv8f3RahPUj1DQKjw3hTzQSz3xa9J2BIXHMP3uezU0Pnp5yMRYuR12kH+ly+GWdeh6KyzymsTBYrEIwqSi3dMaFiMpOo4nRUaEMBt+QZVeZZFlHHfD8yOLlNkEICtfFGCMc89A9sa5n4QM1VZ59jSrG3yCUl6Jauj39tOAqE4wVGQ+yp/UTybyla5lSrQ+WyI1n3V/Ur4IToeoAnPxtXo6LRmTcR+AwE1d1/4Lo0QnFazxPAajlrazqQZF+NMQvN6fhqeuDQfB5kdXmVcWXiDONulXIYBr6qDvPNrYTjmJWbX81rPJvvAuELyadKOBM11NK36+kY++kUyYtQjri+bPZyFgI9TDN52VcGsfMVG2onvJgCzGWmx/dgCvJd0eu1pYUyfb6uf7OPpbmrfAgbnsu34iMlRuXxpT6GlYDzkrHaFfmmIGcqFZV5KO6KAk7afk6YsAS4fHFytMUFDjy6d+HuK8eBafpOymdjkbKpkH/Jfe3ZeXDMUrSTtgbX+uF3q3fTlGH+vl+c+gRF15x3Dwoz8pQOcXkQlPyNniDwhHLkiGFJDpIWwzOx5nrqHq1KWs1tVzevLHhx0BAoNwlttBUxI1TaMtwr1u30kl3opEPhE/lG3NSVa3AaUEhJIGsn0thlOeJLrIQsr4JExCuJOKRsShfAF8M3U85hJdim1cS9qZpNd8ASuvHied7TaNTzVIOhpU8JLX+lGEXOxpybpW9ZX0ynbvlQuuqFD4dT5F2E70zbbH/vwwAgj3j/5UnzK5Wb71/tPeXI7L357Ac3M2Tla8q5TvD0VvTE02vzzrBlAOdrT0eyIxoGhP18C0ox21Q/8qU+M8CGWMIoJZy7/b7tZwDv8PmfUWbPvawXHx8jh0F2h/IFVb7fJprIdKUUCtx+XJ8q75XrckG2rabF10ySYzcgTG7WXCZfY8g5xgEacJ5rwzM1Xbx4dx92Q9jfPnPK9c7zDJbbptLtzhA+1ta7HaIp3jOgrQurzn0D5dn7OkpqiNsaRY+Qp4cdqpMGeJk1SESoW52c1cnzaDQWvkKSIJ0NBYBRLPPWt2x3HNZatyccHj+FBSfgosx27i57gYZH530u9gt17NbHeD7pQnW5K4Ds4AbzUBzKiyAN7WSrWod+V62WJGL+YgfqsSISCSF9FX2txwq1lNqyQOgxd9VtMaahMARjuCkIEIRU2esELm7hs673fLL4IvjBzUlz05Cgdkcga1zpN03EkPjiOGO1Yg9caF/qiaE8eXPqkXgBQBqSvQSocC4lKfBAWZwq8XwyCgelA5HJdm3JZsgMMD3j+N7U6u1zIB2UXr4Y8iHR5qjXFeYYGlGEJTg2PEKWSUCZyp5g3Siakx7FGH98slhLWBe27WuRZ2xNPhosD5o0jHe4ALd+OtSy01BB0G+yinhzgYy16urN94kXRAHCcW2HX1w36Pa28FqdPth1B4TY4aecHf/bNIPwBWuKPP0kJX+4DoaqSG7mNrnWQBKtRl0hNsv2aL3f7Jixjxp8xyJ0CyWm4NG/500pE1wUjUAA/RWjV+JxyfNQmOQICw6+T52/46MsZYr1dIcNKg7kY5k5uQ19j9WdT+UaQ/DspS3pueSSDFlKyly9pxlA+4WTaMgB901/8CaZdm1jjxoShGChb95FihRgDHa0GY4oE0i91rX+vrSWd3DxWHpmTlupG8WllyCrXWvyooiJp5OmhqUPHa1/860mflkcL7V6d4FKQms77m1pJ2TGX/wqkj+ZwJUOWjrF6bNV9Hej33sKOH+5POeIN4AkJ8mIaxh8FQ4EWHT485NvlcGvUdvo70KZkrMQ+reyc4PcjyyfQK2RSqrNYt73xePwuvSfi/lvtfRtqFXZaCheHG6e7rl0WpKRJ2Uky1HdvhgNCQnwMOTphSva7dV+boF5B2oiZxHLNtNitvn5N1peyzT+7mqASYjx5/zkL7SIK0hPoUD3SpwDyHGpvye6X1+aSpENbNZ0/SDAaWIXjAFMRsfbeAMe3ECL9FejOkUg7HKR7uM6xkBtTmib4Oin46aaIp7YO2KIGvjlMpKVSg1T18o9rpdlBsDXY6vLCO8OYIaTmUI2snmVkdacH1K+vkfdIJ6y5UdAfLG9qUaMDqqeZlSvRtHUAg7/OKY+3cq1hce4qZ74osMh3hnU9IEKaJ72nTCAXfsciiLFkkCxAnSZgFUZI5mSFRmrggyLLFFH5Kpx8hIE6aBBm+SghHYzn58myWn14NlvJUO7vdmDtFyoPhofyW0oqoRoKZY4kx7nheWE1Wlur1ZHpFGvdN0aFAI5Nr5I9apbr0H/Iy7vgDBYEuNck4ysne3yFePHjvZyCSmmYLv+NTMUx0KkLL8uq5NKXbosU7J1+PFJdjfo4HAodyVsU9XKjcDRbn9tU79KZFtgBC11V9SEwiefBIczBWWtNDwP29YyVFYFzCOw8IdqA82Me/Wr9cINHosQbMWsQpnk2SUOGzWMW64zeuhX2L8wDHY19ajzurvC0jtlWdHe3e9tncZWYQbw3vaicztztWq8SkMrekO2eTlJo+Bvm0ptOqGRPLTjHQqQ3Ng71b/qKnRA3CHB52x2HyAOaeiOphnsjTAtkSDvepkJe68p4qEHg5OxlebuduIpAdTrfaSuCMr4OXL6QrCAU+8EJr68O3jWPosc9Shsm0lhNtdWqH9zp3QHMQgSH2cwe9uwzIXnEqePJ1T6nVm+fceAFT4KTilFYm5ngH2nHJxLr8/kJWaE7lCJmeKvupBqQwrwurnkm3G/hDbcZ3nslpTWdgbqs0iNletakTeqoTfsDmsIdcxaBGpxJi0nCa/L7LFYWpehTfGdeOolZFT83u2LTSplNF9XpQnkm3O/jDuAfy22w/rekM+ptsZtF5Cq4ZNnh2JqMup4597hHlp2fXonutb4r0k509zjOxRIdz8ar9gOU8bzZvFNqQzc/VQcF33tBpTad7U7ccaFvSMKihOZvaFd4mhMWbE+do9+7KwGvhOI6VZcd19/iSOc3lJChPj4DoCuifylbd3E5yaufzPVrwClWPB+bLA0jzcbPVqPN8sm3ES5WIWNZZfPMWDq9BPKWUSMCIuh08XyodnG+kgSwF4T9OSzeH3Ds+/Ti274EqF7QCai61B26c+Q3j8Gn8dus6Xw5vrxi7Bu2csSRAwnFcFSduc0LxmXSs+wf+U2I+5vAIf6yxvBNikWOJ4UlsBbLpSmj8ofGr8wCvOv67K5sm1ms79VoDV2KWvKcVBjPpgFijV3dw+LHWJkb2tPGni90JoThQd5YN2SD8LKVbsoWclSOfYvBi9dvRhGLKYNpRGmy5lYwucOp8fowxntRpjulozVD0YyVwWE4j5O0o+u8gKRgy23oqFPb1xC/p1/tDsbSzuvJM6VV4daVR5vqX0LY1hBu4Jn5bPDBxMDXtBtlOn0hN7W99RD1tWx9P//nuPDk8PO1XB9VevOzvoTZPRtTlA26LQbT2XiPmza7q8rZtibUYjrA5t+aXj094FyB6CFnNh9qry+PYFfoIu9KIwn7U9LKuu6cHuJzOrH84US3tkfrHo/dBXdSC8cNyfRiFbVi3FLVGeqgHPt2vrmv1kM93/rXqcC4AKAiryIl8+2mSK9nvINx6qleRA3zYqwXQclcmF85M0cUL3guRq1BoByEL7NSy4pLgmGti1db0YVDa9p3a/wE4CG6+qXp/2bhkKHI/3q59pzrWjuzLcby8MvCTIyd2Fm/hrjgV2YMprOFa1ZmclDX9nXuHHC5/yG0JCegwjJw3aI49Zqq/HJT6XNIBM5TkJxl9sty5/Y/A2bTy2QmHj0cHLecfreIMVQIde4IoCZenK8eXU36fSzpRwjtboefQXJ5M67yyaT1JWz5+eGeatIerH0cuh6WXtKk1PYPs/VU0n0t6mq6n5WLu7nRgLtBteTS5+U09fFRVVof+p9nqP19MCP5+ZP3zQ8AozZQL1NnhFdNvs/bTQy2atPvwErb3SlFDvn7/5M8nXTL9kDr8PAF9BUKwJruuh2vr97FPWYL8q7zRF/R0bfVwc8ogxhlGQKg9qPelpFaN3bLuunpeD1QX0+IUMAmr9rkIMupOBrZ3jRvx+aQXi9wf8tNKtcOab/oOQatkb89wRNm8z2BYocK6LFFIQJAovnCC2MmCwNjeXWQpLkCSRFGWRK79TuZSYQ1yr46C7Dv/8gtyWcSsk4glXgP4cW007oC1uOPbQ6FZyVFZZzlfi42JC++xwrznZSJ5laOJdMqQaCQtkej6RuY5FaXHNhLEZkkY0t/U1xeQbks78jpedhSpQjLnZEbdHj3ItJaJzu1cUSNlON6IDlCtU5m79WFKyssOOLgeo0BzVOSmY0WeyGlE5ZRoUC1frvQFpONpYPl0kQ+VdTM/vowpK7WcVmMBpQ7B2IFHD0U+0lXRNWSVWNIUOQsml5Vr/Lh7UjEJE2uLW2GCfGIi+U13f11SPureKtW8EgnDbdpFYrWjBggfmEDuxjpZIo9McWs7nIoR19Tpl6RZ8ZSvpbeRqbGirl1Tuv7OXvkc0s6lPEB6nzTOHfA5pJOXfYPcr94A5Rp8Dmkf5R5IrH4O+XC/VTw/wulIf+Hw8pduzOeQpl5UUorGHOG2r+idejtNnDBx3CSNsyhKstCqKRKkmQPcLHXAtGkwiJIEECs6k2jaP/gtfBJp61L1pjLQKpH1dpWCj8UJXiMbWCSMv831VNy7QYiU/kqYUmQ52i9AClHnKKvW9qnmZbN8Jwn1GaTJguTApTpoNhwoL1BuJu5QRZXyAtBSbOICg5XAoOaajqp2R6milZUja6DJBqTb0aqvSX+/faXPIM1yV1d5vvUkIs7OyUw5lHfI4cT2qoNQh7RgYKUYYKykG1WkY1j2ZCZdpiuX9OOUa9blO7sifwbpdpU/lbjqxWHtVFvguF7f3KFMsNoiBxs8BNQDpl5tRNSRsqBBmfVLNdVf9tSaXX1swi5tFT28HWO9N+loYafvsDVDsWCxg7w5Gb+1BuKdUXznsCgK+mzq6Wtxb9IhbrDgnPnV1BZQTDmdRd0vKWlbecfsUc2+iUbKmy4C6f7qk+8+vMlRaGNQMBWeR4448ZRaH/Ba35H0YlKD6UkrRWlijT3neqv+/nO64/Xan7Joka4CdS76iYAaf9zP9reR5pbnG9sIvos7k3YSVkpVHntZxYCgUx7NDvoMQ+3dcZ8Ih6YgRttwkaoPiMg7k66Wc0Ei6yTvFDFqIp1Sj61HxOSdCr2dKiMpy61rnbtdPYZV+/OmHu/jzqTDfMTKBcG0b5nMdwNK/Zw3MpH9HTfQbc2jgaPxHV7CzZEvt7sb7dz7kpY9WwxoWngqiyzwcHpYCjL3AynzN7bmvhWO46CBg8qKDcIYW45Gic6ntGiunj73JU2anuPVwWApZa5XsNxPpSZTbXdE4dMdtkEJI5Ao4BUkBXP2IAQRwiCQ7MC89dWR1btLbzXuz3F9Bz8syzShLG+K0JGbe2yEopDvNGoqKQblyWf1ZruHbtnFfS4u496kpR1xp2HssONaz1WRAWl03Y30Hp7W2s5l1U+k51yJ1RAz98ilm/FqM+DOpAM0rM++hd9vad2daosWqNwZfI9wQsqHcar6naIzYHp3ypS1ChYh0cfrV4bcfXjzPHTnOWwIDkpy3km26O9VqJb0LGnK2gqtrZXZjbDjqBYeRztornZf70w6EkvBlxQkDAW+oHw2wDNZ4OFur7Mhm9QKM6SmKuOspIwpzvs14oJeLTNeSDt32W8pIFlVPnKGCgcUUieAWM2SbfaH8l7b+xMzFx8nYvB4hCAidL/RIn8sbmj/C+nmXivj0lbsnyaZgv1pz5cliOJuIOqNvYhvQza9k+L892IJVxCh/rRTWLXur5eTz6QVhPpe0dra25omFDmdimyFGB6gd6dLu3gwL5cqsTcWhSjmNTnZgK9fuXomLR8hhPdKFgeu5qY7VPPLcJInreH9NrCiu7NEXDQj9jaHoigU48LzzHC97XMiTffzlikXdrz5EOKo8iQmzfzoD1FCf/OtRy8IuJGhFT9JJpb1sD7QqWY8cjNKqR6v9+LO9d6SjntF72E+nOAAwTRNUCC6w72uOUEOWPU7zrkENQ5VlDzPSQURvXp8vwiy5eq+yz4b3e9NiVRyW2n8LxDxZprCNQHOMkrEwjlXVof8sbxdkN2ddApovxC/WtFzK1yUgMCnMJtWG6ZNCGI2Rwgjcej+ANIWQpm7LFn4Dm4pZGl07wJkO3uyQSN8MnuaG7ad/kzS0fb+iyQy2kEdy2baXQ74eWq7l/WqilTXXa8iPpP057wzk/LIaWGzIFEq1+spNFj2Q3dTpPVTSX8KKFKlwZoPhG/5VDsfY0OLS7v1vIm/j3TApPYiycy6HPRk9KVDf2NA/e8jPe2W74JAD7tlyn2kk+xg4G1K4m8knago7RTYF8BddipHudvhm8TH30g6a7yyjoJp4xTEQTylyLKbuvpq0kFD/4t3v11C0s9V41P0KfuQUnxFWr7xvOZXt2wWn1cy88X4nnT1MDCzofnWpYdd0z3pdonSdLnsjn0KklGprelTMv60dPGvw6ueHkOp47Q1VKLgoEViVC5NO+2CN/W0UgcH18s6/+qXq9wdr0hvFnUDXGZJ58EqkehR0NT4wH2wttVMGuBirN943dhfhBfSuycC2E5j4JpNTlG0Lw+63QxVut0Rva0sc6WOgBVkvLxD49+EF9Ki+fLt5/8z/C9st3cz/pH+/4Lwy9+p8A//8A//8A//8A//LxHIOVSWWI/IaaOiqNN5VXFa1DRyaF0nQe37tax957vvuNQBrixaMKUvaURqGdgLFRUIirr44hc4fgCugHN8o3gg096AUNRpYFAEir7uvOBJ1glv6lpCYUl/+87iuEhzUXvgGAJwTI3qRJQrj/vJwVN3fDPUJyFON7OnWJSbRWTcgzO9s67MQNEA0QVTJORh+ny/eP2dfdjNJWnTa5L2iVkUanr1V7Z2S0B2/yGdazGeSDfVpjUx3Oxj7QkO5H4Y43Dc7GlgWAz28avvhI8xqoCAIdxsNutEP+6KeZPd0T8O8G9wt8cktt1VMOCbQ2x70d133SEsMBDNHPNyAS/OpF++Y3u+Rg4w7urU02GEmjwCtLc93d6Q9P7P8Jh19PRmFv/oQs13tstELhkItVzlyG+0rsC8W9vLd1B2DCOB0LCY5jRMyxI1oUA8r5I+Avz+ede7I3WmasV5fYfrJFk2FWREaWD/H4dploXh9AaWech++85Um25/u/PxBMT2yPT/cA6sB/8zYe9/+Id/+Id/+Id/uBX/BzenFfdlYx2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png;base64,iVBORw0KGgoAAAANSUhEUgAAAPQAAACkCAMAAACXf/M7AAAAkFBMVEX////8/PwAAADt7e15eXmtra3Nzc329vbx8fH5+fnu7u7l5eXp6en09PSVlZXV1dXg4OCGhoa2trbExMSPj49sbGzc3NyAgICzs7Opqam8vLycnJxycnKbm5vPz8+KiopNTU1jY2MpKSlZWVlWVlZBQUEzMzNMTExEREQhISE6OjoXFxcoKCgdHR0wMDAODg5qZ01WAAAau0lEQVR4nO1dC3ubrN9GxLMBFRQ5qCGak22T7//tXjRpt25pl3Rpn+3/7r6utZ2Jyi3wO4MA/MM//H8H86efJjr9+59AkrggSkIQZq6TunGchU6SLRo/AmGaRMBNQRZEWQYeSAyOJHWcJHEcNw1vvM2f9bhgXroezwNPl+QhZ3mO8YDrpUlBp8u6ynPKaccffMjLAOa6KLRW7qiL2+4Sis9p/QexD7j/2A0ZVSPdBHhQJUIqLVMAuEx0Z3Kc071TuqsFag+LdLdNwabq0+C2u7j6c1r/QTwEOV23lbPNejoCxYOMLBQ3lhWXaZk3ccKl2gnwZL+3CtpyIO4qMTdyBi76lMZ/FL3TtNW6DJQpixKAZqXxrk/pwQdNm3YBWlNF0FaHxmnIsCndtF9maXfrFP3DSF+B1ADl/d4l/h7ScV7Nv6MSo+rNbznXXOrvIS3gSs9kXavW3oLMLG8C6PuX+ntIO80IoSaXhZYvyPSrhQ1wjPYP7+ukv4c0AAvPQFjKH2hPA7oyhfbcRJYkz/KGIdq/PQHAR0hH6be/s1tP/k3EdW97W54n7uLUBmuXmqRtRrMcCfB2Ktjmjs/fU2O3ko5AwNSzipDm5mb/Lhb+Fh6X9Xz38xjee2kJ2rFcuAUC7WO86O2Ubt4T8NeTdir78AKOgdoOp8FDeu5/vPkfBu2f4KoIATTh1PekOxw2GC2fmM/7nmve6jDwzdM7pun1pCVUdliR/bZ70kftKTRCSvJ7sLgZPn+CQw4fJiHdbdHu0D9KWcvOB8JzFFx3/cCbjXxTfV1P2mRsGjJyN+5Duuw9YvSGsK+e1SfYOXuEEOZ2nhEeorEqWI/Pn/klNX2IUFu+qbiuJu0a4JYEhGG+VBlwhTLa/sPy9xl8CI54sKwz63EufWwcEJJneT0sKpTx3Wr3sK/f6OurSVMrPMwybGSUzFpCmigC3pqLfEJDrjKF7ofQwNXaaqjd7rBc78pvH3geWedjaxuoiQout+oK0ouaWOWQWzuHkU13VgWL7SzCWSndNE2zfBf/PpFbQFDjWzlWLnccswCRlw+Q2vdiAaImB76il2ffNT1NnlhdWVGZV8GuOR9TJ32RMiF9UmF2a+zidxHMSppulrj2I1DUz8fDclm4k/mmIkeZfXLx5KuGN5J1PoIER5idn6nLz5cLKDfjk0r+mwBMv+rwbJGx5yOJmhuGWQQSmB8vn3YVaVmDhUGsHDCotvMRqk6zheo+V0VZcrP5hZH/KVjL3XLWx5vnI76YGia4/cFwNFw+7RrSVHDbkZVuJgOUTidEqp1+0h1Ln29Z899r/83ICqGe0P44TjOLPT/yYpp2iZmYh07KQXZpgF9Fetzk2OPodH5ntbXL7LzJuu7s442OS/fyi6d1Nxy2GuZsvq/VUqejnmUforMiJSrV5MKp15B2yp0oRZfzXNqOTe20zmy3SvRi8hwavIX115IOOMwDgPX5rrSc9XRgXcyIqbOKocq0l869hnQktrFVVYu08oyhVltECQe4/OZtpaEH63cu8BkQw6LTJOmeW5ENhe2DmCVAKdvk0E0yP4eKZBf64grSqVn35sAFbTM3JGgnc1Trhn33jSDXdPfVBilWAdmZbx5PxFkF3M4J+6ytPaX4AE1dc3jBZryCdO0FUquOeg3PcSP4doPE+nvOjljjApdvXuCTgFnNv48VOJIrXoJ6h4UnpdfhIn7Dxfw16VCjzvprszHiBGlG2TYEqomrdkJm5boTE9kwqG4NP/8mnBz+oCbTDTfDAcLVknfeZLABD18yRH9Nmj4KF/sVfjmwKOtqaXIkLBq+PMtNBtEXmt+qR6h8OEJv8f3RahPUj1DQKjw3hTzQSz3xa9J2BIXHMP3uezU0Pnp5yMRYuR12kH+ly+GWdeh6KyzymsTBYrEIwqSi3dMaFiMpOo4nRUaEMBt+QZVeZZFlHHfD8yOLlNkEICtfFGCMc89A9sa5n4QM1VZ59jSrG3yCUl6Jauj39tOAqE4wVGQ+yp/UTybyla5lSrQ+WyI1n3V/Ur4IToeoAnPxtXo6LRmTcR+AwE1d1/4Lo0QnFazxPAajlrazqQZF+NMQvN6fhqeuDQfB5kdXmVcWXiDONulXIYBr6qDvPNrYTjmJWbX81rPJvvAuELyadKOBM11NK36+kY++kUyYtQjri+bPZyFgI9TDN52VcGsfMVG2onvJgCzGWmx/dgCvJd0eu1pYUyfb6uf7OPpbmrfAgbnsu34iMlRuXxpT6GlYDzkrHaFfmmIGcqFZV5KO6KAk7afk6YsAS4fHFytMUFDjy6d+HuK8eBafpOymdjkbKpkH/Jfe3ZeXDMUrSTtgbX+uF3q3fTlGH+vl+c+gRF15x3Dwoz8pQOcXkQlPyNniDwhHLkiGFJDpIWwzOx5nrqHq1KWs1tVzevLHhx0BAoNwlttBUxI1TaMtwr1u30kl3opEPhE/lG3NSVa3AaUEhJIGsn0thlOeJLrIQsr4JExCuJOKRsShfAF8M3U85hJdim1cS9qZpNd8ASuvHied7TaNTzVIOhpU8JLX+lGEXOxpybpW9ZX0ynbvlQuuqFD4dT5F2E70zbbH/vwwAgj3j/5UnzK5Wb71/tPeXI7L357Ac3M2Tla8q5TvD0VvTE02vzzrBlAOdrT0eyIxoGhP18C0ox21Q/8qU+M8CGWMIoJZy7/b7tZwDv8PmfUWbPvawXHx8jh0F2h/IFVb7fJprIdKUUCtx+XJ8q75XrckG2rabF10ySYzcgTG7WXCZfY8g5xgEacJ5rwzM1Xbx4dx92Q9jfPnPK9c7zDJbbptLtzhA+1ta7HaIp3jOgrQurzn0D5dn7OkpqiNsaRY+Qp4cdqpMGeJk1SESoW52c1cnzaDQWvkKSIJ0NBYBRLPPWt2x3HNZatyccHj+FBSfgosx27i57gYZH530u9gt17NbHeD7pQnW5K4Ds4AbzUBzKiyAN7WSrWod+V62WJGL+YgfqsSISCSF9FX2txwq1lNqyQOgxd9VtMaahMARjuCkIEIRU2esELm7hs673fLL4IvjBzUlz05Cgdkcga1zpN03EkPjiOGO1Yg9caF/qiaE8eXPqkXgBQBqSvQSocC4lKfBAWZwq8XwyCgelA5HJdm3JZsgMMD3j+N7U6u1zIB2UXr4Y8iHR5qjXFeYYGlGEJTg2PEKWSUCZyp5g3Siakx7FGH98slhLWBe27WuRZ2xNPhosD5o0jHe4ALd+OtSy01BB0G+yinhzgYy16urN94kXRAHCcW2HX1w36Pa28FqdPth1B4TY4aecHf/bNIPwBWuKPP0kJX+4DoaqSG7mNrnWQBKtRl0hNsv2aL3f7Jixjxp8xyJ0CyWm4NG/500pE1wUjUAA/RWjV+JxyfNQmOQICw6+T52/46MsZYr1dIcNKg7kY5k5uQ19j9WdT+UaQ/DspS3pueSSDFlKyly9pxlA+4WTaMgB901/8CaZdm1jjxoShGChb95FihRgDHa0GY4oE0i91rX+vrSWd3DxWHpmTlupG8WllyCrXWvyooiJp5OmhqUPHa1/860mflkcL7V6d4FKQms77m1pJ2TGX/wqkj+ZwJUOWjrF6bNV9Hej33sKOH+5POeIN4AkJ8mIaxh8FQ4EWHT485NvlcGvUdvo70KZkrMQ+reyc4PcjyyfQK2RSqrNYt73xePwuvSfi/lvtfRtqFXZaCheHG6e7rl0WpKRJ2Uky1HdvhgNCQnwMOTphSva7dV+boF5B2oiZxHLNtNitvn5N1peyzT+7mqASYjx5/zkL7SIK0hPoUD3SpwDyHGpvye6X1+aSpENbNZ0/SDAaWIXjAFMRsfbeAMe3ECL9FejOkUg7HKR7uM6xkBtTmib4Oin46aaIp7YO2KIGvjlMpKVSg1T18o9rpdlBsDXY6vLCO8OYIaTmUI2snmVkdacH1K+vkfdIJ6y5UdAfLG9qUaMDqqeZlSvRtHUAg7/OKY+3cq1hce4qZ74osMh3hnU9IEKaJ72nTCAXfsciiLFkkCxAnSZgFUZI5mSFRmrggyLLFFH5Kpx8hIE6aBBm+SghHYzn58myWn14NlvJUO7vdmDtFyoPhofyW0oqoRoKZY4kx7nheWE1Wlur1ZHpFGvdN0aFAI5Nr5I9apbr0H/Iy7vgDBYEuNck4ysne3yFePHjvZyCSmmYLv+NTMUx0KkLL8uq5NKXbosU7J1+PFJdjfo4HAodyVsU9XKjcDRbn9tU79KZFtgBC11V9SEwiefBIczBWWtNDwP29YyVFYFzCOw8IdqA82Me/Wr9cINHosQbMWsQpnk2SUOGzWMW64zeuhX2L8wDHY19ajzurvC0jtlWdHe3e9tncZWYQbw3vaicztztWq8SkMrekO2eTlJo+Bvm0ptOqGRPLTjHQqQ3Ng71b/qKnRA3CHB52x2HyAOaeiOphnsjTAtkSDvepkJe68p4qEHg5OxlebuduIpAdTrfaSuCMr4OXL6QrCAU+8EJr68O3jWPosc9Shsm0lhNtdWqH9zp3QHMQgSH2cwe9uwzIXnEqePJ1T6nVm+fceAFT4KTilFYm5ngH2nHJxLr8/kJWaE7lCJmeKvupBqQwrwurnkm3G/hDbcZ3nslpTWdgbqs0iNletakTeqoTfsDmsIdcxaBGpxJi0nCa/L7LFYWpehTfGdeOolZFT83u2LTSplNF9XpQnkm3O/jDuAfy22w/rekM+ptsZtF5Cq4ZNnh2JqMup4597hHlp2fXonutb4r0k509zjOxRIdz8ar9gOU8bzZvFNqQzc/VQcF33tBpTad7U7ccaFvSMKihOZvaFd4mhMWbE+do9+7KwGvhOI6VZcd19/iSOc3lJChPj4DoCuifylbd3E5yaufzPVrwClWPB+bLA0jzcbPVqPN8sm3ES5WIWNZZfPMWDq9BPKWUSMCIuh08XyodnG+kgSwF4T9OSzeH3Ds+/Ti274EqF7QCai61B26c+Q3j8Gn8dus6Xw5vrxi7Bu2csSRAwnFcFSduc0LxmXSs+wf+U2I+5vAIf6yxvBNikWOJ4UlsBbLpSmj8ofGr8wCvOv67K5sm1ms79VoDV2KWvKcVBjPpgFijV3dw+LHWJkb2tPGni90JoThQd5YN2SD8LKVbsoWclSOfYvBi9dvRhGLKYNpRGmy5lYwucOp8fowxntRpjulozVD0YyVwWE4j5O0o+u8gKRgy23oqFPb1xC/p1/tDsbSzuvJM6VV4daVR5vqX0LY1hBu4Jn5bPDBxMDXtBtlOn0hN7W99RD1tWx9P//nuPDk8PO1XB9VevOzvoTZPRtTlA26LQbT2XiPmza7q8rZtibUYjrA5t+aXj094FyB6CFnNh9qry+PYFfoIu9KIwn7U9LKuu6cHuJzOrH84US3tkfrHo/dBXdSC8cNyfRiFbVi3FLVGeqgHPt2vrmv1kM93/rXqcC4AKAiryIl8+2mSK9nvINx6qleRA3zYqwXQclcmF85M0cUL3guRq1BoByEL7NSy4pLgmGti1db0YVDa9p3a/wE4CG6+qXp/2bhkKHI/3q59pzrWjuzLcby8MvCTIyd2Fm/hrjgV2YMprOFa1ZmclDX9nXuHHC5/yG0JCegwjJw3aI49Zqq/HJT6XNIBM5TkJxl9sty5/Y/A2bTy2QmHj0cHLecfreIMVQIde4IoCZenK8eXU36fSzpRwjtboefQXJ5M67yyaT1JWz5+eGeatIerH0cuh6WXtKk1PYPs/VU0n0t6mq6n5WLu7nRgLtBteTS5+U09fFRVVof+p9nqP19MCP5+ZP3zQ8AozZQL1NnhFdNvs/bTQy2atPvwErb3SlFDvn7/5M8nXTL9kDr8PAF9BUKwJruuh2vr97FPWYL8q7zRF/R0bfVwc8ogxhlGQKg9qPelpFaN3bLuunpeD1QX0+IUMAmr9rkIMupOBrZ3jRvx+aQXi9wf8tNKtcOab/oOQatkb89wRNm8z2BYocK6LFFIQJAovnCC2MmCwNjeXWQpLkCSRFGWRK79TuZSYQ1yr46C7Dv/8gtyWcSsk4glXgP4cW007oC1uOPbQ6FZyVFZZzlfi42JC++xwrznZSJ5laOJdMqQaCQtkej6RuY5FaXHNhLEZkkY0t/U1xeQbks78jpedhSpQjLnZEbdHj3ItJaJzu1cUSNlON6IDlCtU5m79WFKyssOOLgeo0BzVOSmY0WeyGlE5ZRoUC1frvQFpONpYPl0kQ+VdTM/vowpK7WcVmMBpQ7B2IFHD0U+0lXRNWSVWNIUOQsml5Vr/Lh7UjEJE2uLW2GCfGIi+U13f11SPureKtW8EgnDbdpFYrWjBggfmEDuxjpZIo9McWs7nIoR19Tpl6RZ8ZSvpbeRqbGirl1Tuv7OXvkc0s6lPEB6nzTOHfA5pJOXfYPcr94A5Rp8Dmkf5R5IrH4O+XC/VTw/wulIf+Hw8pduzOeQpl5UUorGHOG2r+idejtNnDBx3CSNsyhKstCqKRKkmQPcLHXAtGkwiJIEECs6k2jaP/gtfBJp61L1pjLQKpH1dpWCj8UJXiMbWCSMv831VNy7QYiU/kqYUmQ52i9AClHnKKvW9qnmZbN8Jwn1GaTJguTApTpoNhwoL1BuJu5QRZXyAtBSbOICg5XAoOaajqp2R6milZUja6DJBqTb0aqvSX+/faXPIM1yV1d5vvUkIs7OyUw5lHfI4cT2qoNQh7RgYKUYYKykG1WkY1j2ZCZdpiuX9OOUa9blO7sifwbpdpU/lbjqxWHtVFvguF7f3KFMsNoiBxs8BNQDpl5tRNSRsqBBmfVLNdVf9tSaXX1swi5tFT28HWO9N+loYafvsDVDsWCxg7w5Gb+1BuKdUXznsCgK+mzq6Wtxb9IhbrDgnPnV1BZQTDmdRd0vKWlbecfsUc2+iUbKmy4C6f7qk+8+vMlRaGNQMBWeR4448ZRaH/Ba35H0YlKD6UkrRWlijT3neqv+/nO64/Xan7Joka4CdS76iYAaf9zP9reR5pbnG9sIvos7k3YSVkpVHntZxYCgUx7NDvoMQ+3dcZ8Ih6YgRttwkaoPiMg7k66Wc0Ei6yTvFDFqIp1Sj61HxOSdCr2dKiMpy61rnbtdPYZV+/OmHu/jzqTDfMTKBcG0b5nMdwNK/Zw3MpH9HTfQbc2jgaPxHV7CzZEvt7sb7dz7kpY9WwxoWngqiyzwcHpYCjL3AynzN7bmvhWO46CBg8qKDcIYW45Gic6ntGiunj73JU2anuPVwWApZa5XsNxPpSZTbXdE4dMdtkEJI5Ao4BUkBXP2IAQRwiCQ7MC89dWR1btLbzXuz3F9Bz8syzShLG+K0JGbe2yEopDvNGoqKQblyWf1ZruHbtnFfS4u496kpR1xp2HssONaz1WRAWl03Y30Hp7W2s5l1U+k51yJ1RAz98ilm/FqM+DOpAM0rM++hd9vad2daosWqNwZfI9wQsqHcar6naIzYHp3ypS1ChYh0cfrV4bcfXjzPHTnOWwIDkpy3km26O9VqJb0LGnK2gqtrZXZjbDjqBYeRztornZf70w6EkvBlxQkDAW+oHw2wDNZ4OFur7Mhm9QKM6SmKuOspIwpzvs14oJeLTNeSDt32W8pIFlVPnKGCgcUUieAWM2SbfaH8l7b+xMzFx8nYvB4hCAidL/RIn8sbmj/C+nmXivj0lbsnyaZgv1pz5cliOJuIOqNvYhvQza9k+L892IJVxCh/rRTWLXur5eTz6QVhPpe0dra25omFDmdimyFGB6gd6dLu3gwL5cqsTcWhSjmNTnZgK9fuXomLR8hhPdKFgeu5qY7VPPLcJInreH9NrCiu7NEXDQj9jaHoigU48LzzHC97XMiTffzlikXdrz5EOKo8iQmzfzoD1FCf/OtRy8IuJGhFT9JJpb1sD7QqWY8cjNKqR6v9+LO9d6SjntF72E+nOAAwTRNUCC6w72uOUEOWPU7zrkENQ5VlDzPSQURvXp8vwiy5eq+yz4b3e9NiVRyW2n8LxDxZprCNQHOMkrEwjlXVof8sbxdkN2ddApovxC/WtFzK1yUgMCnMJtWG6ZNCGI2Rwgjcej+ANIWQpm7LFn4Dm4pZGl07wJkO3uyQSN8MnuaG7ad/kzS0fb+iyQy2kEdy2baXQ74eWq7l/WqilTXXa8iPpP057wzk/LIaWGzIFEq1+spNFj2Q3dTpPVTSX8KKFKlwZoPhG/5VDsfY0OLS7v1vIm/j3TApPYiycy6HPRk9KVDf2NA/e8jPe2W74JAD7tlyn2kk+xg4G1K4m8knago7RTYF8BddipHudvhm8TH30g6a7yyjoJp4xTEQTylyLKbuvpq0kFD/4t3v11C0s9V41P0KfuQUnxFWr7xvOZXt2wWn1cy88X4nnT1MDCzofnWpYdd0z3pdonSdLnsjn0KklGprelTMv60dPGvw6ueHkOp47Q1VKLgoEViVC5NO+2CN/W0UgcH18s6/+qXq9wdr0hvFnUDXGZJ58EqkehR0NT4wH2wttVMGuBirN943dhfhBfSuycC2E5j4JpNTlG0Lw+63QxVut0Rva0sc6WOgBVkvLxD49+EF9Ki+fLt5/8z/C9st3cz/pH+/4Lwy9+p8A//8A//8A//8A//LxHIOVSWWI/IaaOiqNN5VXFa1DRyaF0nQe37tax957vvuNQBrixaMKUvaURqGdgLFRUIirr44hc4fgCugHN8o3gg096AUNRpYFAEir7uvOBJ1glv6lpCYUl/+87iuEhzUXvgGAJwTI3qRJQrj/vJwVN3fDPUJyFON7OnWJSbRWTcgzO9s67MQNEA0QVTJORh+ny/eP2dfdjNJWnTa5L2iVkUanr1V7Z2S0B2/yGdazGeSDfVpjUx3Oxj7QkO5H4Y43Dc7GlgWAz28avvhI8xqoCAIdxsNutEP+6KeZPd0T8O8G9wt8cktt1VMOCbQ2x70d133SEsMBDNHPNyAS/OpF++Y3u+Rg4w7urU02GEmjwCtLc93d6Q9P7P8Jh19PRmFv/oQs13tstELhkItVzlyG+0rsC8W9vLd1B2DCOB0LCY5jRMyxI1oUA8r5I+Avz+ede7I3WmasV5fYfrJFk2FWREaWD/H4dploXh9AaWech++85Um25/u/PxBMT2yPT/cA6sB/8zYe9/+Id/+Id/+Id/uBX/BzenFfdlYx2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png;base64,iVBORw0KGgoAAAANSUhEUgAAAPQAAACkCAMAAACXf/M7AAAAkFBMVEX////8/PwAAADt7e15eXmtra3Nzc329vbx8fH5+fnu7u7l5eXp6en09PSVlZXV1dXg4OCGhoa2trbExMSPj49sbGzc3NyAgICzs7Opqam8vLycnJxycnKbm5vPz8+KiopNTU1jY2MpKSlZWVlWVlZBQUEzMzNMTExEREQhISE6OjoXFxcoKCgdHR0wMDAODg5qZ01WAAAau0lEQVR4nO1dC3ubrN9GxLMBFRQ5qCGak22T7//tXjRpt25pl3Rpn+3/7r6utZ2Jyi3wO4MA/MM//H8H86efJjr9+59AkrggSkIQZq6TunGchU6SLRo/AmGaRMBNQRZEWQYeSAyOJHWcJHEcNw1vvM2f9bhgXroezwNPl+QhZ3mO8YDrpUlBp8u6ynPKaccffMjLAOa6KLRW7qiL2+4Sis9p/QexD7j/2A0ZVSPdBHhQJUIqLVMAuEx0Z3Kc071TuqsFag+LdLdNwabq0+C2u7j6c1r/QTwEOV23lbPNejoCxYOMLBQ3lhWXaZk3ccKl2gnwZL+3CtpyIO4qMTdyBi76lMZ/FL3TtNW6DJQpixKAZqXxrk/pwQdNm3YBWlNF0FaHxmnIsCndtF9maXfrFP3DSF+B1ADl/d4l/h7ScV7Nv6MSo+rNbznXXOrvIS3gSs9kXavW3oLMLG8C6PuX+ntIO80IoSaXhZYvyPSrhQ1wjPYP7+ukv4c0AAvPQFjKH2hPA7oyhfbcRJYkz/KGIdq/PQHAR0hH6be/s1tP/k3EdW97W54n7uLUBmuXmqRtRrMcCfB2Ktjmjs/fU2O3ko5AwNSzipDm5mb/Lhb+Fh6X9Xz38xjee2kJ2rFcuAUC7WO86O2Ubt4T8NeTdir78AKOgdoOp8FDeu5/vPkfBu2f4KoIATTh1PekOxw2GC2fmM/7nmve6jDwzdM7pun1pCVUdliR/bZ70kftKTRCSvJ7sLgZPn+CQw4fJiHdbdHu0D9KWcvOB8JzFFx3/cCbjXxTfV1P2mRsGjJyN+5Duuw9YvSGsK+e1SfYOXuEEOZ2nhEeorEqWI/Pn/klNX2IUFu+qbiuJu0a4JYEhGG+VBlwhTLa/sPy9xl8CI54sKwz63EufWwcEJJneT0sKpTx3Wr3sK/f6OurSVMrPMwybGSUzFpCmigC3pqLfEJDrjKF7ofQwNXaaqjd7rBc78pvH3geWedjaxuoiQout+oK0ouaWOWQWzuHkU13VgWL7SzCWSndNE2zfBf/PpFbQFDjWzlWLnccswCRlw+Q2vdiAaImB76il2ffNT1NnlhdWVGZV8GuOR9TJ32RMiF9UmF2a+zidxHMSppulrj2I1DUz8fDclm4k/mmIkeZfXLx5KuGN5J1PoIER5idn6nLz5cLKDfjk0r+mwBMv+rwbJGx5yOJmhuGWQQSmB8vn3YVaVmDhUGsHDCotvMRqk6zheo+V0VZcrP5hZH/KVjL3XLWx5vnI76YGia4/cFwNFw+7RrSVHDbkZVuJgOUTidEqp1+0h1Ln29Z899r/83ICqGe0P44TjOLPT/yYpp2iZmYh07KQXZpgF9Fetzk2OPodH5ntbXL7LzJuu7s442OS/fyi6d1Nxy2GuZsvq/VUqejnmUforMiJSrV5MKp15B2yp0oRZfzXNqOTe20zmy3SvRi8hwavIX115IOOMwDgPX5rrSc9XRgXcyIqbOKocq0l869hnQktrFVVYu08oyhVltECQe4/OZtpaEH63cu8BkQw6LTJOmeW5ENhe2DmCVAKdvk0E0yP4eKZBf64grSqVn35sAFbTM3JGgnc1Trhn33jSDXdPfVBilWAdmZbx5PxFkF3M4J+6ytPaX4AE1dc3jBZryCdO0FUquOeg3PcSP4doPE+nvOjljjApdvXuCTgFnNv48VOJIrXoJ6h4UnpdfhIn7Dxfw16VCjzvprszHiBGlG2TYEqomrdkJm5boTE9kwqG4NP/8mnBz+oCbTDTfDAcLVknfeZLABD18yRH9Nmj4KF/sVfjmwKOtqaXIkLBq+PMtNBtEXmt+qR6h8OEJv8f3RahPUj1DQKjw3hTzQSz3xa9J2BIXHMP3uezU0Pnp5yMRYuR12kH+ly+GWdeh6KyzymsTBYrEIwqSi3dMaFiMpOo4nRUaEMBt+QZVeZZFlHHfD8yOLlNkEICtfFGCMc89A9sa5n4QM1VZ59jSrG3yCUl6Jauj39tOAqE4wVGQ+yp/UTybyla5lSrQ+WyI1n3V/Ur4IToeoAnPxtXo6LRmTcR+AwE1d1/4Lo0QnFazxPAajlrazqQZF+NMQvN6fhqeuDQfB5kdXmVcWXiDONulXIYBr6qDvPNrYTjmJWbX81rPJvvAuELyadKOBM11NK36+kY++kUyYtQjri+bPZyFgI9TDN52VcGsfMVG2onvJgCzGWmx/dgCvJd0eu1pYUyfb6uf7OPpbmrfAgbnsu34iMlRuXxpT6GlYDzkrHaFfmmIGcqFZV5KO6KAk7afk6YsAS4fHFytMUFDjy6d+HuK8eBafpOymdjkbKpkH/Jfe3ZeXDMUrSTtgbX+uF3q3fTlGH+vl+c+gRF15x3Dwoz8pQOcXkQlPyNniDwhHLkiGFJDpIWwzOx5nrqHq1KWs1tVzevLHhx0BAoNwlttBUxI1TaMtwr1u30kl3opEPhE/lG3NSVa3AaUEhJIGsn0thlOeJLrIQsr4JExCuJOKRsShfAF8M3U85hJdim1cS9qZpNd8ASuvHied7TaNTzVIOhpU8JLX+lGEXOxpybpW9ZX0ynbvlQuuqFD4dT5F2E70zbbH/vwwAgj3j/5UnzK5Wb71/tPeXI7L357Ac3M2Tla8q5TvD0VvTE02vzzrBlAOdrT0eyIxoGhP18C0ox21Q/8qU+M8CGWMIoJZy7/b7tZwDv8PmfUWbPvawXHx8jh0F2h/IFVb7fJprIdKUUCtx+XJ8q75XrckG2rabF10ySYzcgTG7WXCZfY8g5xgEacJ5rwzM1Xbx4dx92Q9jfPnPK9c7zDJbbptLtzhA+1ta7HaIp3jOgrQurzn0D5dn7OkpqiNsaRY+Qp4cdqpMGeJk1SESoW52c1cnzaDQWvkKSIJ0NBYBRLPPWt2x3HNZatyccHj+FBSfgosx27i57gYZH530u9gt17NbHeD7pQnW5K4Ds4AbzUBzKiyAN7WSrWod+V62WJGL+YgfqsSISCSF9FX2txwq1lNqyQOgxd9VtMaahMARjuCkIEIRU2esELm7hs673fLL4IvjBzUlz05Cgdkcga1zpN03EkPjiOGO1Yg9caF/qiaE8eXPqkXgBQBqSvQSocC4lKfBAWZwq8XwyCgelA5HJdm3JZsgMMD3j+N7U6u1zIB2UXr4Y8iHR5qjXFeYYGlGEJTg2PEKWSUCZyp5g3Siakx7FGH98slhLWBe27WuRZ2xNPhosD5o0jHe4ALd+OtSy01BB0G+yinhzgYy16urN94kXRAHCcW2HX1w36Pa28FqdPth1B4TY4aecHf/bNIPwBWuKPP0kJX+4DoaqSG7mNrnWQBKtRl0hNsv2aL3f7Jixjxp8xyJ0CyWm4NG/500pE1wUjUAA/RWjV+JxyfNQmOQICw6+T52/46MsZYr1dIcNKg7kY5k5uQ19j9WdT+UaQ/DspS3pueSSDFlKyly9pxlA+4WTaMgB901/8CaZdm1jjxoShGChb95FihRgDHa0GY4oE0i91rX+vrSWd3DxWHpmTlupG8WllyCrXWvyooiJp5OmhqUPHa1/860mflkcL7V6d4FKQms77m1pJ2TGX/wqkj+ZwJUOWjrF6bNV9Hej33sKOH+5POeIN4AkJ8mIaxh8FQ4EWHT485NvlcGvUdvo70KZkrMQ+reyc4PcjyyfQK2RSqrNYt73xePwuvSfi/lvtfRtqFXZaCheHG6e7rl0WpKRJ2Uky1HdvhgNCQnwMOTphSva7dV+boF5B2oiZxHLNtNitvn5N1peyzT+7mqASYjx5/zkL7SIK0hPoUD3SpwDyHGpvye6X1+aSpENbNZ0/SDAaWIXjAFMRsfbeAMe3ECL9FejOkUg7HKR7uM6xkBtTmib4Oin46aaIp7YO2KIGvjlMpKVSg1T18o9rpdlBsDXY6vLCO8OYIaTmUI2snmVkdacH1K+vkfdIJ6y5UdAfLG9qUaMDqqeZlSvRtHUAg7/OKY+3cq1hce4qZ74osMh3hnU9IEKaJ72nTCAXfsciiLFkkCxAnSZgFUZI5mSFRmrggyLLFFH5Kpx8hIE6aBBm+SghHYzn58myWn14NlvJUO7vdmDtFyoPhofyW0oqoRoKZY4kx7nheWE1Wlur1ZHpFGvdN0aFAI5Nr5I9apbr0H/Iy7vgDBYEuNck4ysne3yFePHjvZyCSmmYLv+NTMUx0KkLL8uq5NKXbosU7J1+PFJdjfo4HAodyVsU9XKjcDRbn9tU79KZFtgBC11V9SEwiefBIczBWWtNDwP29YyVFYFzCOw8IdqA82Me/Wr9cINHosQbMWsQpnk2SUOGzWMW64zeuhX2L8wDHY19ajzurvC0jtlWdHe3e9tncZWYQbw3vaicztztWq8SkMrekO2eTlJo+Bvm0ptOqGRPLTjHQqQ3Ng71b/qKnRA3CHB52x2HyAOaeiOphnsjTAtkSDvepkJe68p4qEHg5OxlebuduIpAdTrfaSuCMr4OXL6QrCAU+8EJr68O3jWPosc9Shsm0lhNtdWqH9zp3QHMQgSH2cwe9uwzIXnEqePJ1T6nVm+fceAFT4KTilFYm5ngH2nHJxLr8/kJWaE7lCJmeKvupBqQwrwurnkm3G/hDbcZ3nslpTWdgbqs0iNletakTeqoTfsDmsIdcxaBGpxJi0nCa/L7LFYWpehTfGdeOolZFT83u2LTSplNF9XpQnkm3O/jDuAfy22w/rekM+ptsZtF5Cq4ZNnh2JqMup4597hHlp2fXonutb4r0k509zjOxRIdz8ar9gOU8bzZvFNqQzc/VQcF33tBpTad7U7ccaFvSMKihOZvaFd4mhMWbE+do9+7KwGvhOI6VZcd19/iSOc3lJChPj4DoCuifylbd3E5yaufzPVrwClWPB+bLA0jzcbPVqPN8sm3ES5WIWNZZfPMWDq9BPKWUSMCIuh08XyodnG+kgSwF4T9OSzeH3Ds+/Ti274EqF7QCai61B26c+Q3j8Gn8dus6Xw5vrxi7Bu2csSRAwnFcFSduc0LxmXSs+wf+U2I+5vAIf6yxvBNikWOJ4UlsBbLpSmj8ofGr8wCvOv67K5sm1ms79VoDV2KWvKcVBjPpgFijV3dw+LHWJkb2tPGni90JoThQd5YN2SD8LKVbsoWclSOfYvBi9dvRhGLKYNpRGmy5lYwucOp8fowxntRpjulozVD0YyVwWE4j5O0o+u8gKRgy23oqFPb1xC/p1/tDsbSzuvJM6VV4daVR5vqX0LY1hBu4Jn5bPDBxMDXtBtlOn0hN7W99RD1tWx9P//nuPDk8PO1XB9VevOzvoTZPRtTlA26LQbT2XiPmza7q8rZtibUYjrA5t+aXj094FyB6CFnNh9qry+PYFfoIu9KIwn7U9LKuu6cHuJzOrH84US3tkfrHo/dBXdSC8cNyfRiFbVi3FLVGeqgHPt2vrmv1kM93/rXqcC4AKAiryIl8+2mSK9nvINx6qleRA3zYqwXQclcmF85M0cUL3guRq1BoByEL7NSy4pLgmGti1db0YVDa9p3a/wE4CG6+qXp/2bhkKHI/3q59pzrWjuzLcby8MvCTIyd2Fm/hrjgV2YMprOFa1ZmclDX9nXuHHC5/yG0JCegwjJw3aI49Zqq/HJT6XNIBM5TkJxl9sty5/Y/A2bTy2QmHj0cHLecfreIMVQIde4IoCZenK8eXU36fSzpRwjtboefQXJ5M67yyaT1JWz5+eGeatIerH0cuh6WXtKk1PYPs/VU0n0t6mq6n5WLu7nRgLtBteTS5+U09fFRVVof+p9nqP19MCP5+ZP3zQ8AozZQL1NnhFdNvs/bTQy2atPvwErb3SlFDvn7/5M8nXTL9kDr8PAF9BUKwJruuh2vr97FPWYL8q7zRF/R0bfVwc8ogxhlGQKg9qPelpFaN3bLuunpeD1QX0+IUMAmr9rkIMupOBrZ3jRvx+aQXi9wf8tNKtcOab/oOQatkb89wRNm8z2BYocK6LFFIQJAovnCC2MmCwNjeXWQpLkCSRFGWRK79TuZSYQ1yr46C7Dv/8gtyWcSsk4glXgP4cW007oC1uOPbQ6FZyVFZZzlfi42JC++xwrznZSJ5laOJdMqQaCQtkej6RuY5FaXHNhLEZkkY0t/U1xeQbks78jpedhSpQjLnZEbdHj3ItJaJzu1cUSNlON6IDlCtU5m79WFKyssOOLgeo0BzVOSmY0WeyGlE5ZRoUC1frvQFpONpYPl0kQ+VdTM/vowpK7WcVmMBpQ7B2IFHD0U+0lXRNWSVWNIUOQsml5Vr/Lh7UjEJE2uLW2GCfGIi+U13f11SPureKtW8EgnDbdpFYrWjBggfmEDuxjpZIo9McWs7nIoR19Tpl6RZ8ZSvpbeRqbGirl1Tuv7OXvkc0s6lPEB6nzTOHfA5pJOXfYPcr94A5Rp8Dmkf5R5IrH4O+XC/VTw/wulIf+Hw8pduzOeQpl5UUorGHOG2r+idejtNnDBx3CSNsyhKstCqKRKkmQPcLHXAtGkwiJIEECs6k2jaP/gtfBJp61L1pjLQKpH1dpWCj8UJXiMbWCSMv831VNy7QYiU/kqYUmQ52i9AClHnKKvW9qnmZbN8Jwn1GaTJguTApTpoNhwoL1BuJu5QRZXyAtBSbOICg5XAoOaajqp2R6milZUja6DJBqTb0aqvSX+/faXPIM1yV1d5vvUkIs7OyUw5lHfI4cT2qoNQh7RgYKUYYKykG1WkY1j2ZCZdpiuX9OOUa9blO7sifwbpdpU/lbjqxWHtVFvguF7f3KFMsNoiBxs8BNQDpl5tRNSRsqBBmfVLNdVf9tSaXX1swi5tFT28HWO9N+loYafvsDVDsWCxg7w5Gb+1BuKdUXznsCgK+mzq6Wtxb9IhbrDgnPnV1BZQTDmdRd0vKWlbecfsUc2+iUbKmy4C6f7qk+8+vMlRaGNQMBWeR4448ZRaH/Ba35H0YlKD6UkrRWlijT3neqv+/nO64/Xan7Joka4CdS76iYAaf9zP9reR5pbnG9sIvos7k3YSVkpVHntZxYCgUx7NDvoMQ+3dcZ8Ih6YgRttwkaoPiMg7k66Wc0Ei6yTvFDFqIp1Sj61HxOSdCr2dKiMpy61rnbtdPYZV+/OmHu/jzqTDfMTKBcG0b5nMdwNK/Zw3MpH9HTfQbc2jgaPxHV7CzZEvt7sb7dz7kpY9WwxoWngqiyzwcHpYCjL3AynzN7bmvhWO46CBg8qKDcIYW45Gic6ntGiunj73JU2anuPVwWApZa5XsNxPpSZTbXdE4dMdtkEJI5Ao4BUkBXP2IAQRwiCQ7MC89dWR1btLbzXuz3F9Bz8syzShLG+K0JGbe2yEopDvNGoqKQblyWf1ZruHbtnFfS4u496kpR1xp2HssONaz1WRAWl03Y30Hp7W2s5l1U+k51yJ1RAz98ilm/FqM+DOpAM0rM++hd9vad2daosWqNwZfI9wQsqHcar6naIzYHp3ypS1ChYh0cfrV4bcfXjzPHTnOWwIDkpy3km26O9VqJb0LGnK2gqtrZXZjbDjqBYeRztornZf70w6EkvBlxQkDAW+oHw2wDNZ4OFur7Mhm9QKM6SmKuOspIwpzvs14oJeLTNeSDt32W8pIFlVPnKGCgcUUieAWM2SbfaH8l7b+xMzFx8nYvB4hCAidL/RIn8sbmj/C+nmXivj0lbsnyaZgv1pz5cliOJuIOqNvYhvQza9k+L892IJVxCh/rRTWLXur5eTz6QVhPpe0dra25omFDmdimyFGB6gd6dLu3gwL5cqsTcWhSjmNTnZgK9fuXomLR8hhPdKFgeu5qY7VPPLcJInreH9NrCiu7NEXDQj9jaHoigU48LzzHC97XMiTffzlikXdrz5EOKo8iQmzfzoD1FCf/OtRy8IuJGhFT9JJpb1sD7QqWY8cjNKqR6v9+LO9d6SjntF72E+nOAAwTRNUCC6w72uOUEOWPU7zrkENQ5VlDzPSQURvXp8vwiy5eq+yz4b3e9NiVRyW2n8LxDxZprCNQHOMkrEwjlXVof8sbxdkN2ddApovxC/WtFzK1yUgMCnMJtWG6ZNCGI2Rwgjcej+ANIWQpm7LFn4Dm4pZGl07wJkO3uyQSN8MnuaG7ad/kzS0fb+iyQy2kEdy2baXQ74eWq7l/WqilTXXa8iPpP057wzk/LIaWGzIFEq1+spNFj2Q3dTpPVTSX8KKFKlwZoPhG/5VDsfY0OLS7v1vIm/j3TApPYiycy6HPRk9KVDf2NA/e8jPe2W74JAD7tlyn2kk+xg4G1K4m8knago7RTYF8BddipHudvhm8TH30g6a7yyjoJp4xTEQTylyLKbuvpq0kFD/4t3v11C0s9V41P0KfuQUnxFWr7xvOZXt2wWn1cy88X4nnT1MDCzofnWpYdd0z3pdonSdLnsjn0KklGprelTMv60dPGvw6ueHkOp47Q1VKLgoEViVC5NO+2CN/W0UgcH18s6/+qXq9wdr0hvFnUDXGZJ58EqkehR0NT4wH2wttVMGuBirN943dhfhBfSuycC2E5j4JpNTlG0Lw+63QxVut0Rva0sc6WOgBVkvLxD49+EF9Ki+fLt5/8z/C9st3cz/pH+/4Lwy9+p8A//8A//8A//8A//LxHIOVSWWI/IaaOiqNN5VXFa1DRyaF0nQe37tax957vvuNQBrixaMKUvaURqGdgLFRUIirr44hc4fgCugHN8o3gg096AUNRpYFAEir7uvOBJ1glv6lpCYUl/+87iuEhzUXvgGAJwTI3qRJQrj/vJwVN3fDPUJyFON7OnWJSbRWTcgzO9s67MQNEA0QVTJORh+ny/eP2dfdjNJWnTa5L2iVkUanr1V7Z2S0B2/yGdazGeSDfVpjUx3Oxj7QkO5H4Y43Dc7GlgWAz28avvhI8xqoCAIdxsNutEP+6KeZPd0T8O8G9wt8cktt1VMOCbQ2x70d133SEsMBDNHPNyAS/OpF++Y3u+Rg4w7urU02GEmjwCtLc93d6Q9P7P8Jh19PRmFv/oQs13tstELhkItVzlyG+0rsC8W9vLd1B2DCOB0LCY5jRMyxI1oUA8r5I+Avz+ede7I3WmasV5fYfrJFk2FWREaWD/H4dploXh9AaWech++85Um25/u/PxBMT2yPT/cA6sB/8zYe9/+Id/+Id/+Id/uBX/BzenFfdlYx2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png;base64,iVBORw0KGgoAAAANSUhEUgAAAPQAAACkCAMAAACXf/M7AAAAkFBMVEX////8/PwAAADt7e15eXmtra3Nzc329vbx8fH5+fnu7u7l5eXp6en09PSVlZXV1dXg4OCGhoa2trbExMSPj49sbGzc3NyAgICzs7Opqam8vLycnJxycnKbm5vPz8+KiopNTU1jY2MpKSlZWVlWVlZBQUEzMzNMTExEREQhISE6OjoXFxcoKCgdHR0wMDAODg5qZ01WAAAau0lEQVR4nO1dC3ubrN9GxLMBFRQ5qCGak22T7//tXjRpt25pl3Rpn+3/7r6utZ2Jyi3wO4MA/MM//H8H86efJjr9+59AkrggSkIQZq6TunGchU6SLRo/AmGaRMBNQRZEWQYeSAyOJHWcJHEcNw1vvM2f9bhgXroezwNPl+QhZ3mO8YDrpUlBp8u6ynPKaccffMjLAOa6KLRW7qiL2+4Sis9p/QexD7j/2A0ZVSPdBHhQJUIqLVMAuEx0Z3Kc071TuqsFag+LdLdNwabq0+C2u7j6c1r/QTwEOV23lbPNejoCxYOMLBQ3lhWXaZk3ccKl2gnwZL+3CtpyIO4qMTdyBi76lMZ/FL3TtNW6DJQpixKAZqXxrk/pwQdNm3YBWlNF0FaHxmnIsCndtF9maXfrFP3DSF+B1ADl/d4l/h7ScV7Nv6MSo+rNbznXXOrvIS3gSs9kXavW3oLMLG8C6PuX+ntIO80IoSaXhZYvyPSrhQ1wjPYP7+ukv4c0AAvPQFjKH2hPA7oyhfbcRJYkz/KGIdq/PQHAR0hH6be/s1tP/k3EdW97W54n7uLUBmuXmqRtRrMcCfB2Ktjmjs/fU2O3ko5AwNSzipDm5mb/Lhb+Fh6X9Xz38xjee2kJ2rFcuAUC7WO86O2Ubt4T8NeTdir78AKOgdoOp8FDeu5/vPkfBu2f4KoIATTh1PekOxw2GC2fmM/7nmve6jDwzdM7pun1pCVUdliR/bZ70kftKTRCSvJ7sLgZPn+CQw4fJiHdbdHu0D9KWcvOB8JzFFx3/cCbjXxTfV1P2mRsGjJyN+5Duuw9YvSGsK+e1SfYOXuEEOZ2nhEeorEqWI/Pn/klNX2IUFu+qbiuJu0a4JYEhGG+VBlwhTLa/sPy9xl8CI54sKwz63EufWwcEJJneT0sKpTx3Wr3sK/f6OurSVMrPMwybGSUzFpCmigC3pqLfEJDrjKF7ofQwNXaaqjd7rBc78pvH3geWedjaxuoiQout+oK0ouaWOWQWzuHkU13VgWL7SzCWSndNE2zfBf/PpFbQFDjWzlWLnccswCRlw+Q2vdiAaImB76il2ffNT1NnlhdWVGZV8GuOR9TJ32RMiF9UmF2a+zidxHMSppulrj2I1DUz8fDclm4k/mmIkeZfXLx5KuGN5J1PoIER5idn6nLz5cLKDfjk0r+mwBMv+rwbJGx5yOJmhuGWQQSmB8vn3YVaVmDhUGsHDCotvMRqk6zheo+V0VZcrP5hZH/KVjL3XLWx5vnI76YGia4/cFwNFw+7RrSVHDbkZVuJgOUTidEqp1+0h1Ln29Z899r/83ICqGe0P44TjOLPT/yYpp2iZmYh07KQXZpgF9Fetzk2OPodH5ntbXL7LzJuu7s442OS/fyi6d1Nxy2GuZsvq/VUqejnmUforMiJSrV5MKp15B2yp0oRZfzXNqOTe20zmy3SvRi8hwavIX115IOOMwDgPX5rrSc9XRgXcyIqbOKocq0l869hnQktrFVVYu08oyhVltECQe4/OZtpaEH63cu8BkQw6LTJOmeW5ENhe2DmCVAKdvk0E0yP4eKZBf64grSqVn35sAFbTM3JGgnc1Trhn33jSDXdPfVBilWAdmZbx5PxFkF3M4J+6ytPaX4AE1dc3jBZryCdO0FUquOeg3PcSP4doPE+nvOjljjApdvXuCTgFnNv48VOJIrXoJ6h4UnpdfhIn7Dxfw16VCjzvprszHiBGlG2TYEqomrdkJm5boTE9kwqG4NP/8mnBz+oCbTDTfDAcLVknfeZLABD18yRH9Nmj4KF/sVfjmwKOtqaXIkLBq+PMtNBtEXmt+qR6h8OEJv8f3RahPUj1DQKjw3hTzQSz3xa9J2BIXHMP3uezU0Pnp5yMRYuR12kH+ly+GWdeh6KyzymsTBYrEIwqSi3dMaFiMpOo4nRUaEMBt+QZVeZZFlHHfD8yOLlNkEICtfFGCMc89A9sa5n4QM1VZ59jSrG3yCUl6Jauj39tOAqE4wVGQ+yp/UTybyla5lSrQ+WyI1n3V/Ur4IToeoAnPxtXo6LRmTcR+AwE1d1/4Lo0QnFazxPAajlrazqQZF+NMQvN6fhqeuDQfB5kdXmVcWXiDONulXIYBr6qDvPNrYTjmJWbX81rPJvvAuELyadKOBM11NK36+kY++kUyYtQjri+bPZyFgI9TDN52VcGsfMVG2onvJgCzGWmx/dgCvJd0eu1pYUyfb6uf7OPpbmrfAgbnsu34iMlRuXxpT6GlYDzkrHaFfmmIGcqFZV5KO6KAk7afk6YsAS4fHFytMUFDjy6d+HuK8eBafpOymdjkbKpkH/Jfe3ZeXDMUrSTtgbX+uF3q3fTlGH+vl+c+gRF15x3Dwoz8pQOcXkQlPyNniDwhHLkiGFJDpIWwzOx5nrqHq1KWs1tVzevLHhx0BAoNwlttBUxI1TaMtwr1u30kl3opEPhE/lG3NSVa3AaUEhJIGsn0thlOeJLrIQsr4JExCuJOKRsShfAF8M3U85hJdim1cS9qZpNd8ASuvHied7TaNTzVIOhpU8JLX+lGEXOxpybpW9ZX0ynbvlQuuqFD4dT5F2E70zbbH/vwwAgj3j/5UnzK5Wb71/tPeXI7L357Ac3M2Tla8q5TvD0VvTE02vzzrBlAOdrT0eyIxoGhP18C0ox21Q/8qU+M8CGWMIoJZy7/b7tZwDv8PmfUWbPvawXHx8jh0F2h/IFVb7fJprIdKUUCtx+XJ8q75XrckG2rabF10ySYzcgTG7WXCZfY8g5xgEacJ5rwzM1Xbx4dx92Q9jfPnPK9c7zDJbbptLtzhA+1ta7HaIp3jOgrQurzn0D5dn7OkpqiNsaRY+Qp4cdqpMGeJk1SESoW52c1cnzaDQWvkKSIJ0NBYBRLPPWt2x3HNZatyccHj+FBSfgosx27i57gYZH530u9gt17NbHeD7pQnW5K4Ds4AbzUBzKiyAN7WSrWod+V62WJGL+YgfqsSISCSF9FX2txwq1lNqyQOgxd9VtMaahMARjuCkIEIRU2esELm7hs673fLL4IvjBzUlz05Cgdkcga1zpN03EkPjiOGO1Yg9caF/qiaE8eXPqkXgBQBqSvQSocC4lKfBAWZwq8XwyCgelA5HJdm3JZsgMMD3j+N7U6u1zIB2UXr4Y8iHR5qjXFeYYGlGEJTg2PEKWSUCZyp5g3Siakx7FGH98slhLWBe27WuRZ2xNPhosD5o0jHe4ALd+OtSy01BB0G+yinhzgYy16urN94kXRAHCcW2HX1w36Pa28FqdPth1B4TY4aecHf/bNIPwBWuKPP0kJX+4DoaqSG7mNrnWQBKtRl0hNsv2aL3f7Jixjxp8xyJ0CyWm4NG/500pE1wUjUAA/RWjV+JxyfNQmOQICw6+T52/46MsZYr1dIcNKg7kY5k5uQ19j9WdT+UaQ/DspS3pueSSDFlKyly9pxlA+4WTaMgB901/8CaZdm1jjxoShGChb95FihRgDHa0GY4oE0i91rX+vrSWd3DxWHpmTlupG8WllyCrXWvyooiJp5OmhqUPHa1/860mflkcL7V6d4FKQms77m1pJ2TGX/wqkj+ZwJUOWjrF6bNV9Hej33sKOH+5POeIN4AkJ8mIaxh8FQ4EWHT485NvlcGvUdvo70KZkrMQ+reyc4PcjyyfQK2RSqrNYt73xePwuvSfi/lvtfRtqFXZaCheHG6e7rl0WpKRJ2Uky1HdvhgNCQnwMOTphSva7dV+boF5B2oiZxHLNtNitvn5N1peyzT+7mqASYjx5/zkL7SIK0hPoUD3SpwDyHGpvye6X1+aSpENbNZ0/SDAaWIXjAFMRsfbeAMe3ECL9FejOkUg7HKR7uM6xkBtTmib4Oin46aaIp7YO2KIGvjlMpKVSg1T18o9rpdlBsDXY6vLCO8OYIaTmUI2snmVkdacH1K+vkfdIJ6y5UdAfLG9qUaMDqqeZlSvRtHUAg7/OKY+3cq1hce4qZ74osMh3hnU9IEKaJ72nTCAXfsciiLFkkCxAnSZgFUZI5mSFRmrggyLLFFH5Kpx8hIE6aBBm+SghHYzn58myWn14NlvJUO7vdmDtFyoPhofyW0oqoRoKZY4kx7nheWE1Wlur1ZHpFGvdN0aFAI5Nr5I9apbr0H/Iy7vgDBYEuNck4ysne3yFePHjvZyCSmmYLv+NTMUx0KkLL8uq5NKXbosU7J1+PFJdjfo4HAodyVsU9XKjcDRbn9tU79KZFtgBC11V9SEwiefBIczBWWtNDwP29YyVFYFzCOw8IdqA82Me/Wr9cINHosQbMWsQpnk2SUOGzWMW64zeuhX2L8wDHY19ajzurvC0jtlWdHe3e9tncZWYQbw3vaicztztWq8SkMrekO2eTlJo+Bvm0ptOqGRPLTjHQqQ3Ng71b/qKnRA3CHB52x2HyAOaeiOphnsjTAtkSDvepkJe68p4qEHg5OxlebuduIpAdTrfaSuCMr4OXL6QrCAU+8EJr68O3jWPosc9Shsm0lhNtdWqH9zp3QHMQgSH2cwe9uwzIXnEqePJ1T6nVm+fceAFT4KTilFYm5ngH2nHJxLr8/kJWaE7lCJmeKvupBqQwrwurnkm3G/hDbcZ3nslpTWdgbqs0iNletakTeqoTfsDmsIdcxaBGpxJi0nCa/L7LFYWpehTfGdeOolZFT83u2LTSplNF9XpQnkm3O/jDuAfy22w/rekM+ptsZtF5Cq4ZNnh2JqMup4597hHlp2fXonutb4r0k509zjOxRIdz8ar9gOU8bzZvFNqQzc/VQcF33tBpTad7U7ccaFvSMKihOZvaFd4mhMWbE+do9+7KwGvhOI6VZcd19/iSOc3lJChPj4DoCuifylbd3E5yaufzPVrwClWPB+bLA0jzcbPVqPN8sm3ES5WIWNZZfPMWDq9BPKWUSMCIuh08XyodnG+kgSwF4T9OSzeH3Ds+/Ti274EqF7QCai61B26c+Q3j8Gn8dus6Xw5vrxi7Bu2csSRAwnFcFSduc0LxmXSs+wf+U2I+5vAIf6yxvBNikWOJ4UlsBbLpSmj8ofGr8wCvOv67K5sm1ms79VoDV2KWvKcVBjPpgFijV3dw+LHWJkb2tPGni90JoThQd5YN2SD8LKVbsoWclSOfYvBi9dvRhGLKYNpRGmy5lYwucOp8fowxntRpjulozVD0YyVwWE4j5O0o+u8gKRgy23oqFPb1xC/p1/tDsbSzuvJM6VV4daVR5vqX0LY1hBu4Jn5bPDBxMDXtBtlOn0hN7W99RD1tWx9P//nuPDk8PO1XB9VevOzvoTZPRtTlA26LQbT2XiPmza7q8rZtibUYjrA5t+aXj094FyB6CFnNh9qry+PYFfoIu9KIwn7U9LKuu6cHuJzOrH84US3tkfrHo/dBXdSC8cNyfRiFbVi3FLVGeqgHPt2vrmv1kM93/rXqcC4AKAiryIl8+2mSK9nvINx6qleRA3zYqwXQclcmF85M0cUL3guRq1BoByEL7NSy4pLgmGti1db0YVDa9p3a/wE4CG6+qXp/2bhkKHI/3q59pzrWjuzLcby8MvCTIyd2Fm/hrjgV2YMprOFa1ZmclDX9nXuHHC5/yG0JCegwjJw3aI49Zqq/HJT6XNIBM5TkJxl9sty5/Y/A2bTy2QmHj0cHLecfreIMVQIde4IoCZenK8eXU36fSzpRwjtboefQXJ5M67yyaT1JWz5+eGeatIerH0cuh6WXtKk1PYPs/VU0n0t6mq6n5WLu7nRgLtBteTS5+U09fFRVVof+p9nqP19MCP5+ZP3zQ8AozZQL1NnhFdNvs/bTQy2atPvwErb3SlFDvn7/5M8nXTL9kDr8PAF9BUKwJruuh2vr97FPWYL8q7zRF/R0bfVwc8ogxhlGQKg9qPelpFaN3bLuunpeD1QX0+IUMAmr9rkIMupOBrZ3jRvx+aQXi9wf8tNKtcOab/oOQatkb89wRNm8z2BYocK6LFFIQJAovnCC2MmCwNjeXWQpLkCSRFGWRK79TuZSYQ1yr46C7Dv/8gtyWcSsk4glXgP4cW007oC1uOPbQ6FZyVFZZzlfi42JC++xwrznZSJ5laOJdMqQaCQtkej6RuY5FaXHNhLEZkkY0t/U1xeQbks78jpedhSpQjLnZEbdHj3ItJaJzu1cUSNlON6IDlCtU5m79WFKyssOOLgeo0BzVOSmY0WeyGlE5ZRoUC1frvQFpONpYPl0kQ+VdTM/vowpK7WcVmMBpQ7B2IFHD0U+0lXRNWSVWNIUOQsml5Vr/Lh7UjEJE2uLW2GCfGIi+U13f11SPureKtW8EgnDbdpFYrWjBggfmEDuxjpZIo9McWs7nIoR19Tpl6RZ8ZSvpbeRqbGirl1Tuv7OXvkc0s6lPEB6nzTOHfA5pJOXfYPcr94A5Rp8Dmkf5R5IrH4O+XC/VTw/wulIf+Hw8pduzOeQpl5UUorGHOG2r+idejtNnDBx3CSNsyhKstCqKRKkmQPcLHXAtGkwiJIEECs6k2jaP/gtfBJp61L1pjLQKpH1dpWCj8UJXiMbWCSMv831VNy7QYiU/kqYUmQ52i9AClHnKKvW9qnmZbN8Jwn1GaTJguTApTpoNhwoL1BuJu5QRZXyAtBSbOICg5XAoOaajqp2R6milZUja6DJBqTb0aqvSX+/faXPIM1yV1d5vvUkIs7OyUw5lHfI4cT2qoNQh7RgYKUYYKykG1WkY1j2ZCZdpiuX9OOUa9blO7sifwbpdpU/lbjqxWHtVFvguF7f3KFMsNoiBxs8BNQDpl5tRNSRsqBBmfVLNdVf9tSaXX1swi5tFT28HWO9N+loYafvsDVDsWCxg7w5Gb+1BuKdUXznsCgK+mzq6Wtxb9IhbrDgnPnV1BZQTDmdRd0vKWlbecfsUc2+iUbKmy4C6f7qk+8+vMlRaGNQMBWeR4448ZRaH/Ba35H0YlKD6UkrRWlijT3neqv+/nO64/Xan7Joka4CdS76iYAaf9zP9reR5pbnG9sIvos7k3YSVkpVHntZxYCgUx7NDvoMQ+3dcZ8Ih6YgRttwkaoPiMg7k66Wc0Ei6yTvFDFqIp1Sj61HxOSdCr2dKiMpy61rnbtdPYZV+/OmHu/jzqTDfMTKBcG0b5nMdwNK/Zw3MpH9HTfQbc2jgaPxHV7CzZEvt7sb7dz7kpY9WwxoWngqiyzwcHpYCjL3AynzN7bmvhWO46CBg8qKDcIYW45Gic6ntGiunj73JU2anuPVwWApZa5XsNxPpSZTbXdE4dMdtkEJI5Ao4BUkBXP2IAQRwiCQ7MC89dWR1btLbzXuz3F9Bz8syzShLG+K0JGbe2yEopDvNGoqKQblyWf1ZruHbtnFfS4u496kpR1xp2HssONaz1WRAWl03Y30Hp7W2s5l1U+k51yJ1RAz98ilm/FqM+DOpAM0rM++hd9vad2daosWqNwZfI9wQsqHcar6naIzYHp3ypS1ChYh0cfrV4bcfXjzPHTnOWwIDkpy3km26O9VqJb0LGnK2gqtrZXZjbDjqBYeRztornZf70w6EkvBlxQkDAW+oHw2wDNZ4OFur7Mhm9QKM6SmKuOspIwpzvs14oJeLTNeSDt32W8pIFlVPnKGCgcUUieAWM2SbfaH8l7b+xMzFx8nYvB4hCAidL/RIn8sbmj/C+nmXivj0lbsnyaZgv1pz5cliOJuIOqNvYhvQza9k+L892IJVxCh/rRTWLXur5eTz6QVhPpe0dra25omFDmdimyFGB6gd6dLu3gwL5cqsTcWhSjmNTnZgK9fuXomLR8hhPdKFgeu5qY7VPPLcJInreH9NrCiu7NEXDQj9jaHoigU48LzzHC97XMiTffzlikXdrz5EOKo8iQmzfzoD1FCf/OtRy8IuJGhFT9JJpb1sD7QqWY8cjNKqR6v9+LO9d6SjntF72E+nOAAwTRNUCC6w72uOUEOWPU7zrkENQ5VlDzPSQURvXp8vwiy5eq+yz4b3e9NiVRyW2n8LxDxZprCNQHOMkrEwjlXVof8sbxdkN2ddApovxC/WtFzK1yUgMCnMJtWG6ZNCGI2Rwgjcej+ANIWQpm7LFn4Dm4pZGl07wJkO3uyQSN8MnuaG7ad/kzS0fb+iyQy2kEdy2baXQ74eWq7l/WqilTXXa8iPpP057wzk/LIaWGzIFEq1+spNFj2Q3dTpPVTSX8KKFKlwZoPhG/5VDsfY0OLS7v1vIm/j3TApPYiycy6HPRk9KVDf2NA/e8jPe2W74JAD7tlyn2kk+xg4G1K4m8knago7RTYF8BddipHudvhm8TH30g6a7yyjoJp4xTEQTylyLKbuvpq0kFD/4t3v11C0s9V41P0KfuQUnxFWr7xvOZXt2wWn1cy88X4nnT1MDCzofnWpYdd0z3pdonSdLnsjn0KklGprelTMv60dPGvw6ueHkOp47Q1VKLgoEViVC5NO+2CN/W0UgcH18s6/+qXq9wdr0hvFnUDXGZJ58EqkehR0NT4wH2wttVMGuBirN943dhfhBfSuycC2E5j4JpNTlG0Lw+63QxVut0Rva0sc6WOgBVkvLxD49+EF9Ki+fLt5/8z/C9st3cz/pH+/4Lwy9+p8A//8A//8A//8A//LxHIOVSWWI/IaaOiqNN5VXFa1DRyaF0nQe37tax957vvuNQBrixaMKUvaURqGdgLFRUIirr44hc4fgCugHN8o3gg096AUNRpYFAEir7uvOBJ1glv6lpCYUl/+87iuEhzUXvgGAJwTI3qRJQrj/vJwVN3fDPUJyFON7OnWJSbRWTcgzO9s67MQNEA0QVTJORh+ny/eP2dfdjNJWnTa5L2iVkUanr1V7Z2S0B2/yGdazGeSDfVpjUx3Oxj7QkO5H4Y43Dc7GlgWAz28avvhI8xqoCAIdxsNutEP+6KeZPd0T8O8G9wt8cktt1VMOCbQ2x70d133SEsMBDNHPNyAS/OpF++Y3u+Rg4w7urU02GEmjwCtLc93d6Q9P7P8Jh19PRmFv/oQs13tstELhkItVzlyG+0rsC8W9vLd1B2DCOB0LCY5jRMyxI1oUA8r5I+Avz+ede7I3WmasV5fYfrJFk2FWREaWD/H4dploXh9AaWech++85Um25/u/PxBMT2yPT/cA6sB/8zYe9/+Id/+Id/+Id/uBX/BzenFfdlYx2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png;base64,iVBORw0KGgoAAAANSUhEUgAAAPQAAACkCAMAAACXf/M7AAAAkFBMVEX////8/PwAAADt7e15eXmtra3Nzc329vbx8fH5+fnu7u7l5eXp6en09PSVlZXV1dXg4OCGhoa2trbExMSPj49sbGzc3NyAgICzs7Opqam8vLycnJxycnKbm5vPz8+KiopNTU1jY2MpKSlZWVlWVlZBQUEzMzNMTExEREQhISE6OjoXFxcoKCgdHR0wMDAODg5qZ01WAAAau0lEQVR4nO1dC3ubrN9GxLMBFRQ5qCGak22T7//tXjRpt25pl3Rpn+3/7r6utZ2Jyi3wO4MA/MM//H8H86efJjr9+59AkrggSkIQZq6TunGchU6SLRo/AmGaRMBNQRZEWQYeSAyOJHWcJHEcNw1vvM2f9bhgXroezwNPl+QhZ3mO8YDrpUlBp8u6ynPKaccffMjLAOa6KLRW7qiL2+4Sis9p/QexD7j/2A0ZVSPdBHhQJUIqLVMAuEx0Z3Kc071TuqsFag+LdLdNwabq0+C2u7j6c1r/QTwEOV23lbPNejoCxYOMLBQ3lhWXaZk3ccKl2gnwZL+3CtpyIO4qMTdyBi76lMZ/FL3TtNW6DJQpixKAZqXxrk/pwQdNm3YBWlNF0FaHxmnIsCndtF9maXfrFP3DSF+B1ADl/d4l/h7ScV7Nv6MSo+rNbznXXOrvIS3gSs9kXavW3oLMLG8C6PuX+ntIO80IoSaXhZYvyPSrhQ1wjPYP7+ukv4c0AAvPQFjKH2hPA7oyhfbcRJYkz/KGIdq/PQHAR0hH6be/s1tP/k3EdW97W54n7uLUBmuXmqRtRrMcCfB2Ktjmjs/fU2O3ko5AwNSzipDm5mb/Lhb+Fh6X9Xz38xjee2kJ2rFcuAUC7WO86O2Ubt4T8NeTdir78AKOgdoOp8FDeu5/vPkfBu2f4KoIATTh1PekOxw2GC2fmM/7nmve6jDwzdM7pun1pCVUdliR/bZ70kftKTRCSvJ7sLgZPn+CQw4fJiHdbdHu0D9KWcvOB8JzFFx3/cCbjXxTfV1P2mRsGjJyN+5Duuw9YvSGsK+e1SfYOXuEEOZ2nhEeorEqWI/Pn/klNX2IUFu+qbiuJu0a4JYEhGG+VBlwhTLa/sPy9xl8CI54sKwz63EufWwcEJJneT0sKpTx3Wr3sK/f6OurSVMrPMwybGSUzFpCmigC3pqLfEJDrjKF7ofQwNXaaqjd7rBc78pvH3geWedjaxuoiQout+oK0ouaWOWQWzuHkU13VgWL7SzCWSndNE2zfBf/PpFbQFDjWzlWLnccswCRlw+Q2vdiAaImB76il2ffNT1NnlhdWVGZV8GuOR9TJ32RMiF9UmF2a+zidxHMSppulrj2I1DUz8fDclm4k/mmIkeZfXLx5KuGN5J1PoIER5idn6nLz5cLKDfjk0r+mwBMv+rwbJGx5yOJmhuGWQQSmB8vn3YVaVmDhUGsHDCotvMRqk6zheo+V0VZcrP5hZH/KVjL3XLWx5vnI76YGia4/cFwNFw+7RrSVHDbkZVuJgOUTidEqp1+0h1Ln29Z899r/83ICqGe0P44TjOLPT/yYpp2iZmYh07KQXZpgF9Fetzk2OPodH5ntbXL7LzJuu7s442OS/fyi6d1Nxy2GuZsvq/VUqejnmUforMiJSrV5MKp15B2yp0oRZfzXNqOTe20zmy3SvRi8hwavIX115IOOMwDgPX5rrSc9XRgXcyIqbOKocq0l869hnQktrFVVYu08oyhVltECQe4/OZtpaEH63cu8BkQw6LTJOmeW5ENhe2DmCVAKdvk0E0yP4eKZBf64grSqVn35sAFbTM3JGgnc1Trhn33jSDXdPfVBilWAdmZbx5PxFkF3M4J+6ytPaX4AE1dc3jBZryCdO0FUquOeg3PcSP4doPE+nvOjljjApdvXuCTgFnNv48VOJIrXoJ6h4UnpdfhIn7Dxfw16VCjzvprszHiBGlG2TYEqomrdkJm5boTE9kwqG4NP/8mnBz+oCbTDTfDAcLVknfeZLABD18yRH9Nmj4KF/sVfjmwKOtqaXIkLBq+PMtNBtEXmt+qR6h8OEJv8f3RahPUj1DQKjw3hTzQSz3xa9J2BIXHMP3uezU0Pnp5yMRYuR12kH+ly+GWdeh6KyzymsTBYrEIwqSi3dMaFiMpOo4nRUaEMBt+QZVeZZFlHHfD8yOLlNkEICtfFGCMc89A9sa5n4QM1VZ59jSrG3yCUl6Jauj39tOAqE4wVGQ+yp/UTybyla5lSrQ+WyI1n3V/Ur4IToeoAnPxtXo6LRmTcR+AwE1d1/4Lo0QnFazxPAajlrazqQZF+NMQvN6fhqeuDQfB5kdXmVcWXiDONulXIYBr6qDvPNrYTjmJWbX81rPJvvAuELyadKOBM11NK36+kY++kUyYtQjri+bPZyFgI9TDN52VcGsfMVG2onvJgCzGWmx/dgCvJd0eu1pYUyfb6uf7OPpbmrfAgbnsu34iMlRuXxpT6GlYDzkrHaFfmmIGcqFZV5KO6KAk7afk6YsAS4fHFytMUFDjy6d+HuK8eBafpOymdjkbKpkH/Jfe3ZeXDMUrSTtgbX+uF3q3fTlGH+vl+c+gRF15x3Dwoz8pQOcXkQlPyNniDwhHLkiGFJDpIWwzOx5nrqHq1KWs1tVzevLHhx0BAoNwlttBUxI1TaMtwr1u30kl3opEPhE/lG3NSVa3AaUEhJIGsn0thlOeJLrIQsr4JExCuJOKRsShfAF8M3U85hJdim1cS9qZpNd8ASuvHied7TaNTzVIOhpU8JLX+lGEXOxpybpW9ZX0ynbvlQuuqFD4dT5F2E70zbbH/vwwAgj3j/5UnzK5Wb71/tPeXI7L357Ac3M2Tla8q5TvD0VvTE02vzzrBlAOdrT0eyIxoGhP18C0ox21Q/8qU+M8CGWMIoJZy7/b7tZwDv8PmfUWbPvawXHx8jh0F2h/IFVb7fJprIdKUUCtx+XJ8q75XrckG2rabF10ySYzcgTG7WXCZfY8g5xgEacJ5rwzM1Xbx4dx92Q9jfPnPK9c7zDJbbptLtzhA+1ta7HaIp3jOgrQurzn0D5dn7OkpqiNsaRY+Qp4cdqpMGeJk1SESoW52c1cnzaDQWvkKSIJ0NBYBRLPPWt2x3HNZatyccHj+FBSfgosx27i57gYZH530u9gt17NbHeD7pQnW5K4Ds4AbzUBzKiyAN7WSrWod+V62WJGL+YgfqsSISCSF9FX2txwq1lNqyQOgxd9VtMaahMARjuCkIEIRU2esELm7hs673fLL4IvjBzUlz05Cgdkcga1zpN03EkPjiOGO1Yg9caF/qiaE8eXPqkXgBQBqSvQSocC4lKfBAWZwq8XwyCgelA5HJdm3JZsgMMD3j+N7U6u1zIB2UXr4Y8iHR5qjXFeYYGlGEJTg2PEKWSUCZyp5g3Siakx7FGH98slhLWBe27WuRZ2xNPhosD5o0jHe4ALd+OtSy01BB0G+yinhzgYy16urN94kXRAHCcW2HX1w36Pa28FqdPth1B4TY4aecHf/bNIPwBWuKPP0kJX+4DoaqSG7mNrnWQBKtRl0hNsv2aL3f7Jixjxp8xyJ0CyWm4NG/500pE1wUjUAA/RWjV+JxyfNQmOQICw6+T52/46MsZYr1dIcNKg7kY5k5uQ19j9WdT+UaQ/DspS3pueSSDFlKyly9pxlA+4WTaMgB901/8CaZdm1jjxoShGChb95FihRgDHa0GY4oE0i91rX+vrSWd3DxWHpmTlupG8WllyCrXWvyooiJp5OmhqUPHa1/860mflkcL7V6d4FKQms77m1pJ2TGX/wqkj+ZwJUOWjrF6bNV9Hej33sKOH+5POeIN4AkJ8mIaxh8FQ4EWHT485NvlcGvUdvo70KZkrMQ+reyc4PcjyyfQK2RSqrNYt73xePwuvSfi/lvtfRtqFXZaCheHG6e7rl0WpKRJ2Uky1HdvhgNCQnwMOTphSva7dV+boF5B2oiZxHLNtNitvn5N1peyzT+7mqASYjx5/zkL7SIK0hPoUD3SpwDyHGpvye6X1+aSpENbNZ0/SDAaWIXjAFMRsfbeAMe3ECL9FejOkUg7HKR7uM6xkBtTmib4Oin46aaIp7YO2KIGvjlMpKVSg1T18o9rpdlBsDXY6vLCO8OYIaTmUI2snmVkdacH1K+vkfdIJ6y5UdAfLG9qUaMDqqeZlSvRtHUAg7/OKY+3cq1hce4qZ74osMh3hnU9IEKaJ72nTCAXfsciiLFkkCxAnSZgFUZI5mSFRmrggyLLFFH5Kpx8hIE6aBBm+SghHYzn58myWn14NlvJUO7vdmDtFyoPhofyW0oqoRoKZY4kx7nheWE1Wlur1ZHpFGvdN0aFAI5Nr5I9apbr0H/Iy7vgDBYEuNck4ysne3yFePHjvZyCSmmYLv+NTMUx0KkLL8uq5NKXbosU7J1+PFJdjfo4HAodyVsU9XKjcDRbn9tU79KZFtgBC11V9SEwiefBIczBWWtNDwP29YyVFYFzCOw8IdqA82Me/Wr9cINHosQbMWsQpnk2SUOGzWMW64zeuhX2L8wDHY19ajzurvC0jtlWdHe3e9tncZWYQbw3vaicztztWq8SkMrekO2eTlJo+Bvm0ptOqGRPLTjHQqQ3Ng71b/qKnRA3CHB52x2HyAOaeiOphnsjTAtkSDvepkJe68p4qEHg5OxlebuduIpAdTrfaSuCMr4OXL6QrCAU+8EJr68O3jWPosc9Shsm0lhNtdWqH9zp3QHMQgSH2cwe9uwzIXnEqePJ1T6nVm+fceAFT4KTilFYm5ngH2nHJxLr8/kJWaE7lCJmeKvupBqQwrwurnkm3G/hDbcZ3nslpTWdgbqs0iNletakTeqoTfsDmsIdcxaBGpxJi0nCa/L7LFYWpehTfGdeOolZFT83u2LTSplNF9XpQnkm3O/jDuAfy22w/rekM+ptsZtF5Cq4ZNnh2JqMup4597hHlp2fXonutb4r0k509zjOxRIdz8ar9gOU8bzZvFNqQzc/VQcF33tBpTad7U7ccaFvSMKihOZvaFd4mhMWbE+do9+7KwGvhOI6VZcd19/iSOc3lJChPj4DoCuifylbd3E5yaufzPVrwClWPB+bLA0jzcbPVqPN8sm3ES5WIWNZZfPMWDq9BPKWUSMCIuh08XyodnG+kgSwF4T9OSzeH3Ds+/Ti274EqF7QCai61B26c+Q3j8Gn8dus6Xw5vrxi7Bu2csSRAwnFcFSduc0LxmXSs+wf+U2I+5vAIf6yxvBNikWOJ4UlsBbLpSmj8ofGr8wCvOv67K5sm1ms79VoDV2KWvKcVBjPpgFijV3dw+LHWJkb2tPGni90JoThQd5YN2SD8LKVbsoWclSOfYvBi9dvRhGLKYNpRGmy5lYwucOp8fowxntRpjulozVD0YyVwWE4j5O0o+u8gKRgy23oqFPb1xC/p1/tDsbSzuvJM6VV4daVR5vqX0LY1hBu4Jn5bPDBxMDXtBtlOn0hN7W99RD1tWx9P//nuPDk8PO1XB9VevOzvoTZPRtTlA26LQbT2XiPmza7q8rZtibUYjrA5t+aXj094FyB6CFnNh9qry+PYFfoIu9KIwn7U9LKuu6cHuJzOrH84US3tkfrHo/dBXdSC8cNyfRiFbVi3FLVGeqgHPt2vrmv1kM93/rXqcC4AKAiryIl8+2mSK9nvINx6qleRA3zYqwXQclcmF85M0cUL3guRq1BoByEL7NSy4pLgmGti1db0YVDa9p3a/wE4CG6+qXp/2bhkKHI/3q59pzrWjuzLcby8MvCTIyd2Fm/hrjgV2YMprOFa1ZmclDX9nXuHHC5/yG0JCegwjJw3aI49Zqq/HJT6XNIBM5TkJxl9sty5/Y/A2bTy2QmHj0cHLecfreIMVQIde4IoCZenK8eXU36fSzpRwjtboefQXJ5M67yyaT1JWz5+eGeatIerH0cuh6WXtKk1PYPs/VU0n0t6mq6n5WLu7nRgLtBteTS5+U09fFRVVof+p9nqP19MCP5+ZP3zQ8AozZQL1NnhFdNvs/bTQy2atPvwErb3SlFDvn7/5M8nXTL9kDr8PAF9BUKwJruuh2vr97FPWYL8q7zRF/R0bfVwc8ogxhlGQKg9qPelpFaN3bLuunpeD1QX0+IUMAmr9rkIMupOBrZ3jRvx+aQXi9wf8tNKtcOab/oOQatkb89wRNm8z2BYocK6LFFIQJAovnCC2MmCwNjeXWQpLkCSRFGWRK79TuZSYQ1yr46C7Dv/8gtyWcSsk4glXgP4cW007oC1uOPbQ6FZyVFZZzlfi42JC++xwrznZSJ5laOJdMqQaCQtkej6RuY5FaXHNhLEZkkY0t/U1xeQbks78jpedhSpQjLnZEbdHj3ItJaJzu1cUSNlON6IDlCtU5m79WFKyssOOLgeo0BzVOSmY0WeyGlE5ZRoUC1frvQFpONpYPl0kQ+VdTM/vowpK7WcVmMBpQ7B2IFHD0U+0lXRNWSVWNIUOQsml5Vr/Lh7UjEJE2uLW2GCfGIi+U13f11SPureKtW8EgnDbdpFYrWjBggfmEDuxjpZIo9McWs7nIoR19Tpl6RZ8ZSvpbeRqbGirl1Tuv7OXvkc0s6lPEB6nzTOHfA5pJOXfYPcr94A5Rp8Dmkf5R5IrH4O+XC/VTw/wulIf+Hw8pduzOeQpl5UUorGHOG2r+idejtNnDBx3CSNsyhKstCqKRKkmQPcLHXAtGkwiJIEECs6k2jaP/gtfBJp61L1pjLQKpH1dpWCj8UJXiMbWCSMv831VNy7QYiU/kqYUmQ52i9AClHnKKvW9qnmZbN8Jwn1GaTJguTApTpoNhwoL1BuJu5QRZXyAtBSbOICg5XAoOaajqp2R6milZUja6DJBqTb0aqvSX+/faXPIM1yV1d5vvUkIs7OyUw5lHfI4cT2qoNQh7RgYKUYYKykG1WkY1j2ZCZdpiuX9OOUa9blO7sifwbpdpU/lbjqxWHtVFvguF7f3KFMsNoiBxs8BNQDpl5tRNSRsqBBmfVLNdVf9tSaXX1swi5tFT28HWO9N+loYafvsDVDsWCxg7w5Gb+1BuKdUXznsCgK+mzq6Wtxb9IhbrDgnPnV1BZQTDmdRd0vKWlbecfsUc2+iUbKmy4C6f7qk+8+vMlRaGNQMBWeR4448ZRaH/Ba35H0YlKD6UkrRWlijT3neqv+/nO64/Xan7Joka4CdS76iYAaf9zP9reR5pbnG9sIvos7k3YSVkpVHntZxYCgUx7NDvoMQ+3dcZ8Ih6YgRttwkaoPiMg7k66Wc0Ei6yTvFDFqIp1Sj61HxOSdCr2dKiMpy61rnbtdPYZV+/OmHu/jzqTDfMTKBcG0b5nMdwNK/Zw3MpH9HTfQbc2jgaPxHV7CzZEvt7sb7dz7kpY9WwxoWngqiyzwcHpYCjL3AynzN7bmvhWO46CBg8qKDcIYW45Gic6ntGiunj73JU2anuPVwWApZa5XsNxPpSZTbXdE4dMdtkEJI5Ao4BUkBXP2IAQRwiCQ7MC89dWR1btLbzXuz3F9Bz8syzShLG+K0JGbe2yEopDvNGoqKQblyWf1ZruHbtnFfS4u496kpR1xp2HssONaz1WRAWl03Y30Hp7W2s5l1U+k51yJ1RAz98ilm/FqM+DOpAM0rM++hd9vad2daosWqNwZfI9wQsqHcar6naIzYHp3ypS1ChYh0cfrV4bcfXjzPHTnOWwIDkpy3km26O9VqJb0LGnK2gqtrZXZjbDjqBYeRztornZf70w6EkvBlxQkDAW+oHw2wDNZ4OFur7Mhm9QKM6SmKuOspIwpzvs14oJeLTNeSDt32W8pIFlVPnKGCgcUUieAWM2SbfaH8l7b+xMzFx8nYvB4hCAidL/RIn8sbmj/C+nmXivj0lbsnyaZgv1pz5cliOJuIOqNvYhvQza9k+L892IJVxCh/rRTWLXur5eTz6QVhPpe0dra25omFDmdimyFGB6gd6dLu3gwL5cqsTcWhSjmNTnZgK9fuXomLR8hhPdKFgeu5qY7VPPLcJInreH9NrCiu7NEXDQj9jaHoigU48LzzHC97XMiTffzlikXdrz5EOKo8iQmzfzoD1FCf/OtRy8IuJGhFT9JJpb1sD7QqWY8cjNKqR6v9+LO9d6SjntF72E+nOAAwTRNUCC6w72uOUEOWPU7zrkENQ5VlDzPSQURvXp8vwiy5eq+yz4b3e9NiVRyW2n8LxDxZprCNQHOMkrEwjlXVof8sbxdkN2ddApovxC/WtFzK1yUgMCnMJtWG6ZNCGI2Rwgjcej+ANIWQpm7LFn4Dm4pZGl07wJkO3uyQSN8MnuaG7ad/kzS0fb+iyQy2kEdy2baXQ74eWq7l/WqilTXXa8iPpP057wzk/LIaWGzIFEq1+spNFj2Q3dTpPVTSX8KKFKlwZoPhG/5VDsfY0OLS7v1vIm/j3TApPYiycy6HPRk9KVDf2NA/e8jPe2W74JAD7tlyn2kk+xg4G1K4m8knago7RTYF8BddipHudvhm8TH30g6a7yyjoJp4xTEQTylyLKbuvpq0kFD/4t3v11C0s9V41P0KfuQUnxFWr7xvOZXt2wWn1cy88X4nnT1MDCzofnWpYdd0z3pdonSdLnsjn0KklGprelTMv60dPGvw6ueHkOp47Q1VKLgoEViVC5NO+2CN/W0UgcH18s6/+qXq9wdr0hvFnUDXGZJ58EqkehR0NT4wH2wttVMGuBirN943dhfhBfSuycC2E5j4JpNTlG0Lw+63QxVut0Rva0sc6WOgBVkvLxD49+EF9Ki+fLt5/8z/C9st3cz/pH+/4Lwy9+p8A//8A//8A//8A//LxHIOVSWWI/IaaOiqNN5VXFa1DRyaF0nQe37tax957vvuNQBrixaMKUvaURqGdgLFRUIirr44hc4fgCugHN8o3gg096AUNRpYFAEir7uvOBJ1glv6lpCYUl/+87iuEhzUXvgGAJwTI3qRJQrj/vJwVN3fDPUJyFON7OnWJSbRWTcgzO9s67MQNEA0QVTJORh+ny/eP2dfdjNJWnTa5L2iVkUanr1V7Z2S0B2/yGdazGeSDfVpjUx3Oxj7QkO5H4Y43Dc7GlgWAz28avvhI8xqoCAIdxsNutEP+6KeZPd0T8O8G9wt8cktt1VMOCbQ2x70d133SEsMBDNHPNyAS/OpF++Y3u+Rg4w7urU02GEmjwCtLc93d6Q9P7P8Jh19PRmFv/oQs13tstELhkItVzlyG+0rsC8W9vLd1B2DCOB0LCY5jRMyxI1oUA8r5I+Avz+ede7I3WmasV5fYfrJFk2FWREaWD/H4dploXh9AaWech++85Um25/u/PxBMT2yPT/cA6sB/8zYe9/+Id/+Id/+Id/uBX/BzenFfdlYx2A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8" name="Picture 14" descr="http://www.webpages.uidaho.edu/veg_measure/Modules/Lessons/Module%205(Density)/Mod_3_Pix&amp;More/Nearest_Ind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95400"/>
            <a:ext cx="5499219" cy="3962400"/>
          </a:xfrm>
          <a:prstGeom prst="rect">
            <a:avLst/>
          </a:prstGeom>
          <a:noFill/>
        </p:spPr>
      </p:pic>
      <p:pic>
        <p:nvPicPr>
          <p:cNvPr id="10" name="Picture 2" descr="Sengwa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b="3331"/>
          <a:stretch>
            <a:fillRect/>
          </a:stretch>
        </p:blipFill>
        <p:spPr bwMode="auto">
          <a:xfrm>
            <a:off x="211877" y="3886200"/>
            <a:ext cx="3963201" cy="27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Pont-centered quarter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7338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pair of perpendicular lines are erected at the random point, forming a cross with four quadrants. The distances to the nearest tree in each quadrant are measured.</a:t>
            </a:r>
          </a:p>
          <a:p>
            <a:endParaRPr lang="en-US" dirty="0"/>
          </a:p>
        </p:txBody>
      </p:sp>
      <p:pic>
        <p:nvPicPr>
          <p:cNvPr id="3074" name="Picture 2" descr="http://www.webpages.uidaho.edu/veg_measure/Modules/Lessons/Module%205(Density)/Mod_3_Pix&amp;More/Point-Centered_Qr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548" y="2057400"/>
            <a:ext cx="506206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Plant cover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r>
              <a:rPr lang="en-US" sz="2400" dirty="0"/>
              <a:t>Ground cover includes litter cover, grass cover, bare ground, </a:t>
            </a:r>
          </a:p>
          <a:p>
            <a:r>
              <a:rPr lang="en-US" sz="2400" dirty="0"/>
              <a:t>Canopy cover/leave area index</a:t>
            </a:r>
          </a:p>
          <a:p>
            <a:r>
              <a:rPr lang="en-US" sz="2400" dirty="0"/>
              <a:t>Diameter at breast height (DBH)</a:t>
            </a:r>
          </a:p>
          <a:p>
            <a:r>
              <a:rPr lang="en-US" sz="2400" dirty="0"/>
              <a:t>Basal cover</a:t>
            </a:r>
          </a:p>
          <a:p>
            <a:endParaRPr lang="en-US" dirty="0"/>
          </a:p>
        </p:txBody>
      </p:sp>
      <p:pic>
        <p:nvPicPr>
          <p:cNvPr id="1026" name="Picture 2" descr="F:\DoNotTouch\AploriDesktop\LECTURES\Miss Rahila\BOGC_57.0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2" y="3591941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9615" r="32424" b="9615"/>
          <a:stretch/>
        </p:blipFill>
        <p:spPr bwMode="auto">
          <a:xfrm>
            <a:off x="4724400" y="3524534"/>
            <a:ext cx="3557786" cy="26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 Black" pitchFamily="34" charset="0"/>
                <a:cs typeface="Fingerpop" pitchFamily="34" charset="0"/>
              </a:rPr>
              <a:t>Plant checklist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4582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Plant identification</a:t>
            </a:r>
          </a:p>
          <a:p>
            <a:r>
              <a:rPr lang="en-US" sz="2400" dirty="0"/>
              <a:t>Species abundance</a:t>
            </a:r>
          </a:p>
          <a:p>
            <a:r>
              <a:rPr lang="en-US" sz="2400" dirty="0"/>
              <a:t>Species diversity</a:t>
            </a:r>
          </a:p>
        </p:txBody>
      </p:sp>
      <p:pic>
        <p:nvPicPr>
          <p:cNvPr id="4" name="Picture 2" descr="Baobab2"/>
          <p:cNvPicPr>
            <a:picLocks noChangeAspect="1" noChangeArrowheads="1"/>
          </p:cNvPicPr>
          <p:nvPr/>
        </p:nvPicPr>
        <p:blipFill rotWithShape="1"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"/>
          <a:stretch/>
        </p:blipFill>
        <p:spPr bwMode="auto">
          <a:xfrm>
            <a:off x="4038600" y="990599"/>
            <a:ext cx="3836158" cy="57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8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VEGETATION SAMPLING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Vegetation ecology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Vegetation- known as plant communities</a:t>
            </a:r>
          </a:p>
          <a:p>
            <a:r>
              <a:rPr lang="en-US" sz="2400" dirty="0"/>
              <a:t>Vegetation changes are often obvious to a casual observer</a:t>
            </a:r>
          </a:p>
          <a:p>
            <a:pPr lvl="1"/>
            <a:r>
              <a:rPr lang="en-US" sz="2000" dirty="0"/>
              <a:t>Spatial changes in species composition</a:t>
            </a:r>
          </a:p>
          <a:p>
            <a:pPr lvl="1"/>
            <a:r>
              <a:rPr lang="en-US" sz="2000" dirty="0"/>
              <a:t>Changes in spacing and height of plants</a:t>
            </a:r>
          </a:p>
          <a:p>
            <a:pPr lvl="1"/>
            <a:r>
              <a:rPr lang="en-US" sz="2000" dirty="0"/>
              <a:t>Changes in growth form</a:t>
            </a:r>
          </a:p>
          <a:p>
            <a:pPr lvl="1"/>
            <a:r>
              <a:rPr lang="en-US" sz="2000" dirty="0"/>
              <a:t>Changes in life form</a:t>
            </a:r>
          </a:p>
          <a:p>
            <a:pPr lvl="1"/>
            <a:r>
              <a:rPr lang="en-US" sz="2000" dirty="0"/>
              <a:t>Seasonal plant responses</a:t>
            </a:r>
          </a:p>
          <a:p>
            <a:r>
              <a:rPr lang="en-US" sz="2400" dirty="0"/>
              <a:t>Vegetation parameters for defining plant communities</a:t>
            </a:r>
          </a:p>
          <a:p>
            <a:pPr lvl="1"/>
            <a:r>
              <a:rPr lang="en-US" sz="2200" dirty="0"/>
              <a:t>Growth form</a:t>
            </a:r>
          </a:p>
          <a:p>
            <a:pPr lvl="1"/>
            <a:r>
              <a:rPr lang="en-US" sz="2200" dirty="0"/>
              <a:t>Life form</a:t>
            </a:r>
          </a:p>
          <a:p>
            <a:pPr lvl="1"/>
            <a:r>
              <a:rPr lang="en-US" sz="2200" dirty="0"/>
              <a:t>Species dominance</a:t>
            </a:r>
          </a:p>
          <a:p>
            <a:pPr lvl="1"/>
            <a:r>
              <a:rPr lang="en-US" sz="2200" dirty="0"/>
              <a:t>Presence and absence of some diagnostic species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707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609600"/>
            <a:ext cx="3276600" cy="2569716"/>
          </a:xfrm>
          <a:prstGeom prst="rect">
            <a:avLst/>
          </a:prstGeom>
        </p:spPr>
      </p:pic>
      <p:pic>
        <p:nvPicPr>
          <p:cNvPr id="5" name="Picture 2" descr="C:\Users\Rahila\Pictures\Ficus spp\P1070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775" y="990600"/>
            <a:ext cx="3166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Rahila\Pictures\Ficus spp\P1070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09" y="3490282"/>
            <a:ext cx="3581400" cy="30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engwa1"/>
          <p:cNvPicPr>
            <a:picLocks noChangeAspect="1" noChangeArrowheads="1"/>
          </p:cNvPicPr>
          <p:nvPr/>
        </p:nvPicPr>
        <p:blipFill rotWithShape="1"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2593" b="3331"/>
          <a:stretch/>
        </p:blipFill>
        <p:spPr bwMode="auto">
          <a:xfrm>
            <a:off x="4872251" y="3658357"/>
            <a:ext cx="3725839" cy="27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Vegetation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2578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000" dirty="0"/>
              <a:t>Description and investigation of plant communities</a:t>
            </a:r>
          </a:p>
          <a:p>
            <a:pPr lvl="1"/>
            <a:r>
              <a:rPr lang="en-US" sz="2000" dirty="0"/>
              <a:t>Sampled through analysis of representative subareas</a:t>
            </a:r>
          </a:p>
          <a:p>
            <a:r>
              <a:rPr lang="en-US" sz="2400" dirty="0"/>
              <a:t>Why sampling?</a:t>
            </a:r>
          </a:p>
          <a:p>
            <a:pPr lvl="1"/>
            <a:r>
              <a:rPr lang="en-US" sz="2000" dirty="0"/>
              <a:t>Too tedious to cover 100% of vegetation segments</a:t>
            </a:r>
          </a:p>
          <a:p>
            <a:endParaRPr lang="en-US" dirty="0"/>
          </a:p>
          <a:p>
            <a:r>
              <a:rPr lang="en-US" sz="2400" dirty="0"/>
              <a:t>Description must be based on samples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in vegetation sampling</a:t>
            </a:r>
          </a:p>
          <a:p>
            <a:pPr lvl="1"/>
            <a:r>
              <a:rPr lang="en-US" dirty="0"/>
              <a:t>Segmentation or recognition of entities (what to study)</a:t>
            </a:r>
          </a:p>
          <a:p>
            <a:pPr lvl="1"/>
            <a:r>
              <a:rPr lang="en-US" dirty="0"/>
              <a:t>Selection of samples in the recognized entities</a:t>
            </a:r>
          </a:p>
          <a:p>
            <a:pPr lvl="1"/>
            <a:r>
              <a:rPr lang="en-US" dirty="0"/>
              <a:t>Size and shape of the sample should take</a:t>
            </a:r>
          </a:p>
          <a:p>
            <a:pPr lvl="1"/>
            <a:r>
              <a:rPr lang="en-US" dirty="0"/>
              <a:t>What to record within the sample/plots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Selection of sample stands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r>
              <a:rPr lang="en-US" dirty="0"/>
              <a:t>Random sampling</a:t>
            </a:r>
          </a:p>
          <a:p>
            <a:r>
              <a:rPr lang="en-US" dirty="0"/>
              <a:t>Systematic random sampling</a:t>
            </a:r>
          </a:p>
          <a:p>
            <a:r>
              <a:rPr lang="en-US" dirty="0"/>
              <a:t>Stratified sampling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Figure 1. (a) simple random sample design, (b) aligned systematic sample design, (c) unaligned systematic sample design, (d) unaligned, clustered, systematic sample </a:t>
            </a:r>
          </a:p>
        </p:txBody>
      </p:sp>
      <p:pic>
        <p:nvPicPr>
          <p:cNvPr id="1026" name="Picture 2" descr="http://www.fao.org/forestry/7622-04e718c53749032455f06799a7bcfc2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010400" cy="515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</a:rPr>
              <a:t>Vegetation measurement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/>
              <a:t>Plot method: Count plot</a:t>
            </a:r>
          </a:p>
          <a:p>
            <a:pPr lvl="1"/>
            <a:r>
              <a:rPr lang="en-US" dirty="0"/>
              <a:t>Quadrat</a:t>
            </a:r>
          </a:p>
          <a:p>
            <a:pPr lvl="1"/>
            <a:r>
              <a:rPr lang="en-US" dirty="0"/>
              <a:t>Rectangular or square plots</a:t>
            </a:r>
          </a:p>
          <a:p>
            <a:pPr lvl="1"/>
            <a:r>
              <a:rPr lang="en-US" dirty="0"/>
              <a:t>Circular plots</a:t>
            </a:r>
          </a:p>
          <a:p>
            <a:pPr lvl="1"/>
            <a:r>
              <a:rPr lang="en-US" dirty="0"/>
              <a:t>Belt transects</a:t>
            </a:r>
          </a:p>
          <a:p>
            <a:r>
              <a:rPr lang="en-US" dirty="0"/>
              <a:t>Plotless method: Distance measurement</a:t>
            </a:r>
          </a:p>
          <a:p>
            <a:pPr lvl="1"/>
            <a:r>
              <a:rPr lang="en-US" dirty="0"/>
              <a:t>Point centred quarter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Nearest individual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8907</TotalTime>
  <Words>376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Tahoma</vt:lpstr>
      <vt:lpstr>Office Theme</vt:lpstr>
      <vt:lpstr>PowerPoint Presentation</vt:lpstr>
      <vt:lpstr>VEGETATION SAMPLING</vt:lpstr>
      <vt:lpstr>Vegetation ecology</vt:lpstr>
      <vt:lpstr>PowerPoint Presentation</vt:lpstr>
      <vt:lpstr>Vegetation sampling</vt:lpstr>
      <vt:lpstr>PowerPoint Presentation</vt:lpstr>
      <vt:lpstr>Selection of sample stands</vt:lpstr>
      <vt:lpstr>Figure 1. (a) simple random sample design, (b) aligned systematic sample design, (c) unaligned systematic sample design, (d) unaligned, clustered, systematic sample </vt:lpstr>
      <vt:lpstr> Vegetation measurement techniques</vt:lpstr>
      <vt:lpstr>Quadrat or plot</vt:lpstr>
      <vt:lpstr>Nearest neighbor </vt:lpstr>
      <vt:lpstr>Nearest individual </vt:lpstr>
      <vt:lpstr>Pont-centered quarter </vt:lpstr>
      <vt:lpstr>Plant cover measurement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SAMPLING</dc:title>
  <dc:creator>Aplori</dc:creator>
  <cp:lastModifiedBy>11</cp:lastModifiedBy>
  <cp:revision>197</cp:revision>
  <cp:lastPrinted>2020-07-06T10:38:10Z</cp:lastPrinted>
  <dcterms:created xsi:type="dcterms:W3CDTF">2014-11-20T10:28:10Z</dcterms:created>
  <dcterms:modified xsi:type="dcterms:W3CDTF">2022-07-19T11:08:33Z</dcterms:modified>
</cp:coreProperties>
</file>