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43"/>
  </p:notesMasterIdLst>
  <p:sldIdLst>
    <p:sldId id="256" r:id="rId5"/>
    <p:sldId id="455" r:id="rId6"/>
    <p:sldId id="258" r:id="rId7"/>
    <p:sldId id="260" r:id="rId8"/>
    <p:sldId id="261" r:id="rId9"/>
    <p:sldId id="262" r:id="rId10"/>
    <p:sldId id="263" r:id="rId11"/>
    <p:sldId id="401" r:id="rId12"/>
    <p:sldId id="264" r:id="rId13"/>
    <p:sldId id="402" r:id="rId14"/>
    <p:sldId id="265" r:id="rId15"/>
    <p:sldId id="403" r:id="rId16"/>
    <p:sldId id="269" r:id="rId17"/>
    <p:sldId id="270" r:id="rId18"/>
    <p:sldId id="268" r:id="rId19"/>
    <p:sldId id="266" r:id="rId20"/>
    <p:sldId id="404" r:id="rId21"/>
    <p:sldId id="405" r:id="rId22"/>
    <p:sldId id="406" r:id="rId23"/>
    <p:sldId id="271" r:id="rId24"/>
    <p:sldId id="409" r:id="rId25"/>
    <p:sldId id="326" r:id="rId26"/>
    <p:sldId id="327" r:id="rId27"/>
    <p:sldId id="275" r:id="rId28"/>
    <p:sldId id="276" r:id="rId29"/>
    <p:sldId id="408" r:id="rId30"/>
    <p:sldId id="279" r:id="rId31"/>
    <p:sldId id="281" r:id="rId32"/>
    <p:sldId id="322" r:id="rId33"/>
    <p:sldId id="283" r:id="rId34"/>
    <p:sldId id="284" r:id="rId35"/>
    <p:sldId id="285" r:id="rId36"/>
    <p:sldId id="286" r:id="rId37"/>
    <p:sldId id="287" r:id="rId38"/>
    <p:sldId id="324" r:id="rId39"/>
    <p:sldId id="325" r:id="rId40"/>
    <p:sldId id="288" r:id="rId41"/>
    <p:sldId id="410" r:id="rId42"/>
  </p:sldIdLst>
  <p:sldSz cx="18288000" cy="10287000"/>
  <p:notesSz cx="6858000" cy="9144000"/>
  <p:embeddedFontLst>
    <p:embeddedFont>
      <p:font typeface="Avenir Next LT Pro" panose="020B0504020202020204" pitchFamily="3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Now" panose="020B0604020202020204" charset="0"/>
      <p:regular r:id="rId52"/>
      <p:bold r:id="rId53"/>
    </p:embeddedFont>
    <p:embeddedFont>
      <p:font typeface="Now Bold" panose="020B0604020202020204" charset="0"/>
      <p:regular r:id="rId54"/>
    </p:embeddedFont>
    <p:embeddedFont>
      <p:font typeface="Sailors" panose="02000000000000000000" charset="0"/>
      <p:regular r:id="rId55"/>
    </p:embeddedFont>
    <p:embeddedFont>
      <p:font typeface="Trade Gothic Next Light" panose="020B0403040303020004" pitchFamily="34" charset="0"/>
      <p:regular r:id="rId56"/>
      <p: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F7513-1B6C-43C5-828D-D5B4D2FA46F2}" v="1" dt="2021-12-17T17:42:52.0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9" autoAdjust="0"/>
    <p:restoredTop sz="95226" autoAdjust="0"/>
  </p:normalViewPr>
  <p:slideViewPr>
    <p:cSldViewPr>
      <p:cViewPr varScale="1">
        <p:scale>
          <a:sx n="77" d="100"/>
          <a:sy n="77" d="100"/>
        </p:scale>
        <p:origin x="42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70552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202486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18</a:t>
            </a:fld>
            <a:endParaRPr lang="en-US"/>
          </a:p>
        </p:txBody>
      </p:sp>
    </p:spTree>
    <p:extLst>
      <p:ext uri="{BB962C8B-B14F-4D97-AF65-F5344CB8AC3E}">
        <p14:creationId xmlns:p14="http://schemas.microsoft.com/office/powerpoint/2010/main" val="32565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28</a:t>
            </a:fld>
            <a:endParaRPr lang="en-US"/>
          </a:p>
        </p:txBody>
      </p:sp>
    </p:spTree>
    <p:extLst>
      <p:ext uri="{BB962C8B-B14F-4D97-AF65-F5344CB8AC3E}">
        <p14:creationId xmlns:p14="http://schemas.microsoft.com/office/powerpoint/2010/main" val="275563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creativecommons.org/licenses/by-nc/4.0/deed.fr"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7.svg"/><Relationship Id="rId7"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1.svg"/><Relationship Id="rId5" Type="http://schemas.openxmlformats.org/officeDocument/2006/relationships/image" Target="../media/image23.sv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MODULES DE FORMATION</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UN PRODUIT DE CONNAISSANCE </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210800" y="314480"/>
            <a:ext cx="7696201" cy="561820"/>
          </a:xfrm>
          <a:prstGeom prst="rect">
            <a:avLst/>
          </a:prstGeom>
        </p:spPr>
        <p:txBody>
          <a:bodyPr wrap="square" lIns="0" tIns="0" rIns="0" bIns="0" rtlCol="0" anchor="t">
            <a:spAutoFit/>
          </a:bodyPr>
          <a:lstStyle/>
          <a:p>
            <a:pPr algn="r">
              <a:lnSpc>
                <a:spcPts val="2240"/>
              </a:lnSpc>
            </a:pPr>
            <a:r>
              <a:rPr lang="fr-FR">
                <a:solidFill>
                  <a:schemeClr val="bg1"/>
                </a:solidFill>
                <a:latin typeface="Now"/>
              </a:rPr>
              <a:t>Réunion du groupe d'épargne des femmes à Ou Akol, au Cambodge. </a:t>
            </a:r>
            <a:r>
              <a:rPr lang="en-US">
                <a:solidFill>
                  <a:schemeClr val="bg1"/>
                </a:solidFill>
                <a:latin typeface="Now"/>
              </a:rPr>
              <a:t>© </a:t>
            </a:r>
            <a:r>
              <a:rPr lang="en-US" err="1">
                <a:solidFill>
                  <a:schemeClr val="bg1"/>
                </a:solidFill>
                <a:latin typeface="Now"/>
              </a:rPr>
              <a:t>Sokrith</a:t>
            </a:r>
            <a:r>
              <a:rPr lang="en-US">
                <a:solidFill>
                  <a:schemeClr val="bg1"/>
                </a:solidFill>
                <a:latin typeface="Now"/>
              </a:rPr>
              <a:t> Heng, Conservation International</a:t>
            </a:r>
          </a:p>
        </p:txBody>
      </p:sp>
      <p:pic>
        <p:nvPicPr>
          <p:cNvPr id="19" name="Picture 18">
            <a:extLst>
              <a:ext uri="{FF2B5EF4-FFF2-40B4-BE49-F238E27FC236}">
                <a16:creationId xmlns:a16="http://schemas.microsoft.com/office/drawing/2014/main" id="{39D0D0C4-D483-431A-AFC5-12324A8AA78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096410" y="8788797"/>
            <a:ext cx="3426821"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6" name="Picture 5">
            <a:extLst>
              <a:ext uri="{FF2B5EF4-FFF2-40B4-BE49-F238E27FC236}">
                <a16:creationId xmlns:a16="http://schemas.microsoft.com/office/drawing/2014/main" id="{43BC5608-F3B7-4F9C-92B6-C056B867B5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 y="2781300"/>
            <a:ext cx="7702495" cy="1899496"/>
          </a:xfrm>
          <a:prstGeom prst="rect">
            <a:avLst/>
          </a:prstGeom>
        </p:spPr>
      </p:pic>
      <p:sp>
        <p:nvSpPr>
          <p:cNvPr id="15" name="TextBox 7">
            <a:extLst>
              <a:ext uri="{FF2B5EF4-FFF2-40B4-BE49-F238E27FC236}">
                <a16:creationId xmlns:a16="http://schemas.microsoft.com/office/drawing/2014/main" id="{236E3695-6D08-47C7-9435-48E96014207D}"/>
              </a:ext>
            </a:extLst>
          </p:cNvPr>
          <p:cNvSpPr txBox="1"/>
          <p:nvPr/>
        </p:nvSpPr>
        <p:spPr>
          <a:xfrm>
            <a:off x="768295" y="2936723"/>
            <a:ext cx="9067800" cy="2539157"/>
          </a:xfrm>
          <a:prstGeom prst="rect">
            <a:avLst/>
          </a:prstGeom>
        </p:spPr>
        <p:txBody>
          <a:bodyPr wrap="square" lIns="0" tIns="0" rIns="0" bIns="0" rtlCol="0" anchor="t">
            <a:spAutoFit/>
          </a:bodyPr>
          <a:lstStyle/>
          <a:p>
            <a:r>
              <a:rPr lang="fr-FR" sz="5500">
                <a:solidFill>
                  <a:srgbClr val="FFFFFF"/>
                </a:solidFill>
                <a:latin typeface="Now"/>
              </a:rPr>
              <a:t>Autonomisation des </a:t>
            </a:r>
          </a:p>
          <a:p>
            <a:r>
              <a:rPr lang="fr-FR" sz="5500">
                <a:solidFill>
                  <a:srgbClr val="FFFFFF"/>
                </a:solidFill>
                <a:latin typeface="Now"/>
              </a:rPr>
              <a:t> femmes dans le domaine de la conservation</a:t>
            </a:r>
            <a:endParaRPr lang="en-US" sz="5500" dirty="0">
              <a:solidFill>
                <a:srgbClr val="FFFFFF"/>
              </a:solidFill>
              <a:latin typeface="Now"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18096" y="1472976"/>
            <a:ext cx="914400" cy="914400"/>
          </a:xfrm>
          <a:prstGeom prst="rect">
            <a:avLst/>
          </a:prstGeom>
        </p:spPr>
      </p:pic>
      <p:sp>
        <p:nvSpPr>
          <p:cNvPr id="29" name="TextBox 19">
            <a:extLst>
              <a:ext uri="{FF2B5EF4-FFF2-40B4-BE49-F238E27FC236}">
                <a16:creationId xmlns:a16="http://schemas.microsoft.com/office/drawing/2014/main" id="{2C45EDBA-5385-47C0-97FD-A1C5A6ABA727}"/>
              </a:ext>
            </a:extLst>
          </p:cNvPr>
          <p:cNvSpPr txBox="1"/>
          <p:nvPr/>
        </p:nvSpPr>
        <p:spPr>
          <a:xfrm>
            <a:off x="519116" y="4068847"/>
            <a:ext cx="5263325" cy="5355312"/>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Vietnam</a:t>
            </a:r>
            <a:endParaRPr lang="en-US" sz="1000">
              <a:solidFill>
                <a:schemeClr val="accent6">
                  <a:lumMod val="40000"/>
                  <a:lumOff val="60000"/>
                </a:schemeClr>
              </a:solidFill>
              <a:latin typeface="Now"/>
            </a:endParaRPr>
          </a:p>
          <a:p>
            <a:pPr>
              <a:spcBef>
                <a:spcPct val="0"/>
              </a:spcBef>
            </a:pPr>
            <a:r>
              <a:rPr lang="en-US" sz="1000">
                <a:solidFill>
                  <a:schemeClr val="bg1"/>
                </a:solidFill>
                <a:latin typeface="Now"/>
              </a:rPr>
              <a:t> </a:t>
            </a:r>
          </a:p>
          <a:p>
            <a:pPr>
              <a:spcBef>
                <a:spcPct val="0"/>
              </a:spcBef>
            </a:pPr>
            <a:r>
              <a:rPr lang="fr-FR" sz="2400">
                <a:solidFill>
                  <a:schemeClr val="bg1"/>
                </a:solidFill>
                <a:latin typeface="Now"/>
              </a:rPr>
              <a:t>Les femmes jouent un rôle important dans la transformation des produits de l'aquaculture. Elles ont donc les compétences nécessaires pour contribuer aux projets visant à valoriser ces produits. Il s'agit notamment d'un concours de « reine de la cuisine » visant à promouvoir les innovations en matière de produits. </a:t>
            </a:r>
          </a:p>
          <a:p>
            <a:pPr algn="r">
              <a:spcBef>
                <a:spcPct val="0"/>
              </a:spcBef>
            </a:pPr>
            <a:r>
              <a:rPr lang="en-US">
                <a:solidFill>
                  <a:schemeClr val="bg1"/>
                </a:solidFill>
                <a:latin typeface="Now"/>
              </a:rPr>
              <a:t>Center for Water Resources Conservation and Development (WARECOD)</a:t>
            </a:r>
          </a:p>
        </p:txBody>
      </p:sp>
      <p:sp>
        <p:nvSpPr>
          <p:cNvPr id="30" name="TextBox 4">
            <a:extLst>
              <a:ext uri="{FF2B5EF4-FFF2-40B4-BE49-F238E27FC236}">
                <a16:creationId xmlns:a16="http://schemas.microsoft.com/office/drawing/2014/main" id="{1CB48254-7589-455F-BBD9-6BFACE6DFC4E}"/>
              </a:ext>
            </a:extLst>
          </p:cNvPr>
          <p:cNvSpPr txBox="1"/>
          <p:nvPr/>
        </p:nvSpPr>
        <p:spPr>
          <a:xfrm>
            <a:off x="6096000" y="8818023"/>
            <a:ext cx="5288112" cy="1126077"/>
          </a:xfrm>
          <a:prstGeom prst="rect">
            <a:avLst/>
          </a:prstGeom>
        </p:spPr>
        <p:txBody>
          <a:bodyPr wrap="square" lIns="0" tIns="0" rIns="0" bIns="0" rtlCol="0" anchor="t">
            <a:spAutoFit/>
          </a:bodyPr>
          <a:lstStyle/>
          <a:p>
            <a:pPr algn="ctr">
              <a:lnSpc>
                <a:spcPts val="2240"/>
              </a:lnSpc>
            </a:pPr>
            <a:r>
              <a:rPr lang="fr-FR">
                <a:solidFill>
                  <a:schemeClr val="bg1"/>
                </a:solidFill>
                <a:latin typeface="Now"/>
              </a:rPr>
              <a:t>Des femmes enseignent à des chercheurs en visite la chaîne du marché du crabe de boue. Golfe de Mottama, Myanmar</a:t>
            </a:r>
            <a:r>
              <a:rPr lang="es-ES">
                <a:solidFill>
                  <a:schemeClr val="bg1"/>
                </a:solidFill>
                <a:latin typeface="Now"/>
              </a:rPr>
              <a:t>. </a:t>
            </a:r>
          </a:p>
          <a:p>
            <a:pPr algn="ctr">
              <a:lnSpc>
                <a:spcPts val="2240"/>
              </a:lnSpc>
            </a:pP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pic>
        <p:nvPicPr>
          <p:cNvPr id="3" name="Picture 2" descr="A picture containing person, outdoor&#10;&#10;Description automatically generated">
            <a:extLst>
              <a:ext uri="{FF2B5EF4-FFF2-40B4-BE49-F238E27FC236}">
                <a16:creationId xmlns:a16="http://schemas.microsoft.com/office/drawing/2014/main" id="{70AC7CF0-77D8-4ACB-9EAF-884240FE2C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67487" y="4497590"/>
            <a:ext cx="5767815" cy="4325861"/>
          </a:xfrm>
          <a:prstGeom prst="rect">
            <a:avLst/>
          </a:prstGeom>
        </p:spPr>
      </p:pic>
      <p:sp>
        <p:nvSpPr>
          <p:cNvPr id="53" name="TextBox 19">
            <a:extLst>
              <a:ext uri="{FF2B5EF4-FFF2-40B4-BE49-F238E27FC236}">
                <a16:creationId xmlns:a16="http://schemas.microsoft.com/office/drawing/2014/main" id="{25286362-F016-414F-86FB-B8F6647994F5}"/>
              </a:ext>
            </a:extLst>
          </p:cNvPr>
          <p:cNvSpPr txBox="1"/>
          <p:nvPr/>
        </p:nvSpPr>
        <p:spPr>
          <a:xfrm>
            <a:off x="11895958" y="3296168"/>
            <a:ext cx="5713238" cy="2870016"/>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Cambodge</a:t>
            </a:r>
          </a:p>
          <a:p>
            <a:pPr>
              <a:spcBef>
                <a:spcPct val="0"/>
              </a:spcBef>
            </a:pPr>
            <a:r>
              <a:rPr lang="en-US" sz="1050">
                <a:solidFill>
                  <a:schemeClr val="bg1"/>
                </a:solidFill>
                <a:latin typeface="Now"/>
              </a:rPr>
              <a:t> </a:t>
            </a:r>
            <a:endParaRPr lang="en-US" sz="2400">
              <a:solidFill>
                <a:schemeClr val="bg1"/>
              </a:solidFill>
              <a:latin typeface="Now"/>
            </a:endParaRPr>
          </a:p>
          <a:p>
            <a:pPr>
              <a:spcBef>
                <a:spcPct val="0"/>
              </a:spcBef>
            </a:pPr>
            <a:r>
              <a:rPr lang="fr-FR" sz="2400">
                <a:solidFill>
                  <a:schemeClr val="bg1"/>
                </a:solidFill>
                <a:latin typeface="Now"/>
              </a:rPr>
              <a:t>Grâce à leur expérience dans la gestion des finances du ménage, les femmes sont considérées comme fortes en matière de gestion financière.</a:t>
            </a:r>
          </a:p>
          <a:p>
            <a:pPr algn="r">
              <a:spcBef>
                <a:spcPct val="0"/>
              </a:spcBef>
            </a:pPr>
            <a:r>
              <a:rPr lang="en-US">
                <a:solidFill>
                  <a:schemeClr val="bg1"/>
                </a:solidFill>
                <a:latin typeface="Now"/>
              </a:rPr>
              <a:t>Fisheries Action Coalition Team (FACT)</a:t>
            </a:r>
          </a:p>
        </p:txBody>
      </p:sp>
      <p:sp>
        <p:nvSpPr>
          <p:cNvPr id="55" name="TextBox 19">
            <a:extLst>
              <a:ext uri="{FF2B5EF4-FFF2-40B4-BE49-F238E27FC236}">
                <a16:creationId xmlns:a16="http://schemas.microsoft.com/office/drawing/2014/main" id="{FD0393A3-9E62-4A14-9C14-1CD25DD411BB}"/>
              </a:ext>
            </a:extLst>
          </p:cNvPr>
          <p:cNvSpPr txBox="1"/>
          <p:nvPr/>
        </p:nvSpPr>
        <p:spPr>
          <a:xfrm>
            <a:off x="11895958" y="6286500"/>
            <a:ext cx="5726583" cy="3608680"/>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err="1">
                <a:solidFill>
                  <a:schemeClr val="accent6">
                    <a:lumMod val="40000"/>
                    <a:lumOff val="60000"/>
                  </a:schemeClr>
                </a:solidFill>
                <a:latin typeface="Now"/>
              </a:rPr>
              <a:t>Thaïlande</a:t>
            </a:r>
            <a:endParaRPr lang="en-US" sz="2000" dirty="0">
              <a:solidFill>
                <a:schemeClr val="accent6">
                  <a:lumMod val="40000"/>
                  <a:lumOff val="60000"/>
                </a:schemeClr>
              </a:solidFill>
              <a:latin typeface="Now"/>
            </a:endParaRPr>
          </a:p>
          <a:p>
            <a:pPr>
              <a:spcBef>
                <a:spcPct val="0"/>
              </a:spcBef>
            </a:pPr>
            <a:r>
              <a:rPr lang="en-US" sz="1050" dirty="0">
                <a:solidFill>
                  <a:schemeClr val="bg1"/>
                </a:solidFill>
                <a:latin typeface="Now"/>
              </a:rPr>
              <a:t> </a:t>
            </a:r>
            <a:endParaRPr lang="en-US" sz="2400" dirty="0">
              <a:solidFill>
                <a:schemeClr val="bg1"/>
              </a:solidFill>
              <a:latin typeface="Now"/>
            </a:endParaRPr>
          </a:p>
          <a:p>
            <a:pPr>
              <a:spcBef>
                <a:spcPct val="0"/>
              </a:spcBef>
            </a:pPr>
            <a:r>
              <a:rPr lang="fr-FR" sz="2400" dirty="0">
                <a:solidFill>
                  <a:schemeClr val="bg1"/>
                </a:solidFill>
                <a:latin typeface="Now"/>
              </a:rPr>
              <a:t>Les femmes ont une connaissance particulière de la nourriture provenant des plantes comestibles locales, elles dirigent donc les efforts de recherche sur les connaissances écologiques locales concernant ces ressources.</a:t>
            </a:r>
          </a:p>
          <a:p>
            <a:pPr algn="r">
              <a:spcBef>
                <a:spcPct val="0"/>
              </a:spcBef>
            </a:pPr>
            <a:r>
              <a:rPr lang="en-US" dirty="0">
                <a:solidFill>
                  <a:schemeClr val="bg1"/>
                </a:solidFill>
                <a:latin typeface="Now"/>
              </a:rPr>
              <a:t>Mekong Community Institute Assoc. (MCI)</a:t>
            </a:r>
          </a:p>
        </p:txBody>
      </p:sp>
      <p:sp>
        <p:nvSpPr>
          <p:cNvPr id="20" name="AutoShape 3">
            <a:extLst>
              <a:ext uri="{FF2B5EF4-FFF2-40B4-BE49-F238E27FC236}">
                <a16:creationId xmlns:a16="http://schemas.microsoft.com/office/drawing/2014/main" id="{28C47D39-FCEB-494F-B05F-FF9E45C2692C}"/>
              </a:ext>
            </a:extLst>
          </p:cNvPr>
          <p:cNvSpPr/>
          <p:nvPr/>
        </p:nvSpPr>
        <p:spPr>
          <a:xfrm rot="5400000" flipH="1">
            <a:off x="8761601" y="2246501"/>
            <a:ext cx="10634" cy="4106964"/>
          </a:xfrm>
          <a:prstGeom prst="line">
            <a:avLst/>
          </a:prstGeom>
          <a:ln w="28575" cap="rnd">
            <a:solidFill>
              <a:srgbClr val="F4A261"/>
            </a:solidFill>
            <a:prstDash val="sysDot"/>
            <a:headEnd type="none" w="sm" len="sm"/>
            <a:tailEnd type="none" w="sm" len="sm"/>
          </a:ln>
        </p:spPr>
        <p:txBody>
          <a:bodyPr/>
          <a:lstStyle/>
          <a:p>
            <a:endParaRPr lang="en-US"/>
          </a:p>
        </p:txBody>
      </p:sp>
      <p:sp>
        <p:nvSpPr>
          <p:cNvPr id="18" name="TextBox 10">
            <a:extLst>
              <a:ext uri="{FF2B5EF4-FFF2-40B4-BE49-F238E27FC236}">
                <a16:creationId xmlns:a16="http://schemas.microsoft.com/office/drawing/2014/main" id="{FDD7FEE7-9FF8-4879-8F91-5E8B7B1DAA70}"/>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sp>
        <p:nvSpPr>
          <p:cNvPr id="21" name="TextBox 19">
            <a:extLst>
              <a:ext uri="{FF2B5EF4-FFF2-40B4-BE49-F238E27FC236}">
                <a16:creationId xmlns:a16="http://schemas.microsoft.com/office/drawing/2014/main" id="{C817FB4F-A8AF-4AF6-B531-5456DA23EACE}"/>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fr-FR" sz="3499" dirty="0">
                <a:solidFill>
                  <a:srgbClr val="FFFFFF"/>
                </a:solidFill>
                <a:latin typeface="Now Bold"/>
              </a:rPr>
              <a:t>L'expérience et les connaissances des femmes</a:t>
            </a:r>
            <a:endParaRPr lang="en-US" sz="3499" dirty="0">
              <a:solidFill>
                <a:srgbClr val="FFFFFF"/>
              </a:solidFill>
              <a:latin typeface="Now Bold"/>
            </a:endParaRPr>
          </a:p>
        </p:txBody>
      </p:sp>
    </p:spTree>
    <p:extLst>
      <p:ext uri="{BB962C8B-B14F-4D97-AF65-F5344CB8AC3E}">
        <p14:creationId xmlns:p14="http://schemas.microsoft.com/office/powerpoint/2010/main" val="245192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13">
            <a:extLst>
              <a:ext uri="{FF2B5EF4-FFF2-40B4-BE49-F238E27FC236}">
                <a16:creationId xmlns:a16="http://schemas.microsoft.com/office/drawing/2014/main" id="{4F06334D-7903-4A29-B1D3-A13989BD1E22}"/>
              </a:ext>
            </a:extLst>
          </p:cNvPr>
          <p:cNvGrpSpPr/>
          <p:nvPr/>
        </p:nvGrpSpPr>
        <p:grpSpPr>
          <a:xfrm>
            <a:off x="6275779" y="1943051"/>
            <a:ext cx="5533265" cy="2404953"/>
            <a:chOff x="0" y="0"/>
            <a:chExt cx="1871746" cy="813527"/>
          </a:xfrm>
          <a:solidFill>
            <a:schemeClr val="bg1">
              <a:lumMod val="95000"/>
            </a:schemeClr>
          </a:solidFill>
        </p:grpSpPr>
        <p:sp>
          <p:nvSpPr>
            <p:cNvPr id="60" name="Freeform 14">
              <a:extLst>
                <a:ext uri="{FF2B5EF4-FFF2-40B4-BE49-F238E27FC236}">
                  <a16:creationId xmlns:a16="http://schemas.microsoft.com/office/drawing/2014/main" id="{68AC2222-9C90-4B82-9976-F69DF681C7AB}"/>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sp>
        <p:nvSpPr>
          <p:cNvPr id="33" name="TextBox 19">
            <a:extLst>
              <a:ext uri="{FF2B5EF4-FFF2-40B4-BE49-F238E27FC236}">
                <a16:creationId xmlns:a16="http://schemas.microsoft.com/office/drawing/2014/main" id="{FE12E909-BB5C-4F5B-98B4-CA9C468C639A}"/>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fr-FR" sz="3499">
                <a:solidFill>
                  <a:srgbClr val="FFFFFF"/>
                </a:solidFill>
                <a:latin typeface="Now Bold"/>
              </a:rPr>
              <a:t>L'expérience et des connaissances des femmes</a:t>
            </a:r>
            <a:endParaRPr lang="en-US" sz="3499">
              <a:solidFill>
                <a:srgbClr val="FFFFFF"/>
              </a:solidFill>
              <a:latin typeface="Now Bold"/>
            </a:endParaRPr>
          </a:p>
        </p:txBody>
      </p:sp>
      <p:grpSp>
        <p:nvGrpSpPr>
          <p:cNvPr id="52" name="Group 2">
            <a:extLst>
              <a:ext uri="{FF2B5EF4-FFF2-40B4-BE49-F238E27FC236}">
                <a16:creationId xmlns:a16="http://schemas.microsoft.com/office/drawing/2014/main" id="{190127C4-0FAC-4327-BC0C-9CB3689F9150}"/>
              </a:ext>
            </a:extLst>
          </p:cNvPr>
          <p:cNvGrpSpPr/>
          <p:nvPr/>
        </p:nvGrpSpPr>
        <p:grpSpPr>
          <a:xfrm>
            <a:off x="365708" y="1943051"/>
            <a:ext cx="5533265" cy="2404953"/>
            <a:chOff x="0" y="0"/>
            <a:chExt cx="1871746" cy="813527"/>
          </a:xfrm>
          <a:solidFill>
            <a:srgbClr val="E6E6E6"/>
          </a:solidFill>
        </p:grpSpPr>
        <p:sp>
          <p:nvSpPr>
            <p:cNvPr id="53" name="Freeform 3">
              <a:extLst>
                <a:ext uri="{FF2B5EF4-FFF2-40B4-BE49-F238E27FC236}">
                  <a16:creationId xmlns:a16="http://schemas.microsoft.com/office/drawing/2014/main" id="{C1C5D1DC-DA5B-4E86-A5C8-7E640FEF3999}"/>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4" name="Group 5">
            <a:extLst>
              <a:ext uri="{FF2B5EF4-FFF2-40B4-BE49-F238E27FC236}">
                <a16:creationId xmlns:a16="http://schemas.microsoft.com/office/drawing/2014/main" id="{FF6248D1-05AB-4083-ACB5-22695B1D863A}"/>
              </a:ext>
            </a:extLst>
          </p:cNvPr>
          <p:cNvGrpSpPr/>
          <p:nvPr/>
        </p:nvGrpSpPr>
        <p:grpSpPr>
          <a:xfrm>
            <a:off x="203068" y="1410353"/>
            <a:ext cx="1172620" cy="1172620"/>
            <a:chOff x="0" y="0"/>
            <a:chExt cx="6350000" cy="6350000"/>
          </a:xfrm>
          <a:solidFill>
            <a:schemeClr val="accent6">
              <a:lumMod val="40000"/>
              <a:lumOff val="60000"/>
            </a:schemeClr>
          </a:solidFill>
        </p:grpSpPr>
        <p:sp>
          <p:nvSpPr>
            <p:cNvPr id="55" name="Freeform 6">
              <a:extLst>
                <a:ext uri="{FF2B5EF4-FFF2-40B4-BE49-F238E27FC236}">
                  <a16:creationId xmlns:a16="http://schemas.microsoft.com/office/drawing/2014/main" id="{606DC7FE-5268-420D-B89E-78C348E9E75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Picture 11">
            <a:extLst>
              <a:ext uri="{FF2B5EF4-FFF2-40B4-BE49-F238E27FC236}">
                <a16:creationId xmlns:a16="http://schemas.microsoft.com/office/drawing/2014/main" id="{BFFE855F-3CE3-42EC-8617-5AC9FB03779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1" name="Group 16">
            <a:extLst>
              <a:ext uri="{FF2B5EF4-FFF2-40B4-BE49-F238E27FC236}">
                <a16:creationId xmlns:a16="http://schemas.microsoft.com/office/drawing/2014/main" id="{006B38B1-66A4-479A-9238-061FF988F0ED}"/>
              </a:ext>
            </a:extLst>
          </p:cNvPr>
          <p:cNvGrpSpPr/>
          <p:nvPr/>
        </p:nvGrpSpPr>
        <p:grpSpPr>
          <a:xfrm>
            <a:off x="6113138" y="1410353"/>
            <a:ext cx="1172620" cy="1172620"/>
            <a:chOff x="0" y="0"/>
            <a:chExt cx="6350000" cy="6350000"/>
          </a:xfrm>
          <a:solidFill>
            <a:schemeClr val="accent6">
              <a:lumMod val="40000"/>
              <a:lumOff val="60000"/>
            </a:schemeClr>
          </a:solidFill>
        </p:grpSpPr>
        <p:sp>
          <p:nvSpPr>
            <p:cNvPr id="62" name="Freeform 17">
              <a:extLst>
                <a:ext uri="{FF2B5EF4-FFF2-40B4-BE49-F238E27FC236}">
                  <a16:creationId xmlns:a16="http://schemas.microsoft.com/office/drawing/2014/main" id="{C179AF3F-9E08-493E-BAC7-27BD824C07E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70" name="Graphic 69" descr="Fish outline">
            <a:extLst>
              <a:ext uri="{FF2B5EF4-FFF2-40B4-BE49-F238E27FC236}">
                <a16:creationId xmlns:a16="http://schemas.microsoft.com/office/drawing/2014/main" id="{BB1738FA-3FDF-41B0-B339-26C3B1A5830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71" name="Graphic 70" descr="Tree With Roots outline">
            <a:extLst>
              <a:ext uri="{FF2B5EF4-FFF2-40B4-BE49-F238E27FC236}">
                <a16:creationId xmlns:a16="http://schemas.microsoft.com/office/drawing/2014/main" id="{35287C90-6A8C-43F9-9221-F74400FFE78E}"/>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72" name="Graphic 71" descr="Person with idea outline">
            <a:extLst>
              <a:ext uri="{FF2B5EF4-FFF2-40B4-BE49-F238E27FC236}">
                <a16:creationId xmlns:a16="http://schemas.microsoft.com/office/drawing/2014/main" id="{69FE8585-01A7-4CF6-AC4C-2F2A9FE794FE}"/>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grpSp>
        <p:nvGrpSpPr>
          <p:cNvPr id="34" name="Group 23">
            <a:extLst>
              <a:ext uri="{FF2B5EF4-FFF2-40B4-BE49-F238E27FC236}">
                <a16:creationId xmlns:a16="http://schemas.microsoft.com/office/drawing/2014/main" id="{8D4A28EA-6B9D-4DAB-8ACB-0E3023DD384D}"/>
              </a:ext>
            </a:extLst>
          </p:cNvPr>
          <p:cNvGrpSpPr/>
          <p:nvPr/>
        </p:nvGrpSpPr>
        <p:grpSpPr>
          <a:xfrm>
            <a:off x="365708" y="3957761"/>
            <a:ext cx="17363558" cy="6029043"/>
            <a:chOff x="0" y="0"/>
            <a:chExt cx="5873599" cy="1913890"/>
          </a:xfrm>
        </p:grpSpPr>
        <p:sp>
          <p:nvSpPr>
            <p:cNvPr id="35" name="Freeform 24">
              <a:extLst>
                <a:ext uri="{FF2B5EF4-FFF2-40B4-BE49-F238E27FC236}">
                  <a16:creationId xmlns:a16="http://schemas.microsoft.com/office/drawing/2014/main" id="{EF2A390A-6388-42F0-8E17-EF9B2E86CBC0}"/>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36" name="TextBox 29">
            <a:extLst>
              <a:ext uri="{FF2B5EF4-FFF2-40B4-BE49-F238E27FC236}">
                <a16:creationId xmlns:a16="http://schemas.microsoft.com/office/drawing/2014/main" id="{D8279F13-625D-414F-980A-FAAC639B36A9}"/>
              </a:ext>
            </a:extLst>
          </p:cNvPr>
          <p:cNvSpPr txBox="1"/>
          <p:nvPr/>
        </p:nvSpPr>
        <p:spPr>
          <a:xfrm>
            <a:off x="1219200" y="4381064"/>
            <a:ext cx="15295415" cy="4613314"/>
          </a:xfrm>
          <a:prstGeom prst="rect">
            <a:avLst/>
          </a:prstGeom>
        </p:spPr>
        <p:txBody>
          <a:bodyPr lIns="0" tIns="0" rIns="0" bIns="0" rtlCol="0" anchor="t">
            <a:spAutoFit/>
          </a:bodyPr>
          <a:lstStyle/>
          <a:p>
            <a:pPr algn="ctr">
              <a:lnSpc>
                <a:spcPts val="3959"/>
              </a:lnSpc>
            </a:pPr>
            <a:r>
              <a:rPr lang="fr-FR" sz="3300" dirty="0">
                <a:solidFill>
                  <a:srgbClr val="FFFFFF"/>
                </a:solidFill>
                <a:latin typeface="Now" panose="020B0604020202020204" charset="0"/>
              </a:rPr>
              <a:t>D'un point de vue éthique, il est important que les femmes aient le droit d'être impliquées dans les décisions qui affectent leur bien-être. </a:t>
            </a:r>
          </a:p>
          <a:p>
            <a:pPr algn="ctr">
              <a:lnSpc>
                <a:spcPts val="3959"/>
              </a:lnSpc>
            </a:pPr>
            <a:endParaRPr lang="fr-FR" sz="3300" dirty="0">
              <a:solidFill>
                <a:srgbClr val="FFFFFF"/>
              </a:solidFill>
              <a:latin typeface="Now" panose="020B0604020202020204" charset="0"/>
            </a:endParaRPr>
          </a:p>
          <a:p>
            <a:pPr algn="ctr">
              <a:lnSpc>
                <a:spcPts val="3959"/>
              </a:lnSpc>
            </a:pPr>
            <a:r>
              <a:rPr lang="fr-FR" sz="3300" dirty="0">
                <a:solidFill>
                  <a:srgbClr val="FFFFFF"/>
                </a:solidFill>
                <a:latin typeface="Now" panose="020B0604020202020204" charset="0"/>
              </a:rPr>
              <a:t>Au niveau international, les droits des femmes sont reconnus par la Convention sur l'élimination de toutes les formes de discrimination à l'égard des femmes (CEDEF 1979). De nombreux pays disposent également de politiques protégeant les droits des femmes. De nombreux bailleurs et sources de financement ont des politiques et des exigences en matière de genre.</a:t>
            </a:r>
            <a:endParaRPr lang="en-US" sz="3300" dirty="0">
              <a:solidFill>
                <a:srgbClr val="FFFFFF"/>
              </a:solidFill>
              <a:latin typeface="Now" panose="020B0604020202020204" charset="0"/>
            </a:endParaRPr>
          </a:p>
        </p:txBody>
      </p:sp>
      <p:sp>
        <p:nvSpPr>
          <p:cNvPr id="31" name="TextBox 10">
            <a:extLst>
              <a:ext uri="{FF2B5EF4-FFF2-40B4-BE49-F238E27FC236}">
                <a16:creationId xmlns:a16="http://schemas.microsoft.com/office/drawing/2014/main" id="{10989060-9AA8-4946-9E3B-6A05F170F6E6}"/>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sp>
        <p:nvSpPr>
          <p:cNvPr id="32" name="TextBox 8">
            <a:extLst>
              <a:ext uri="{FF2B5EF4-FFF2-40B4-BE49-F238E27FC236}">
                <a16:creationId xmlns:a16="http://schemas.microsoft.com/office/drawing/2014/main" id="{9A9F7004-4D49-4B95-B97C-A1652FFC27E5}"/>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fr-FR" sz="3499">
                <a:solidFill>
                  <a:srgbClr val="FFFFFF"/>
                </a:solidFill>
                <a:latin typeface="Now Bold"/>
              </a:rPr>
              <a:t>Elles dépendent des ressources naturelles</a:t>
            </a:r>
            <a:endParaRPr lang="en-US" sz="3499">
              <a:solidFill>
                <a:srgbClr val="FFFFFF"/>
              </a:solidFill>
              <a:latin typeface="Now Bold"/>
            </a:endParaRPr>
          </a:p>
        </p:txBody>
      </p:sp>
      <p:sp>
        <p:nvSpPr>
          <p:cNvPr id="38" name="TextBox 27">
            <a:extLst>
              <a:ext uri="{FF2B5EF4-FFF2-40B4-BE49-F238E27FC236}">
                <a16:creationId xmlns:a16="http://schemas.microsoft.com/office/drawing/2014/main" id="{9B96AB76-CE7D-44F4-8F7D-9AE08224F36F}"/>
              </a:ext>
            </a:extLst>
          </p:cNvPr>
          <p:cNvSpPr txBox="1"/>
          <p:nvPr/>
        </p:nvSpPr>
        <p:spPr>
          <a:xfrm>
            <a:off x="13081991" y="2278617"/>
            <a:ext cx="4748809" cy="1862626"/>
          </a:xfrm>
          <a:prstGeom prst="rect">
            <a:avLst/>
          </a:prstGeom>
        </p:spPr>
        <p:txBody>
          <a:bodyPr lIns="0" tIns="0" rIns="0" bIns="0" rtlCol="0" anchor="t">
            <a:spAutoFit/>
          </a:bodyPr>
          <a:lstStyle/>
          <a:p>
            <a:pPr>
              <a:lnSpc>
                <a:spcPts val="4899"/>
              </a:lnSpc>
            </a:pPr>
            <a:r>
              <a:rPr lang="fr-FR" sz="3499">
                <a:solidFill>
                  <a:srgbClr val="FFFFFF"/>
                </a:solidFill>
                <a:latin typeface="Now Bold"/>
              </a:rPr>
              <a:t>Les droits des femmes sont des droits humains</a:t>
            </a:r>
            <a:endParaRPr lang="es-ES" sz="3499">
              <a:solidFill>
                <a:srgbClr val="FFFFFF"/>
              </a:solidFill>
              <a:latin typeface="Now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173336" y="1539462"/>
            <a:ext cx="914400" cy="914400"/>
          </a:xfrm>
          <a:prstGeom prst="rect">
            <a:avLst/>
          </a:prstGeom>
        </p:spPr>
      </p:pic>
      <p:sp>
        <p:nvSpPr>
          <p:cNvPr id="27" name="TextBox 19">
            <a:extLst>
              <a:ext uri="{FF2B5EF4-FFF2-40B4-BE49-F238E27FC236}">
                <a16:creationId xmlns:a16="http://schemas.microsoft.com/office/drawing/2014/main" id="{03A7AD76-675D-4471-8A59-256D61C92FE0}"/>
              </a:ext>
            </a:extLst>
          </p:cNvPr>
          <p:cNvSpPr txBox="1"/>
          <p:nvPr/>
        </p:nvSpPr>
        <p:spPr>
          <a:xfrm>
            <a:off x="3761303" y="2429113"/>
            <a:ext cx="7973497" cy="3170099"/>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err="1">
                <a:solidFill>
                  <a:schemeClr val="accent6">
                    <a:lumMod val="40000"/>
                    <a:lumOff val="60000"/>
                  </a:schemeClr>
                </a:solidFill>
                <a:latin typeface="Now"/>
              </a:rPr>
              <a:t>Objectifs</a:t>
            </a:r>
            <a:r>
              <a:rPr lang="en-US" sz="2000" dirty="0">
                <a:solidFill>
                  <a:schemeClr val="accent6">
                    <a:lumMod val="40000"/>
                    <a:lumOff val="60000"/>
                  </a:schemeClr>
                </a:solidFill>
                <a:latin typeface="Now"/>
              </a:rPr>
              <a:t> de </a:t>
            </a:r>
            <a:r>
              <a:rPr lang="en-US" sz="2000" dirty="0" err="1">
                <a:solidFill>
                  <a:schemeClr val="accent6">
                    <a:lumMod val="40000"/>
                    <a:lumOff val="60000"/>
                  </a:schemeClr>
                </a:solidFill>
                <a:latin typeface="Now"/>
              </a:rPr>
              <a:t>Développement</a:t>
            </a:r>
            <a:r>
              <a:rPr lang="en-US" sz="2000" dirty="0">
                <a:solidFill>
                  <a:schemeClr val="accent6">
                    <a:lumMod val="40000"/>
                    <a:lumOff val="60000"/>
                  </a:schemeClr>
                </a:solidFill>
                <a:latin typeface="Now"/>
              </a:rPr>
              <a:t> Durable </a:t>
            </a:r>
          </a:p>
          <a:p>
            <a:pPr>
              <a:spcBef>
                <a:spcPct val="0"/>
              </a:spcBef>
            </a:pPr>
            <a:r>
              <a:rPr lang="en-US" sz="2400" dirty="0">
                <a:solidFill>
                  <a:schemeClr val="bg1"/>
                </a:solidFill>
                <a:latin typeface="Now"/>
              </a:rPr>
              <a:t>ODD 5: </a:t>
            </a:r>
            <a:r>
              <a:rPr lang="fr-FR" sz="2400" dirty="0">
                <a:solidFill>
                  <a:schemeClr val="bg1"/>
                </a:solidFill>
                <a:latin typeface="Now"/>
              </a:rPr>
              <a:t>Assurer l'égalité des sexes et l'autonomisation de toutes les femmes et les filles. Y compris la cible 5.5 : Assurer la participation pleine et effective des femmes et l'égalité des chances en matière de leadership à tous les niveaux de décision de la vie politique, économique et publique</a:t>
            </a:r>
            <a:endParaRPr lang="en-US" sz="2400" dirty="0">
              <a:solidFill>
                <a:schemeClr val="bg1"/>
              </a:solidFill>
              <a:latin typeface="Now"/>
            </a:endParaRPr>
          </a:p>
        </p:txBody>
      </p:sp>
      <p:pic>
        <p:nvPicPr>
          <p:cNvPr id="3" name="Picture 2">
            <a:extLst>
              <a:ext uri="{FF2B5EF4-FFF2-40B4-BE49-F238E27FC236}">
                <a16:creationId xmlns:a16="http://schemas.microsoft.com/office/drawing/2014/main" id="{A24C8221-12DF-40F6-852F-7A402D13D09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49200" y="4305300"/>
            <a:ext cx="4355260" cy="5433220"/>
          </a:xfrm>
          <a:prstGeom prst="rect">
            <a:avLst/>
          </a:prstGeom>
        </p:spPr>
      </p:pic>
      <p:sp>
        <p:nvSpPr>
          <p:cNvPr id="29" name="TextBox 19">
            <a:extLst>
              <a:ext uri="{FF2B5EF4-FFF2-40B4-BE49-F238E27FC236}">
                <a16:creationId xmlns:a16="http://schemas.microsoft.com/office/drawing/2014/main" id="{7B4B398E-BE91-48C9-9DC2-E1E0A868A3D0}"/>
              </a:ext>
            </a:extLst>
          </p:cNvPr>
          <p:cNvSpPr txBox="1"/>
          <p:nvPr/>
        </p:nvSpPr>
        <p:spPr>
          <a:xfrm>
            <a:off x="5715000" y="6531547"/>
            <a:ext cx="7973497" cy="2062103"/>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fr-FR" sz="2000" dirty="0">
                <a:solidFill>
                  <a:schemeClr val="accent6">
                    <a:lumMod val="40000"/>
                    <a:lumOff val="60000"/>
                  </a:schemeClr>
                </a:solidFill>
                <a:latin typeface="Now"/>
              </a:rPr>
              <a:t>Politique de genre du CEPF </a:t>
            </a:r>
          </a:p>
          <a:p>
            <a:pPr>
              <a:spcBef>
                <a:spcPct val="0"/>
              </a:spcBef>
            </a:pPr>
            <a:r>
              <a:rPr lang="fr-FR" sz="2400" dirty="0">
                <a:solidFill>
                  <a:schemeClr val="bg1"/>
                </a:solidFill>
                <a:latin typeface="Now"/>
              </a:rPr>
              <a:t>« ...Les questions et considérations liées au genre seront activement incorporées tout au long du processus d'octroi des subventions et les progrès sur les résultats liés au genre seront suivis. »</a:t>
            </a:r>
            <a:endParaRPr lang="en-US" sz="2400" dirty="0">
              <a:solidFill>
                <a:schemeClr val="bg1"/>
              </a:solidFill>
              <a:latin typeface="Now"/>
            </a:endParaRPr>
          </a:p>
        </p:txBody>
      </p:sp>
      <p:sp>
        <p:nvSpPr>
          <p:cNvPr id="17" name="TextBox 10">
            <a:extLst>
              <a:ext uri="{FF2B5EF4-FFF2-40B4-BE49-F238E27FC236}">
                <a16:creationId xmlns:a16="http://schemas.microsoft.com/office/drawing/2014/main" id="{7877DD6F-8171-4A07-820E-0B1B010A9788}"/>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sp>
        <p:nvSpPr>
          <p:cNvPr id="19" name="TextBox 27">
            <a:extLst>
              <a:ext uri="{FF2B5EF4-FFF2-40B4-BE49-F238E27FC236}">
                <a16:creationId xmlns:a16="http://schemas.microsoft.com/office/drawing/2014/main" id="{4A4FBA8F-8CD2-4C7B-BF66-A9394D6733E7}"/>
              </a:ext>
            </a:extLst>
          </p:cNvPr>
          <p:cNvSpPr txBox="1"/>
          <p:nvPr/>
        </p:nvSpPr>
        <p:spPr>
          <a:xfrm>
            <a:off x="13081991" y="2278617"/>
            <a:ext cx="4748809" cy="1862626"/>
          </a:xfrm>
          <a:prstGeom prst="rect">
            <a:avLst/>
          </a:prstGeom>
        </p:spPr>
        <p:txBody>
          <a:bodyPr lIns="0" tIns="0" rIns="0" bIns="0" rtlCol="0" anchor="t">
            <a:spAutoFit/>
          </a:bodyPr>
          <a:lstStyle/>
          <a:p>
            <a:pPr>
              <a:lnSpc>
                <a:spcPts val="4899"/>
              </a:lnSpc>
            </a:pPr>
            <a:r>
              <a:rPr lang="fr-FR" sz="3499">
                <a:solidFill>
                  <a:srgbClr val="FFFFFF"/>
                </a:solidFill>
                <a:latin typeface="Now Bold"/>
              </a:rPr>
              <a:t>Les droits des femmes sont des droits humains</a:t>
            </a:r>
            <a:endParaRPr lang="es-ES" sz="3499">
              <a:solidFill>
                <a:srgbClr val="FFFFFF"/>
              </a:solidFill>
              <a:latin typeface="Now Bold"/>
            </a:endParaRPr>
          </a:p>
        </p:txBody>
      </p:sp>
      <p:pic>
        <p:nvPicPr>
          <p:cNvPr id="1026" name="Picture 2" descr="Objectif 5 : Parvenir à l&amp;#39;égalité des sexes et autonomiser toutes les  femmes et les filles – Développement durable">
            <a:extLst>
              <a:ext uri="{FF2B5EF4-FFF2-40B4-BE49-F238E27FC236}">
                <a16:creationId xmlns:a16="http://schemas.microsoft.com/office/drawing/2014/main" id="{0CF5E3B1-869E-41A0-8CD0-A1A0572133D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800" y="2461280"/>
            <a:ext cx="2708888" cy="270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BB2CB8-2140-41FF-8796-9DABCEC5ED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8271131" cy="10325100"/>
          </a:xfrm>
          <a:prstGeom prst="rect">
            <a:avLst/>
          </a:prstGeom>
        </p:spPr>
      </p:pic>
      <p:sp>
        <p:nvSpPr>
          <p:cNvPr id="3" name="TextBox 3"/>
          <p:cNvSpPr txBox="1"/>
          <p:nvPr/>
        </p:nvSpPr>
        <p:spPr>
          <a:xfrm>
            <a:off x="-1" y="6515100"/>
            <a:ext cx="6016564" cy="2769989"/>
          </a:xfrm>
          <a:prstGeom prst="rect">
            <a:avLst/>
          </a:prstGeom>
        </p:spPr>
        <p:txBody>
          <a:bodyPr wrap="square" lIns="0" tIns="0" rIns="0" bIns="0" rtlCol="0" anchor="t">
            <a:spAutoFit/>
          </a:bodyPr>
          <a:lstStyle/>
          <a:p>
            <a:pPr algn="r"/>
            <a:r>
              <a:rPr lang="fr-FR" sz="4500">
                <a:solidFill>
                  <a:srgbClr val="94D2BD"/>
                </a:solidFill>
                <a:latin typeface="Now"/>
              </a:rPr>
              <a:t>Les hommes et les femmes sont comme « les deux ailes d'un même oiseau »</a:t>
            </a:r>
            <a:endParaRPr lang="en-US" sz="4500">
              <a:solidFill>
                <a:srgbClr val="94D2BD"/>
              </a:solidFill>
              <a:latin typeface="Now Bold"/>
            </a:endParaRPr>
          </a:p>
        </p:txBody>
      </p:sp>
      <p:sp>
        <p:nvSpPr>
          <p:cNvPr id="4" name="TextBox 4"/>
          <p:cNvSpPr txBox="1"/>
          <p:nvPr/>
        </p:nvSpPr>
        <p:spPr>
          <a:xfrm>
            <a:off x="6559671" y="6361145"/>
            <a:ext cx="11337621" cy="3430555"/>
          </a:xfrm>
          <a:prstGeom prst="rect">
            <a:avLst/>
          </a:prstGeom>
        </p:spPr>
        <p:txBody>
          <a:bodyPr wrap="square" lIns="0" tIns="0" rIns="0" bIns="0" rtlCol="0" anchor="t">
            <a:spAutoFit/>
          </a:bodyPr>
          <a:lstStyle/>
          <a:p>
            <a:pPr>
              <a:lnSpc>
                <a:spcPts val="4300"/>
              </a:lnSpc>
              <a:spcAft>
                <a:spcPts val="1200"/>
              </a:spcAft>
            </a:pPr>
            <a:r>
              <a:rPr lang="fr-FR" sz="3499">
                <a:solidFill>
                  <a:srgbClr val="FFFFFF"/>
                </a:solidFill>
                <a:latin typeface="Now" panose="020B0604020202020204" charset="0"/>
              </a:rPr>
              <a:t>Leurs communautés (l'oiseau) voleront plus loin si les deux ailes travaillent ensemble. </a:t>
            </a:r>
          </a:p>
          <a:p>
            <a:pPr>
              <a:lnSpc>
                <a:spcPts val="4300"/>
              </a:lnSpc>
              <a:spcAft>
                <a:spcPts val="1200"/>
              </a:spcAft>
            </a:pPr>
            <a:r>
              <a:rPr lang="fr-FR" sz="2800">
                <a:solidFill>
                  <a:srgbClr val="FFFFFF"/>
                </a:solidFill>
                <a:latin typeface="Now" panose="020B0604020202020204" charset="0"/>
              </a:rPr>
              <a:t>Les femmes représentent ~50% de la population adulte - si elles n'ont pas voix au chapitre, la société perd des opportunités d'idées, de solutions, de contributions aux communautés et à la conservation.</a:t>
            </a:r>
            <a:endParaRPr lang="en-US" sz="2800">
              <a:solidFill>
                <a:srgbClr val="FFFFFF"/>
              </a:solidFill>
              <a:latin typeface="Now" panose="020B0604020202020204" charset="0"/>
            </a:endParaRPr>
          </a:p>
        </p:txBody>
      </p:sp>
      <p:sp>
        <p:nvSpPr>
          <p:cNvPr id="5" name="AutoShape 5"/>
          <p:cNvSpPr/>
          <p:nvPr/>
        </p:nvSpPr>
        <p:spPr>
          <a:xfrm flipH="1">
            <a:off x="6277120" y="6667500"/>
            <a:ext cx="3236" cy="2819400"/>
          </a:xfrm>
          <a:prstGeom prst="line">
            <a:avLst/>
          </a:prstGeom>
          <a:ln w="28575" cap="rnd">
            <a:solidFill>
              <a:srgbClr val="FFFFFF"/>
            </a:solidFill>
            <a:prstDash val="sysDot"/>
            <a:headEnd type="none" w="sm" len="sm"/>
            <a:tailEnd type="none" w="sm" len="sm"/>
          </a:ln>
        </p:spPr>
      </p:sp>
      <p:sp>
        <p:nvSpPr>
          <p:cNvPr id="9" name="TextBox 2">
            <a:extLst>
              <a:ext uri="{FF2B5EF4-FFF2-40B4-BE49-F238E27FC236}">
                <a16:creationId xmlns:a16="http://schemas.microsoft.com/office/drawing/2014/main" id="{533C61BD-E049-4FC2-AC66-322FF37FF2E0}"/>
              </a:ext>
            </a:extLst>
          </p:cNvPr>
          <p:cNvSpPr txBox="1"/>
          <p:nvPr/>
        </p:nvSpPr>
        <p:spPr>
          <a:xfrm>
            <a:off x="285652" y="1537256"/>
            <a:ext cx="15789312" cy="710644"/>
          </a:xfrm>
          <a:prstGeom prst="rect">
            <a:avLst/>
          </a:prstGeom>
          <a:solidFill>
            <a:srgbClr val="F9844A"/>
          </a:solidFill>
        </p:spPr>
        <p:txBody>
          <a:bodyPr wrap="square" lIns="0" tIns="0" rIns="0" bIns="0" rtlCol="0" anchor="ctr">
            <a:spAutoFit/>
          </a:bodyPr>
          <a:lstStyle/>
          <a:p>
            <a:pPr>
              <a:lnSpc>
                <a:spcPts val="5500"/>
              </a:lnSpc>
            </a:pPr>
            <a:r>
              <a:rPr lang="fr-FR" sz="4800">
                <a:solidFill>
                  <a:schemeClr val="bg1"/>
                </a:solidFill>
                <a:latin typeface="Now"/>
              </a:rPr>
              <a:t>Ce n'est pas seulement une « question de femmes »</a:t>
            </a:r>
            <a:endParaRPr lang="en-US" sz="4800">
              <a:solidFill>
                <a:schemeClr val="bg1"/>
              </a:solidFill>
              <a:latin typeface="Now"/>
            </a:endParaRPr>
          </a:p>
        </p:txBody>
      </p:sp>
      <p:sp>
        <p:nvSpPr>
          <p:cNvPr id="13" name="TextBox 4">
            <a:extLst>
              <a:ext uri="{FF2B5EF4-FFF2-40B4-BE49-F238E27FC236}">
                <a16:creationId xmlns:a16="http://schemas.microsoft.com/office/drawing/2014/main" id="{81CE17D2-53D6-4DA0-BFDA-3BA6E15FE9F9}"/>
              </a:ext>
            </a:extLst>
          </p:cNvPr>
          <p:cNvSpPr txBox="1"/>
          <p:nvPr/>
        </p:nvSpPr>
        <p:spPr>
          <a:xfrm>
            <a:off x="13845344" y="3095456"/>
            <a:ext cx="4157004" cy="843949"/>
          </a:xfrm>
          <a:prstGeom prst="rect">
            <a:avLst/>
          </a:prstGeom>
        </p:spPr>
        <p:txBody>
          <a:bodyPr wrap="square" lIns="0" tIns="0" rIns="0" bIns="0" rtlCol="0" anchor="t">
            <a:spAutoFit/>
          </a:bodyPr>
          <a:lstStyle/>
          <a:p>
            <a:pPr algn="r">
              <a:lnSpc>
                <a:spcPts val="2240"/>
              </a:lnSpc>
            </a:pPr>
            <a:r>
              <a:rPr lang="fr-FR">
                <a:solidFill>
                  <a:schemeClr val="bg1"/>
                </a:solidFill>
                <a:latin typeface="Now"/>
              </a:rPr>
              <a:t>Personnes focales sur le genre</a:t>
            </a:r>
          </a:p>
          <a:p>
            <a:pPr algn="r">
              <a:lnSpc>
                <a:spcPts val="2240"/>
              </a:lnSpc>
            </a:pPr>
            <a:r>
              <a:rPr lang="en-US">
                <a:solidFill>
                  <a:schemeClr val="bg1"/>
                </a:solidFill>
                <a:latin typeface="Now"/>
              </a:rPr>
              <a:t>© Kbal Romeas village,</a:t>
            </a:r>
          </a:p>
          <a:p>
            <a:pPr algn="r">
              <a:lnSpc>
                <a:spcPts val="2240"/>
              </a:lnSpc>
            </a:pPr>
            <a:r>
              <a:rPr lang="en-US">
                <a:solidFill>
                  <a:schemeClr val="bg1"/>
                </a:solidFill>
                <a:latin typeface="Now"/>
              </a:rPr>
              <a:t>My Village</a:t>
            </a:r>
          </a:p>
        </p:txBody>
      </p:sp>
      <p:sp>
        <p:nvSpPr>
          <p:cNvPr id="10" name="TextBox 10">
            <a:extLst>
              <a:ext uri="{FF2B5EF4-FFF2-40B4-BE49-F238E27FC236}">
                <a16:creationId xmlns:a16="http://schemas.microsoft.com/office/drawing/2014/main" id="{3AEB3A2C-261F-4655-8C66-C6365C3B00AA}"/>
              </a:ext>
            </a:extLst>
          </p:cNvPr>
          <p:cNvSpPr txBox="1"/>
          <p:nvPr/>
        </p:nvSpPr>
        <p:spPr>
          <a:xfrm>
            <a:off x="12469084" y="723900"/>
            <a:ext cx="5533265" cy="272126"/>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A5A23F-E16B-4F25-A57E-CFE80DFE5D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8271131" cy="10325100"/>
          </a:xfrm>
          <a:prstGeom prst="rect">
            <a:avLst/>
          </a:prstGeom>
        </p:spPr>
      </p:pic>
      <p:sp>
        <p:nvSpPr>
          <p:cNvPr id="3" name="TextBox 3"/>
          <p:cNvSpPr txBox="1"/>
          <p:nvPr/>
        </p:nvSpPr>
        <p:spPr>
          <a:xfrm>
            <a:off x="1338389" y="5261610"/>
            <a:ext cx="6782381" cy="2488823"/>
          </a:xfrm>
          <a:prstGeom prst="rect">
            <a:avLst/>
          </a:prstGeom>
        </p:spPr>
        <p:txBody>
          <a:bodyPr lIns="0" tIns="0" rIns="0" bIns="0" rtlCol="0" anchor="t">
            <a:spAutoFit/>
          </a:bodyPr>
          <a:lstStyle/>
          <a:p>
            <a:pPr>
              <a:lnSpc>
                <a:spcPts val="4899"/>
              </a:lnSpc>
            </a:pPr>
            <a:r>
              <a:rPr lang="fr-FR" sz="3499">
                <a:solidFill>
                  <a:srgbClr val="FFFFFF"/>
                </a:solidFill>
                <a:latin typeface="Now" panose="020B0604020202020204" charset="0"/>
              </a:rPr>
              <a:t>Les hommes peuvent aussi être blessés par les préjugés et les stéréotypes sexistes qui les concernent</a:t>
            </a:r>
            <a:endParaRPr lang="en-US" sz="3499">
              <a:solidFill>
                <a:srgbClr val="FFFFFF"/>
              </a:solidFill>
              <a:latin typeface="Now" panose="020B0604020202020204" charset="0"/>
            </a:endParaRPr>
          </a:p>
        </p:txBody>
      </p:sp>
      <p:sp>
        <p:nvSpPr>
          <p:cNvPr id="4" name="AutoShape 4"/>
          <p:cNvSpPr/>
          <p:nvPr/>
        </p:nvSpPr>
        <p:spPr>
          <a:xfrm>
            <a:off x="1338389" y="4991100"/>
            <a:ext cx="6336676" cy="0"/>
          </a:xfrm>
          <a:prstGeom prst="line">
            <a:avLst/>
          </a:prstGeom>
          <a:ln w="28575" cap="rnd">
            <a:solidFill>
              <a:srgbClr val="94D2BD"/>
            </a:solidFill>
            <a:prstDash val="sysDot"/>
            <a:headEnd type="none" w="sm" len="sm"/>
            <a:tailEnd type="none" w="sm" len="sm"/>
          </a:ln>
        </p:spPr>
      </p:sp>
      <p:sp>
        <p:nvSpPr>
          <p:cNvPr id="13" name="TextBox 2">
            <a:extLst>
              <a:ext uri="{FF2B5EF4-FFF2-40B4-BE49-F238E27FC236}">
                <a16:creationId xmlns:a16="http://schemas.microsoft.com/office/drawing/2014/main" id="{56F2A341-FDE0-40B8-95C6-D88BF1E53709}"/>
              </a:ext>
            </a:extLst>
          </p:cNvPr>
          <p:cNvSpPr txBox="1"/>
          <p:nvPr/>
        </p:nvSpPr>
        <p:spPr>
          <a:xfrm>
            <a:off x="9372600" y="6819900"/>
            <a:ext cx="4953000" cy="642325"/>
          </a:xfrm>
          <a:prstGeom prst="rect">
            <a:avLst/>
          </a:prstGeom>
          <a:solidFill>
            <a:srgbClr val="94D2BD">
              <a:alpha val="88000"/>
            </a:srgbClr>
          </a:solidFill>
        </p:spPr>
        <p:txBody>
          <a:bodyPr wrap="square" lIns="0" tIns="0" rIns="0" bIns="0" rtlCol="0" anchor="t">
            <a:noAutofit/>
          </a:bodyPr>
          <a:lstStyle/>
          <a:p>
            <a:pPr>
              <a:lnSpc>
                <a:spcPts val="8400"/>
              </a:lnSpc>
            </a:pPr>
            <a:endParaRPr lang="en-US" sz="6000">
              <a:solidFill>
                <a:schemeClr val="bg1"/>
              </a:solidFill>
              <a:latin typeface="Now"/>
            </a:endParaRPr>
          </a:p>
        </p:txBody>
      </p:sp>
      <p:sp>
        <p:nvSpPr>
          <p:cNvPr id="5" name="TextBox 5"/>
          <p:cNvSpPr txBox="1"/>
          <p:nvPr/>
        </p:nvSpPr>
        <p:spPr>
          <a:xfrm>
            <a:off x="9710950" y="6210300"/>
            <a:ext cx="8196050" cy="3117200"/>
          </a:xfrm>
          <a:prstGeom prst="rect">
            <a:avLst/>
          </a:prstGeom>
        </p:spPr>
        <p:txBody>
          <a:bodyPr wrap="square" lIns="0" tIns="0" rIns="0" bIns="0" rtlCol="0" anchor="t">
            <a:spAutoFit/>
          </a:bodyPr>
          <a:lstStyle/>
          <a:p>
            <a:pPr>
              <a:lnSpc>
                <a:spcPts val="4899"/>
              </a:lnSpc>
            </a:pPr>
            <a:r>
              <a:rPr lang="fr-FR" sz="3499" dirty="0">
                <a:solidFill>
                  <a:srgbClr val="FFFFFF"/>
                </a:solidFill>
                <a:latin typeface="Now" panose="020B0604020202020204" charset="0"/>
              </a:rPr>
              <a:t>Les hommes peuvent être </a:t>
            </a:r>
            <a:br>
              <a:rPr lang="fr-FR" sz="3499" dirty="0">
                <a:solidFill>
                  <a:srgbClr val="FFFFFF"/>
                </a:solidFill>
                <a:latin typeface="Now" panose="020B0604020202020204" charset="0"/>
              </a:rPr>
            </a:br>
            <a:r>
              <a:rPr lang="fr-FR" sz="3499" dirty="0">
                <a:solidFill>
                  <a:srgbClr val="FFFFFF"/>
                </a:solidFill>
                <a:latin typeface="Now" panose="020B0604020202020204" charset="0"/>
              </a:rPr>
              <a:t>champions du genre, en soutenant leurs pairs féminins et en les aidant à renforcer leur capacité à s'impliquer dans la conservation</a:t>
            </a:r>
            <a:endParaRPr lang="en-US" sz="3499" dirty="0">
              <a:solidFill>
                <a:srgbClr val="FFFFFF"/>
              </a:solidFill>
              <a:latin typeface="Now" panose="020B0604020202020204" charset="0"/>
            </a:endParaRPr>
          </a:p>
        </p:txBody>
      </p:sp>
      <p:sp>
        <p:nvSpPr>
          <p:cNvPr id="6" name="AutoShape 6"/>
          <p:cNvSpPr/>
          <p:nvPr/>
        </p:nvSpPr>
        <p:spPr>
          <a:xfrm>
            <a:off x="9710950" y="5981700"/>
            <a:ext cx="6336676" cy="0"/>
          </a:xfrm>
          <a:prstGeom prst="line">
            <a:avLst/>
          </a:prstGeom>
          <a:ln w="28575" cap="rnd">
            <a:solidFill>
              <a:srgbClr val="94D2BD"/>
            </a:solidFill>
            <a:prstDash val="sysDot"/>
            <a:headEnd type="none" w="sm" len="sm"/>
            <a:tailEnd type="none" w="sm" len="sm"/>
          </a:ln>
        </p:spPr>
      </p:sp>
      <p:sp>
        <p:nvSpPr>
          <p:cNvPr id="12" name="TextBox 10">
            <a:extLst>
              <a:ext uri="{FF2B5EF4-FFF2-40B4-BE49-F238E27FC236}">
                <a16:creationId xmlns:a16="http://schemas.microsoft.com/office/drawing/2014/main" id="{E12E769D-90D0-4B9C-88FE-B7D1ACC0590A}"/>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5" name="TextBox 2">
            <a:extLst>
              <a:ext uri="{FF2B5EF4-FFF2-40B4-BE49-F238E27FC236}">
                <a16:creationId xmlns:a16="http://schemas.microsoft.com/office/drawing/2014/main" id="{B60AA796-FC4F-46D9-A10F-714C58C68482}"/>
              </a:ext>
            </a:extLst>
          </p:cNvPr>
          <p:cNvSpPr txBox="1"/>
          <p:nvPr/>
        </p:nvSpPr>
        <p:spPr>
          <a:xfrm>
            <a:off x="285652" y="1537256"/>
            <a:ext cx="15789312" cy="710644"/>
          </a:xfrm>
          <a:prstGeom prst="rect">
            <a:avLst/>
          </a:prstGeom>
          <a:solidFill>
            <a:srgbClr val="F9844A"/>
          </a:solidFill>
        </p:spPr>
        <p:txBody>
          <a:bodyPr wrap="square" lIns="0" tIns="0" rIns="0" bIns="0" rtlCol="0" anchor="ctr">
            <a:spAutoFit/>
          </a:bodyPr>
          <a:lstStyle/>
          <a:p>
            <a:pPr>
              <a:lnSpc>
                <a:spcPts val="5500"/>
              </a:lnSpc>
            </a:pPr>
            <a:r>
              <a:rPr lang="fr-FR" sz="4800">
                <a:solidFill>
                  <a:schemeClr val="bg1"/>
                </a:solidFill>
                <a:latin typeface="Now"/>
              </a:rPr>
              <a:t>Ce n'est pas seulement une « question de femmes »</a:t>
            </a:r>
            <a:endParaRPr lang="en-US" sz="4800">
              <a:solidFill>
                <a:schemeClr val="bg1"/>
              </a:solidFill>
              <a:latin typeface="N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2E84BC-48FC-498D-BBC4-AD88EC4858D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8271131" cy="10325100"/>
          </a:xfrm>
          <a:prstGeom prst="rect">
            <a:avLst/>
          </a:prstGeom>
        </p:spPr>
      </p:pic>
      <p:sp>
        <p:nvSpPr>
          <p:cNvPr id="9" name="Rectangle 8">
            <a:extLst>
              <a:ext uri="{FF2B5EF4-FFF2-40B4-BE49-F238E27FC236}">
                <a16:creationId xmlns:a16="http://schemas.microsoft.com/office/drawing/2014/main" id="{8D27AA9E-C7C3-49BA-95D6-97E5F57E99B9}"/>
              </a:ext>
            </a:extLst>
          </p:cNvPr>
          <p:cNvSpPr/>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2438400" y="6667500"/>
            <a:ext cx="13594021" cy="3198889"/>
          </a:xfrm>
          <a:prstGeom prst="rect">
            <a:avLst/>
          </a:prstGeom>
        </p:spPr>
        <p:txBody>
          <a:bodyPr wrap="square" lIns="0" tIns="0" rIns="0" bIns="0" rtlCol="0" anchor="t">
            <a:spAutoFit/>
          </a:bodyPr>
          <a:lstStyle/>
          <a:p>
            <a:pPr algn="ctr">
              <a:lnSpc>
                <a:spcPts val="4799"/>
              </a:lnSpc>
              <a:spcBef>
                <a:spcPct val="0"/>
              </a:spcBef>
              <a:spcAft>
                <a:spcPts val="1200"/>
              </a:spcAft>
            </a:pPr>
            <a:r>
              <a:rPr lang="fr-FR" sz="3200" dirty="0">
                <a:solidFill>
                  <a:srgbClr val="FFFFFF"/>
                </a:solidFill>
                <a:latin typeface="Now"/>
              </a:rPr>
              <a:t>Les hommes, les femmes et les enfants peuvent bénéficier de l'intégration du genre dans la conservation!</a:t>
            </a:r>
          </a:p>
          <a:p>
            <a:pPr algn="ctr">
              <a:lnSpc>
                <a:spcPts val="4799"/>
              </a:lnSpc>
              <a:spcBef>
                <a:spcPct val="0"/>
              </a:spcBef>
              <a:spcAft>
                <a:spcPts val="1200"/>
              </a:spcAft>
            </a:pPr>
            <a:r>
              <a:rPr lang="fr-FR" sz="3200" dirty="0">
                <a:solidFill>
                  <a:srgbClr val="FFFFFF"/>
                </a:solidFill>
                <a:latin typeface="Now"/>
              </a:rPr>
              <a:t>Les hommes et les femmes peuvent travailler ensemble en tant que partenaires pour informer, développer et mettre en œuvre des solutions qui sont importantes pour leurs communautés.</a:t>
            </a:r>
            <a:endParaRPr lang="en-US" sz="3200" dirty="0">
              <a:solidFill>
                <a:srgbClr val="FFFFFF"/>
              </a:solidFill>
              <a:latin typeface="Now"/>
            </a:endParaRPr>
          </a:p>
        </p:txBody>
      </p:sp>
      <p:sp>
        <p:nvSpPr>
          <p:cNvPr id="8" name="TextBox 10">
            <a:extLst>
              <a:ext uri="{FF2B5EF4-FFF2-40B4-BE49-F238E27FC236}">
                <a16:creationId xmlns:a16="http://schemas.microsoft.com/office/drawing/2014/main" id="{9BA4FCC8-FAB9-4FC9-9EF2-69041E3AA6C7}"/>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1" name="TextBox 2">
            <a:extLst>
              <a:ext uri="{FF2B5EF4-FFF2-40B4-BE49-F238E27FC236}">
                <a16:creationId xmlns:a16="http://schemas.microsoft.com/office/drawing/2014/main" id="{C2257038-1871-4499-A96F-813508655AFD}"/>
              </a:ext>
            </a:extLst>
          </p:cNvPr>
          <p:cNvSpPr txBox="1"/>
          <p:nvPr/>
        </p:nvSpPr>
        <p:spPr>
          <a:xfrm>
            <a:off x="285652" y="1537256"/>
            <a:ext cx="15789312" cy="710644"/>
          </a:xfrm>
          <a:prstGeom prst="rect">
            <a:avLst/>
          </a:prstGeom>
          <a:solidFill>
            <a:srgbClr val="F9844A"/>
          </a:solidFill>
        </p:spPr>
        <p:txBody>
          <a:bodyPr wrap="square" lIns="0" tIns="0" rIns="0" bIns="0" rtlCol="0" anchor="ctr">
            <a:spAutoFit/>
          </a:bodyPr>
          <a:lstStyle/>
          <a:p>
            <a:pPr>
              <a:lnSpc>
                <a:spcPts val="5500"/>
              </a:lnSpc>
            </a:pPr>
            <a:r>
              <a:rPr lang="fr-FR" sz="4800">
                <a:solidFill>
                  <a:schemeClr val="bg1"/>
                </a:solidFill>
                <a:latin typeface="Now"/>
              </a:rPr>
              <a:t>Ce n'est pas seulement une « question de femmes »</a:t>
            </a:r>
            <a:endParaRPr lang="en-US" sz="4800">
              <a:solidFill>
                <a:schemeClr val="bg1"/>
              </a:solidFill>
              <a:latin typeface="N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 name="Freeform 3"/>
          <p:cNvSpPr/>
          <p:nvPr/>
        </p:nvSpPr>
        <p:spPr>
          <a:xfrm>
            <a:off x="86549" y="2090154"/>
            <a:ext cx="77620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4" name="AutoShape 4"/>
          <p:cNvSpPr/>
          <p:nvPr/>
        </p:nvSpPr>
        <p:spPr>
          <a:xfrm rot="-5400000">
            <a:off x="6945694" y="5987828"/>
            <a:ext cx="4707904" cy="0"/>
          </a:xfrm>
          <a:prstGeom prst="line">
            <a:avLst/>
          </a:prstGeom>
          <a:ln w="28575" cap="rnd">
            <a:solidFill>
              <a:srgbClr val="FFFFFF"/>
            </a:solidFill>
            <a:prstDash val="sysDot"/>
            <a:headEnd type="none" w="sm" len="sm"/>
            <a:tailEnd type="none" w="sm" len="sm"/>
          </a:ln>
        </p:spPr>
      </p:sp>
      <p:grpSp>
        <p:nvGrpSpPr>
          <p:cNvPr id="5" name="Group 5"/>
          <p:cNvGrpSpPr/>
          <p:nvPr/>
        </p:nvGrpSpPr>
        <p:grpSpPr>
          <a:xfrm>
            <a:off x="10103317" y="3586049"/>
            <a:ext cx="1302769" cy="130276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a:p>
          </p:txBody>
        </p:sp>
      </p:grpSp>
      <p:sp>
        <p:nvSpPr>
          <p:cNvPr id="7" name="TextBox 7"/>
          <p:cNvSpPr txBox="1"/>
          <p:nvPr/>
        </p:nvSpPr>
        <p:spPr>
          <a:xfrm>
            <a:off x="11875549" y="3695700"/>
            <a:ext cx="6031443" cy="1029834"/>
          </a:xfrm>
          <a:prstGeom prst="rect">
            <a:avLst/>
          </a:prstGeom>
        </p:spPr>
        <p:txBody>
          <a:bodyPr wrap="square" lIns="0" tIns="0" rIns="0" bIns="0" rtlCol="0" anchor="t">
            <a:spAutoFit/>
          </a:bodyPr>
          <a:lstStyle/>
          <a:p>
            <a:pPr>
              <a:lnSpc>
                <a:spcPts val="4059"/>
              </a:lnSpc>
            </a:pPr>
            <a:r>
              <a:rPr lang="en-US" sz="2899">
                <a:solidFill>
                  <a:srgbClr val="FFFFFF"/>
                </a:solidFill>
                <a:latin typeface="Now"/>
              </a:rPr>
              <a:t>AMÉLIORATION DU DÉVELOPPEMENT ÉCONOMIQUE</a:t>
            </a:r>
          </a:p>
        </p:txBody>
      </p:sp>
      <p:sp>
        <p:nvSpPr>
          <p:cNvPr id="8" name="TextBox 8"/>
          <p:cNvSpPr txBox="1"/>
          <p:nvPr/>
        </p:nvSpPr>
        <p:spPr>
          <a:xfrm>
            <a:off x="631218" y="1351967"/>
            <a:ext cx="9002633" cy="1511824"/>
          </a:xfrm>
          <a:prstGeom prst="rect">
            <a:avLst/>
          </a:prstGeom>
        </p:spPr>
        <p:txBody>
          <a:bodyPr wrap="square" lIns="0" tIns="0" rIns="0" bIns="0" rtlCol="0" anchor="t">
            <a:spAutoFit/>
          </a:bodyPr>
          <a:lstStyle/>
          <a:p>
            <a:pPr>
              <a:lnSpc>
                <a:spcPts val="5880"/>
              </a:lnSpc>
            </a:pPr>
            <a:r>
              <a:rPr lang="fr-FR" sz="4900">
                <a:solidFill>
                  <a:srgbClr val="FFFFFF"/>
                </a:solidFill>
                <a:latin typeface="Now"/>
              </a:rPr>
              <a:t>Les femmes peuvent être des agents du changement</a:t>
            </a:r>
            <a:endParaRPr lang="en-US" sz="4900">
              <a:solidFill>
                <a:srgbClr val="FFFFFF"/>
              </a:solidFill>
              <a:latin typeface="Now Bold"/>
            </a:endParaRPr>
          </a:p>
        </p:txBody>
      </p:sp>
      <p:sp>
        <p:nvSpPr>
          <p:cNvPr id="10" name="TextBox 10"/>
          <p:cNvSpPr txBox="1"/>
          <p:nvPr/>
        </p:nvSpPr>
        <p:spPr>
          <a:xfrm>
            <a:off x="1169754" y="3924300"/>
            <a:ext cx="7512138" cy="4514697"/>
          </a:xfrm>
          <a:prstGeom prst="rect">
            <a:avLst/>
          </a:prstGeom>
        </p:spPr>
        <p:txBody>
          <a:bodyPr lIns="0" tIns="0" rIns="0" bIns="0" rtlCol="0" anchor="t">
            <a:spAutoFit/>
          </a:bodyPr>
          <a:lstStyle/>
          <a:p>
            <a:pPr algn="r">
              <a:lnSpc>
                <a:spcPts val="4439"/>
              </a:lnSpc>
              <a:spcBef>
                <a:spcPct val="0"/>
              </a:spcBef>
            </a:pPr>
            <a:r>
              <a:rPr lang="fr-FR" sz="3699">
                <a:solidFill>
                  <a:srgbClr val="FFFFFF"/>
                </a:solidFill>
                <a:latin typeface="Now"/>
              </a:rPr>
              <a:t>Les projets de développement et d'aide humanitaire ont constaté que lorsque les femmes sont intégrées de manière significative dans les activités et les décisions communautaires, c'est </a:t>
            </a:r>
            <a:r>
              <a:rPr lang="fr-FR" sz="3699" b="1">
                <a:solidFill>
                  <a:srgbClr val="FFFFFF"/>
                </a:solidFill>
                <a:latin typeface="Now"/>
              </a:rPr>
              <a:t>toute la communauté qui en bénéficie </a:t>
            </a:r>
            <a:r>
              <a:rPr lang="fr-FR" sz="3699">
                <a:solidFill>
                  <a:srgbClr val="FFFFFF"/>
                </a:solidFill>
                <a:latin typeface="Now"/>
              </a:rPr>
              <a:t>:</a:t>
            </a:r>
            <a:endParaRPr lang="en-US" sz="3699" b="1">
              <a:solidFill>
                <a:srgbClr val="FFFFFF"/>
              </a:solidFill>
              <a:latin typeface="Now"/>
            </a:endParaRPr>
          </a:p>
        </p:txBody>
      </p:sp>
      <p:sp>
        <p:nvSpPr>
          <p:cNvPr id="11" name="TextBox 11"/>
          <p:cNvSpPr txBox="1"/>
          <p:nvPr/>
        </p:nvSpPr>
        <p:spPr>
          <a:xfrm>
            <a:off x="11875549" y="5721481"/>
            <a:ext cx="6126800" cy="1555619"/>
          </a:xfrm>
          <a:prstGeom prst="rect">
            <a:avLst/>
          </a:prstGeom>
        </p:spPr>
        <p:txBody>
          <a:bodyPr wrap="square" lIns="0" tIns="0" rIns="0" bIns="0" rtlCol="0" anchor="t">
            <a:spAutoFit/>
          </a:bodyPr>
          <a:lstStyle/>
          <a:p>
            <a:pPr>
              <a:lnSpc>
                <a:spcPts val="4059"/>
              </a:lnSpc>
            </a:pPr>
            <a:r>
              <a:rPr lang="fr-FR" sz="2899">
                <a:solidFill>
                  <a:srgbClr val="FFFFFF"/>
                </a:solidFill>
                <a:latin typeface="Now"/>
              </a:rPr>
              <a:t>AMÉLIORATION DES PERSPECTIVES POUR LES GÉNÉRATIONS FUTURES</a:t>
            </a:r>
            <a:endParaRPr lang="en-US" sz="2899">
              <a:solidFill>
                <a:srgbClr val="FFFFFF"/>
              </a:solidFill>
              <a:latin typeface="Now"/>
            </a:endParaRPr>
          </a:p>
        </p:txBody>
      </p:sp>
      <p:sp>
        <p:nvSpPr>
          <p:cNvPr id="12" name="TextBox 12"/>
          <p:cNvSpPr txBox="1"/>
          <p:nvPr/>
        </p:nvSpPr>
        <p:spPr>
          <a:xfrm>
            <a:off x="11875550" y="8072246"/>
            <a:ext cx="5117050" cy="1029834"/>
          </a:xfrm>
          <a:prstGeom prst="rect">
            <a:avLst/>
          </a:prstGeom>
        </p:spPr>
        <p:txBody>
          <a:bodyPr lIns="0" tIns="0" rIns="0" bIns="0" rtlCol="0" anchor="t">
            <a:spAutoFit/>
          </a:bodyPr>
          <a:lstStyle/>
          <a:p>
            <a:pPr>
              <a:lnSpc>
                <a:spcPts val="4059"/>
              </a:lnSpc>
            </a:pPr>
            <a:r>
              <a:rPr lang="fr-FR" sz="2899">
                <a:solidFill>
                  <a:srgbClr val="FFFFFF"/>
                </a:solidFill>
                <a:latin typeface="Now"/>
              </a:rPr>
              <a:t>DES SYSTÈMES POLITIQUES ET SOCIAUX RENFORCÉS</a:t>
            </a:r>
            <a:endParaRPr lang="en-US" sz="2899">
              <a:solidFill>
                <a:srgbClr val="FFFFFF"/>
              </a:solidFill>
              <a:latin typeface="Now"/>
            </a:endParaRPr>
          </a:p>
        </p:txBody>
      </p:sp>
      <p:grpSp>
        <p:nvGrpSpPr>
          <p:cNvPr id="13" name="Group 13"/>
          <p:cNvGrpSpPr/>
          <p:nvPr/>
        </p:nvGrpSpPr>
        <p:grpSpPr>
          <a:xfrm>
            <a:off x="10103317" y="5801611"/>
            <a:ext cx="1302769" cy="1302769"/>
            <a:chOff x="0" y="0"/>
            <a:chExt cx="6350000" cy="6350000"/>
          </a:xfrm>
          <a:solidFill>
            <a:srgbClr val="0A9396"/>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5" name="Group 15"/>
          <p:cNvGrpSpPr/>
          <p:nvPr/>
        </p:nvGrpSpPr>
        <p:grpSpPr>
          <a:xfrm>
            <a:off x="10103317" y="7955531"/>
            <a:ext cx="1302769" cy="1302769"/>
            <a:chOff x="0" y="0"/>
            <a:chExt cx="6350000" cy="6350000"/>
          </a:xfrm>
          <a:solidFill>
            <a:srgbClr val="0A9396"/>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2" name="Graphic 21" descr="Dollar with solid fill">
            <a:extLst>
              <a:ext uri="{FF2B5EF4-FFF2-40B4-BE49-F238E27FC236}">
                <a16:creationId xmlns:a16="http://schemas.microsoft.com/office/drawing/2014/main" id="{C0B3D745-6094-473D-ADCA-3FC43C41109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47114" y="3855166"/>
            <a:ext cx="755703" cy="755703"/>
          </a:xfrm>
          <a:prstGeom prst="rect">
            <a:avLst/>
          </a:prstGeom>
        </p:spPr>
      </p:pic>
      <p:pic>
        <p:nvPicPr>
          <p:cNvPr id="24" name="Graphic 23" descr="Family with two children outline">
            <a:extLst>
              <a:ext uri="{FF2B5EF4-FFF2-40B4-BE49-F238E27FC236}">
                <a16:creationId xmlns:a16="http://schemas.microsoft.com/office/drawing/2014/main" id="{AC4EFBDE-3E3A-48F3-9F36-6EE5D9779629}"/>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8655" y="5905160"/>
            <a:ext cx="1005840" cy="1005840"/>
          </a:xfrm>
          <a:prstGeom prst="rect">
            <a:avLst/>
          </a:prstGeom>
        </p:spPr>
      </p:pic>
      <p:pic>
        <p:nvPicPr>
          <p:cNvPr id="28" name="Graphic 27" descr="Connections outline">
            <a:extLst>
              <a:ext uri="{FF2B5EF4-FFF2-40B4-BE49-F238E27FC236}">
                <a16:creationId xmlns:a16="http://schemas.microsoft.com/office/drawing/2014/main" id="{C9C11A3A-4A7D-4069-B5EA-4D0773FE780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95560" y="8124316"/>
            <a:ext cx="1005840" cy="1005840"/>
          </a:xfrm>
          <a:prstGeom prst="rect">
            <a:avLst/>
          </a:prstGeom>
        </p:spPr>
      </p:pic>
      <p:sp>
        <p:nvSpPr>
          <p:cNvPr id="20" name="TextBox 10">
            <a:extLst>
              <a:ext uri="{FF2B5EF4-FFF2-40B4-BE49-F238E27FC236}">
                <a16:creationId xmlns:a16="http://schemas.microsoft.com/office/drawing/2014/main" id="{E58B9E21-ADD8-489A-BB6A-F5AF32B598AC}"/>
              </a:ext>
            </a:extLst>
          </p:cNvPr>
          <p:cNvSpPr txBox="1"/>
          <p:nvPr/>
        </p:nvSpPr>
        <p:spPr>
          <a:xfrm>
            <a:off x="12469084" y="723900"/>
            <a:ext cx="5533265" cy="272126"/>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4991D157-6A9A-4579-AFC1-0B624AE9637E}"/>
              </a:ext>
            </a:extLst>
          </p:cNvPr>
          <p:cNvGrpSpPr/>
          <p:nvPr/>
        </p:nvGrpSpPr>
        <p:grpSpPr>
          <a:xfrm>
            <a:off x="506390" y="3314700"/>
            <a:ext cx="9268828" cy="6498340"/>
            <a:chOff x="0" y="0"/>
            <a:chExt cx="2386174" cy="1844637"/>
          </a:xfrm>
        </p:grpSpPr>
        <p:sp>
          <p:nvSpPr>
            <p:cNvPr id="26" name="Freeform 10">
              <a:extLst>
                <a:ext uri="{FF2B5EF4-FFF2-40B4-BE49-F238E27FC236}">
                  <a16:creationId xmlns:a16="http://schemas.microsoft.com/office/drawing/2014/main" id="{14FC7498-036A-48E5-BB64-6DAB64066D0C}"/>
                </a:ext>
              </a:extLst>
            </p:cNvPr>
            <p:cNvSpPr/>
            <p:nvPr/>
          </p:nvSpPr>
          <p:spPr>
            <a:xfrm>
              <a:off x="0" y="0"/>
              <a:ext cx="2386174" cy="1844637"/>
            </a:xfrm>
            <a:custGeom>
              <a:avLst/>
              <a:gdLst/>
              <a:ahLst/>
              <a:cxnLst/>
              <a:rect l="l" t="t" r="r" b="b"/>
              <a:pathLst>
                <a:path w="2386174" h="1844637">
                  <a:moveTo>
                    <a:pt x="0" y="0"/>
                  </a:moveTo>
                  <a:lnTo>
                    <a:pt x="2386174" y="0"/>
                  </a:lnTo>
                  <a:lnTo>
                    <a:pt x="2386174" y="1844637"/>
                  </a:lnTo>
                  <a:lnTo>
                    <a:pt x="0" y="1844637"/>
                  </a:lnTo>
                  <a:close/>
                </a:path>
              </a:pathLst>
            </a:custGeom>
            <a:solidFill>
              <a:srgbClr val="FFFFFF">
                <a:alpha val="96000"/>
              </a:srgbClr>
            </a:solidFill>
          </p:spPr>
          <p:txBody>
            <a:bodyPr/>
            <a:lstStyle/>
            <a:p>
              <a:endParaRPr lang="en-US"/>
            </a:p>
          </p:txBody>
        </p:sp>
      </p:grpSp>
      <p:sp>
        <p:nvSpPr>
          <p:cNvPr id="27" name="TextBox 12">
            <a:extLst>
              <a:ext uri="{FF2B5EF4-FFF2-40B4-BE49-F238E27FC236}">
                <a16:creationId xmlns:a16="http://schemas.microsoft.com/office/drawing/2014/main" id="{5E213421-B25C-4368-838E-63BC86B55832}"/>
              </a:ext>
            </a:extLst>
          </p:cNvPr>
          <p:cNvSpPr txBox="1"/>
          <p:nvPr/>
        </p:nvSpPr>
        <p:spPr>
          <a:xfrm>
            <a:off x="800776" y="3543300"/>
            <a:ext cx="8648024" cy="6165021"/>
          </a:xfrm>
          <a:prstGeom prst="rect">
            <a:avLst/>
          </a:prstGeom>
        </p:spPr>
        <p:txBody>
          <a:bodyPr wrap="square" lIns="0" tIns="0" rIns="0" bIns="0" rtlCol="0" anchor="t">
            <a:spAutoFit/>
          </a:bodyPr>
          <a:lstStyle/>
          <a:p>
            <a:pPr>
              <a:lnSpc>
                <a:spcPts val="4439"/>
              </a:lnSpc>
              <a:spcAft>
                <a:spcPts val="1200"/>
              </a:spcAft>
            </a:pPr>
            <a:r>
              <a:rPr lang="fr-FR" sz="2600">
                <a:solidFill>
                  <a:srgbClr val="03989E"/>
                </a:solidFill>
                <a:latin typeface="Now" panose="020B0604020202020204" charset="0"/>
              </a:rPr>
              <a:t>Lorsque les femmes sont plus instruites et plus autonomes, les économies et le bien-être des communautés se développent. Il y a :</a:t>
            </a:r>
          </a:p>
          <a:p>
            <a:pPr marL="342900" indent="-342900">
              <a:lnSpc>
                <a:spcPts val="3500"/>
              </a:lnSpc>
              <a:spcAft>
                <a:spcPts val="1200"/>
              </a:spcAft>
              <a:buFont typeface="Wingdings" panose="05000000000000000000" pitchFamily="2" charset="2"/>
              <a:buChar char="à"/>
            </a:pPr>
            <a:r>
              <a:rPr lang="fr-FR" sz="2200">
                <a:solidFill>
                  <a:srgbClr val="03989E"/>
                </a:solidFill>
                <a:latin typeface="Now" panose="020B0604020202020204" charset="0"/>
              </a:rPr>
              <a:t>Un plus grand partage dans la résolution des problèmes entre les hommes et les femmes</a:t>
            </a:r>
          </a:p>
          <a:p>
            <a:pPr marL="342900" indent="-342900">
              <a:lnSpc>
                <a:spcPts val="3500"/>
              </a:lnSpc>
              <a:spcAft>
                <a:spcPts val="1200"/>
              </a:spcAft>
              <a:buFont typeface="Wingdings" panose="05000000000000000000" pitchFamily="2" charset="2"/>
              <a:buChar char="à"/>
            </a:pPr>
            <a:r>
              <a:rPr lang="fr-FR" sz="2200">
                <a:solidFill>
                  <a:srgbClr val="03989E"/>
                </a:solidFill>
                <a:latin typeface="Now" panose="020B0604020202020204" charset="0"/>
              </a:rPr>
              <a:t>Plus d'opportunités pour les membres de la communauté - hommes et femmes</a:t>
            </a:r>
          </a:p>
          <a:p>
            <a:pPr marL="342900" indent="-342900">
              <a:lnSpc>
                <a:spcPts val="3500"/>
              </a:lnSpc>
              <a:spcAft>
                <a:spcPts val="1200"/>
              </a:spcAft>
              <a:buFont typeface="Wingdings" panose="05000000000000000000" pitchFamily="2" charset="2"/>
              <a:buChar char="à"/>
            </a:pPr>
            <a:r>
              <a:rPr lang="fr-FR" sz="2200">
                <a:solidFill>
                  <a:srgbClr val="03989E"/>
                </a:solidFill>
                <a:latin typeface="Now" panose="020B0604020202020204" charset="0"/>
              </a:rPr>
              <a:t>Des avantages pour les enfants, notamment la réduction de la mortalité infantile, une meilleure santé et de plus grandes opportunités, conduisant à une meilleure qualité de vie pour les générations futures. Il a été démontré que les femmes sont des agents efficaces du changement</a:t>
            </a:r>
          </a:p>
        </p:txBody>
      </p:sp>
      <p:sp>
        <p:nvSpPr>
          <p:cNvPr id="29" name="TextBox 10">
            <a:extLst>
              <a:ext uri="{FF2B5EF4-FFF2-40B4-BE49-F238E27FC236}">
                <a16:creationId xmlns:a16="http://schemas.microsoft.com/office/drawing/2014/main" id="{A92FF1D5-A8F0-4D80-AA9E-9BA1C19319CD}"/>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30" name="Freeform 3">
            <a:extLst>
              <a:ext uri="{FF2B5EF4-FFF2-40B4-BE49-F238E27FC236}">
                <a16:creationId xmlns:a16="http://schemas.microsoft.com/office/drawing/2014/main" id="{D0561F02-AA22-4172-B506-1D02866D1BA1}"/>
              </a:ext>
            </a:extLst>
          </p:cNvPr>
          <p:cNvSpPr/>
          <p:nvPr/>
        </p:nvSpPr>
        <p:spPr>
          <a:xfrm>
            <a:off x="86549" y="2090154"/>
            <a:ext cx="77620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31" name="TextBox 8">
            <a:extLst>
              <a:ext uri="{FF2B5EF4-FFF2-40B4-BE49-F238E27FC236}">
                <a16:creationId xmlns:a16="http://schemas.microsoft.com/office/drawing/2014/main" id="{6FB7B56B-B21F-477F-BB48-C28E0E3AF942}"/>
              </a:ext>
            </a:extLst>
          </p:cNvPr>
          <p:cNvSpPr txBox="1"/>
          <p:nvPr/>
        </p:nvSpPr>
        <p:spPr>
          <a:xfrm>
            <a:off x="631218" y="1351967"/>
            <a:ext cx="9002633" cy="1511824"/>
          </a:xfrm>
          <a:prstGeom prst="rect">
            <a:avLst/>
          </a:prstGeom>
        </p:spPr>
        <p:txBody>
          <a:bodyPr wrap="square" lIns="0" tIns="0" rIns="0" bIns="0" rtlCol="0" anchor="t">
            <a:spAutoFit/>
          </a:bodyPr>
          <a:lstStyle/>
          <a:p>
            <a:pPr>
              <a:lnSpc>
                <a:spcPts val="5880"/>
              </a:lnSpc>
            </a:pPr>
            <a:r>
              <a:rPr lang="fr-FR" sz="4900">
                <a:solidFill>
                  <a:srgbClr val="FFFFFF"/>
                </a:solidFill>
                <a:latin typeface="Now"/>
              </a:rPr>
              <a:t>Les femmes peuvent être des agents du changement</a:t>
            </a:r>
            <a:endParaRPr lang="en-US" sz="4900">
              <a:solidFill>
                <a:srgbClr val="FFFFFF"/>
              </a:solidFill>
              <a:latin typeface="Now Bold"/>
            </a:endParaRPr>
          </a:p>
        </p:txBody>
      </p:sp>
      <p:grpSp>
        <p:nvGrpSpPr>
          <p:cNvPr id="32" name="Group 5">
            <a:extLst>
              <a:ext uri="{FF2B5EF4-FFF2-40B4-BE49-F238E27FC236}">
                <a16:creationId xmlns:a16="http://schemas.microsoft.com/office/drawing/2014/main" id="{884326B2-72FE-490B-B1B8-06DEF7115EEA}"/>
              </a:ext>
            </a:extLst>
          </p:cNvPr>
          <p:cNvGrpSpPr/>
          <p:nvPr/>
        </p:nvGrpSpPr>
        <p:grpSpPr>
          <a:xfrm>
            <a:off x="10103317" y="3586049"/>
            <a:ext cx="1302769" cy="1302769"/>
            <a:chOff x="0" y="0"/>
            <a:chExt cx="6350000" cy="6350000"/>
          </a:xfrm>
        </p:grpSpPr>
        <p:sp>
          <p:nvSpPr>
            <p:cNvPr id="33" name="Freeform 6">
              <a:extLst>
                <a:ext uri="{FF2B5EF4-FFF2-40B4-BE49-F238E27FC236}">
                  <a16:creationId xmlns:a16="http://schemas.microsoft.com/office/drawing/2014/main" id="{30DCC1A8-61DB-4CC5-8217-3B2060BF579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a:p>
          </p:txBody>
        </p:sp>
      </p:grpSp>
      <p:sp>
        <p:nvSpPr>
          <p:cNvPr id="34" name="TextBox 7">
            <a:extLst>
              <a:ext uri="{FF2B5EF4-FFF2-40B4-BE49-F238E27FC236}">
                <a16:creationId xmlns:a16="http://schemas.microsoft.com/office/drawing/2014/main" id="{442EBB61-CDD7-491A-8016-0F02F6213CEF}"/>
              </a:ext>
            </a:extLst>
          </p:cNvPr>
          <p:cNvSpPr txBox="1"/>
          <p:nvPr/>
        </p:nvSpPr>
        <p:spPr>
          <a:xfrm>
            <a:off x="11875549" y="3695700"/>
            <a:ext cx="6031443" cy="1029834"/>
          </a:xfrm>
          <a:prstGeom prst="rect">
            <a:avLst/>
          </a:prstGeom>
        </p:spPr>
        <p:txBody>
          <a:bodyPr wrap="square" lIns="0" tIns="0" rIns="0" bIns="0" rtlCol="0" anchor="t">
            <a:spAutoFit/>
          </a:bodyPr>
          <a:lstStyle/>
          <a:p>
            <a:pPr>
              <a:lnSpc>
                <a:spcPts val="4059"/>
              </a:lnSpc>
            </a:pPr>
            <a:r>
              <a:rPr lang="en-US" sz="2899">
                <a:solidFill>
                  <a:srgbClr val="FFFFFF"/>
                </a:solidFill>
                <a:latin typeface="Now"/>
              </a:rPr>
              <a:t>AMÉLIORATION DU DÉVELOPPEMENT ÉCONOMIQUE</a:t>
            </a:r>
          </a:p>
        </p:txBody>
      </p:sp>
      <p:sp>
        <p:nvSpPr>
          <p:cNvPr id="35" name="TextBox 11">
            <a:extLst>
              <a:ext uri="{FF2B5EF4-FFF2-40B4-BE49-F238E27FC236}">
                <a16:creationId xmlns:a16="http://schemas.microsoft.com/office/drawing/2014/main" id="{A8556BD0-E638-4EE3-B1AB-7056CCAF74EB}"/>
              </a:ext>
            </a:extLst>
          </p:cNvPr>
          <p:cNvSpPr txBox="1"/>
          <p:nvPr/>
        </p:nvSpPr>
        <p:spPr>
          <a:xfrm>
            <a:off x="11875549" y="5721481"/>
            <a:ext cx="6126800" cy="1555619"/>
          </a:xfrm>
          <a:prstGeom prst="rect">
            <a:avLst/>
          </a:prstGeom>
        </p:spPr>
        <p:txBody>
          <a:bodyPr wrap="square" lIns="0" tIns="0" rIns="0" bIns="0" rtlCol="0" anchor="t">
            <a:spAutoFit/>
          </a:bodyPr>
          <a:lstStyle/>
          <a:p>
            <a:pPr>
              <a:lnSpc>
                <a:spcPts val="4059"/>
              </a:lnSpc>
            </a:pPr>
            <a:r>
              <a:rPr lang="fr-FR" sz="2899">
                <a:solidFill>
                  <a:srgbClr val="FFFFFF"/>
                </a:solidFill>
                <a:latin typeface="Now"/>
              </a:rPr>
              <a:t>AMÉLIORATION DES PERSPECTIVES POUR LES GÉNÉRATIONS FUTURES</a:t>
            </a:r>
            <a:endParaRPr lang="en-US" sz="2899">
              <a:solidFill>
                <a:srgbClr val="FFFFFF"/>
              </a:solidFill>
              <a:latin typeface="Now"/>
            </a:endParaRPr>
          </a:p>
        </p:txBody>
      </p:sp>
      <p:sp>
        <p:nvSpPr>
          <p:cNvPr id="36" name="TextBox 12">
            <a:extLst>
              <a:ext uri="{FF2B5EF4-FFF2-40B4-BE49-F238E27FC236}">
                <a16:creationId xmlns:a16="http://schemas.microsoft.com/office/drawing/2014/main" id="{41141889-C57B-4F06-BBDA-8649A00D3E5D}"/>
              </a:ext>
            </a:extLst>
          </p:cNvPr>
          <p:cNvSpPr txBox="1"/>
          <p:nvPr/>
        </p:nvSpPr>
        <p:spPr>
          <a:xfrm>
            <a:off x="11875550" y="8072246"/>
            <a:ext cx="5117050" cy="1555619"/>
          </a:xfrm>
          <a:prstGeom prst="rect">
            <a:avLst/>
          </a:prstGeom>
        </p:spPr>
        <p:txBody>
          <a:bodyPr lIns="0" tIns="0" rIns="0" bIns="0" rtlCol="0" anchor="t">
            <a:spAutoFit/>
          </a:bodyPr>
          <a:lstStyle/>
          <a:p>
            <a:pPr>
              <a:lnSpc>
                <a:spcPts val="4059"/>
              </a:lnSpc>
            </a:pPr>
            <a:r>
              <a:rPr lang="fr-FR" sz="2899" dirty="0">
                <a:solidFill>
                  <a:srgbClr val="FFFFFF"/>
                </a:solidFill>
                <a:latin typeface="Now"/>
              </a:rPr>
              <a:t>RENFORCEMENT DES SYSTÈMES POLITIQUES ET SOCIAUX</a:t>
            </a:r>
            <a:endParaRPr lang="en-US" sz="2899" dirty="0">
              <a:solidFill>
                <a:srgbClr val="FFFFFF"/>
              </a:solidFill>
              <a:latin typeface="Now"/>
            </a:endParaRPr>
          </a:p>
        </p:txBody>
      </p:sp>
      <p:grpSp>
        <p:nvGrpSpPr>
          <p:cNvPr id="37" name="Group 13">
            <a:extLst>
              <a:ext uri="{FF2B5EF4-FFF2-40B4-BE49-F238E27FC236}">
                <a16:creationId xmlns:a16="http://schemas.microsoft.com/office/drawing/2014/main" id="{86EAE615-CD45-4314-8EC6-49EB271C44C8}"/>
              </a:ext>
            </a:extLst>
          </p:cNvPr>
          <p:cNvGrpSpPr/>
          <p:nvPr/>
        </p:nvGrpSpPr>
        <p:grpSpPr>
          <a:xfrm>
            <a:off x="10103317" y="5801611"/>
            <a:ext cx="1302769" cy="1302769"/>
            <a:chOff x="0" y="0"/>
            <a:chExt cx="6350000" cy="6350000"/>
          </a:xfrm>
          <a:solidFill>
            <a:srgbClr val="0A9396"/>
          </a:solidFill>
        </p:grpSpPr>
        <p:sp>
          <p:nvSpPr>
            <p:cNvPr id="38" name="Freeform 14">
              <a:extLst>
                <a:ext uri="{FF2B5EF4-FFF2-40B4-BE49-F238E27FC236}">
                  <a16:creationId xmlns:a16="http://schemas.microsoft.com/office/drawing/2014/main" id="{D3057CDA-E842-47A2-A4AA-8A08879A6DE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39" name="Group 15">
            <a:extLst>
              <a:ext uri="{FF2B5EF4-FFF2-40B4-BE49-F238E27FC236}">
                <a16:creationId xmlns:a16="http://schemas.microsoft.com/office/drawing/2014/main" id="{89287962-A6D1-4191-974C-AE0C78A7AB3E}"/>
              </a:ext>
            </a:extLst>
          </p:cNvPr>
          <p:cNvGrpSpPr/>
          <p:nvPr/>
        </p:nvGrpSpPr>
        <p:grpSpPr>
          <a:xfrm>
            <a:off x="10103317" y="7955531"/>
            <a:ext cx="1302769" cy="1302769"/>
            <a:chOff x="0" y="0"/>
            <a:chExt cx="6350000" cy="6350000"/>
          </a:xfrm>
          <a:solidFill>
            <a:srgbClr val="0A9396"/>
          </a:solidFill>
        </p:grpSpPr>
        <p:sp>
          <p:nvSpPr>
            <p:cNvPr id="40" name="Freeform 16">
              <a:extLst>
                <a:ext uri="{FF2B5EF4-FFF2-40B4-BE49-F238E27FC236}">
                  <a16:creationId xmlns:a16="http://schemas.microsoft.com/office/drawing/2014/main" id="{5A085FBB-A271-4530-ABF4-7A78C32602B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1" name="Graphic 40" descr="Dollar with solid fill">
            <a:extLst>
              <a:ext uri="{FF2B5EF4-FFF2-40B4-BE49-F238E27FC236}">
                <a16:creationId xmlns:a16="http://schemas.microsoft.com/office/drawing/2014/main" id="{415A503D-285E-4C70-B24A-E0D1F60A78E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47114" y="3855166"/>
            <a:ext cx="755703" cy="755703"/>
          </a:xfrm>
          <a:prstGeom prst="rect">
            <a:avLst/>
          </a:prstGeom>
        </p:spPr>
      </p:pic>
      <p:pic>
        <p:nvPicPr>
          <p:cNvPr id="42" name="Graphic 41" descr="Family with two children outline">
            <a:extLst>
              <a:ext uri="{FF2B5EF4-FFF2-40B4-BE49-F238E27FC236}">
                <a16:creationId xmlns:a16="http://schemas.microsoft.com/office/drawing/2014/main" id="{970A1BB8-BF85-43C4-88C6-BCE0CAF84A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48655" y="5905160"/>
            <a:ext cx="1005840" cy="1005840"/>
          </a:xfrm>
          <a:prstGeom prst="rect">
            <a:avLst/>
          </a:prstGeom>
        </p:spPr>
      </p:pic>
      <p:pic>
        <p:nvPicPr>
          <p:cNvPr id="43" name="Graphic 42" descr="Connections outline">
            <a:extLst>
              <a:ext uri="{FF2B5EF4-FFF2-40B4-BE49-F238E27FC236}">
                <a16:creationId xmlns:a16="http://schemas.microsoft.com/office/drawing/2014/main" id="{CEE46BB0-A516-49BA-A214-B5A1D37087F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195560" y="8124316"/>
            <a:ext cx="1005840" cy="1005840"/>
          </a:xfrm>
          <a:prstGeom prst="rect">
            <a:avLst/>
          </a:prstGeom>
        </p:spPr>
      </p:pic>
    </p:spTree>
    <p:extLst>
      <p:ext uri="{BB962C8B-B14F-4D97-AF65-F5344CB8AC3E}">
        <p14:creationId xmlns:p14="http://schemas.microsoft.com/office/powerpoint/2010/main" val="350496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5" name="TextBox 17">
            <a:extLst>
              <a:ext uri="{FF2B5EF4-FFF2-40B4-BE49-F238E27FC236}">
                <a16:creationId xmlns:a16="http://schemas.microsoft.com/office/drawing/2014/main" id="{2E2BB820-AE30-4254-8B20-ED47D1DB386F}"/>
              </a:ext>
            </a:extLst>
          </p:cNvPr>
          <p:cNvSpPr txBox="1"/>
          <p:nvPr/>
        </p:nvSpPr>
        <p:spPr>
          <a:xfrm>
            <a:off x="925294" y="3490436"/>
            <a:ext cx="5856506" cy="517449"/>
          </a:xfrm>
          <a:prstGeom prst="rect">
            <a:avLst/>
          </a:prstGeom>
          <a:solidFill>
            <a:srgbClr val="2A9D8F"/>
          </a:solidFill>
        </p:spPr>
        <p:txBody>
          <a:bodyPr wrap="square" lIns="0" tIns="0" rIns="0" bIns="0" rtlCol="0" anchor="t">
            <a:spAutoFit/>
          </a:bodyPr>
          <a:lstStyle/>
          <a:p>
            <a:pPr>
              <a:lnSpc>
                <a:spcPts val="4199"/>
              </a:lnSpc>
            </a:pPr>
            <a:r>
              <a:rPr lang="fr-FR" sz="2999">
                <a:solidFill>
                  <a:schemeClr val="bg1"/>
                </a:solidFill>
                <a:latin typeface="Now"/>
              </a:rPr>
              <a:t>La recherche et la surveillance</a:t>
            </a:r>
            <a:endParaRPr lang="en-US" sz="2999">
              <a:solidFill>
                <a:schemeClr val="bg1"/>
              </a:solidFill>
              <a:latin typeface="Now"/>
            </a:endParaRPr>
          </a:p>
        </p:txBody>
      </p:sp>
      <p:sp>
        <p:nvSpPr>
          <p:cNvPr id="36" name="TextBox 18">
            <a:extLst>
              <a:ext uri="{FF2B5EF4-FFF2-40B4-BE49-F238E27FC236}">
                <a16:creationId xmlns:a16="http://schemas.microsoft.com/office/drawing/2014/main" id="{531DDB3E-B20C-455D-B814-EE990D667BE2}"/>
              </a:ext>
            </a:extLst>
          </p:cNvPr>
          <p:cNvSpPr txBox="1"/>
          <p:nvPr/>
        </p:nvSpPr>
        <p:spPr>
          <a:xfrm>
            <a:off x="990600" y="6853178"/>
            <a:ext cx="7237194" cy="2862322"/>
          </a:xfrm>
          <a:prstGeom prst="rect">
            <a:avLst/>
          </a:prstGeom>
        </p:spPr>
        <p:txBody>
          <a:bodyPr wrap="square" lIns="0" tIns="0" rIns="0" bIns="0" rtlCol="0" anchor="t">
            <a:spAutoFit/>
          </a:bodyPr>
          <a:lstStyle/>
          <a:p>
            <a:r>
              <a:rPr lang="fr-FR" sz="2400">
                <a:solidFill>
                  <a:schemeClr val="bg1"/>
                </a:solidFill>
                <a:latin typeface="Now" panose="020B0604020202020204" charset="0"/>
              </a:rPr>
              <a:t>Les femmes qui ont acquis des connaissances et des compétences grâce à notre projet sont devenues plus motivées pour s'occuper des problèmes communautaires et sont capables de mobiliser les communautés contre des menaces telles que l'empiètement des terres et la pêche illégale. </a:t>
            </a:r>
          </a:p>
          <a:p>
            <a:pPr algn="r"/>
            <a:r>
              <a:rPr lang="en-US">
                <a:solidFill>
                  <a:schemeClr val="bg1"/>
                </a:solidFill>
                <a:latin typeface="Now" panose="020B0604020202020204" charset="0"/>
              </a:rPr>
              <a:t>Cambodge | FACT</a:t>
            </a:r>
          </a:p>
        </p:txBody>
      </p:sp>
      <p:sp>
        <p:nvSpPr>
          <p:cNvPr id="39" name="TextBox 18">
            <a:extLst>
              <a:ext uri="{FF2B5EF4-FFF2-40B4-BE49-F238E27FC236}">
                <a16:creationId xmlns:a16="http://schemas.microsoft.com/office/drawing/2014/main" id="{E73A1F0A-1990-487B-801E-7499977CF056}"/>
              </a:ext>
            </a:extLst>
          </p:cNvPr>
          <p:cNvSpPr txBox="1"/>
          <p:nvPr/>
        </p:nvSpPr>
        <p:spPr>
          <a:xfrm>
            <a:off x="964297" y="4180701"/>
            <a:ext cx="7237194" cy="2123658"/>
          </a:xfrm>
          <a:prstGeom prst="rect">
            <a:avLst/>
          </a:prstGeom>
        </p:spPr>
        <p:txBody>
          <a:bodyPr wrap="square" lIns="0" tIns="0" rIns="0" bIns="0" rtlCol="0" anchor="t">
            <a:spAutoFit/>
          </a:bodyPr>
          <a:lstStyle/>
          <a:p>
            <a:r>
              <a:rPr lang="fr-FR" sz="2400">
                <a:solidFill>
                  <a:schemeClr val="bg1"/>
                </a:solidFill>
                <a:latin typeface="Now" panose="020B0604020202020204" charset="0"/>
              </a:rPr>
              <a:t>Des femmes mènent des recherches sur les connaissances écologiques locales concernant les plantes comestibles locales et présentent leurs conclusions aux communautés, aux autorités et à d'autres organisations avec notre soutien. </a:t>
            </a:r>
          </a:p>
          <a:p>
            <a:pPr algn="r"/>
            <a:r>
              <a:rPr lang="en-US">
                <a:solidFill>
                  <a:schemeClr val="bg1"/>
                </a:solidFill>
                <a:latin typeface="Now" panose="020B0604020202020204" charset="0"/>
              </a:rPr>
              <a:t>Thaïlande | MCI</a:t>
            </a:r>
          </a:p>
        </p:txBody>
      </p:sp>
      <p:sp>
        <p:nvSpPr>
          <p:cNvPr id="41" name="AutoShape 4">
            <a:extLst>
              <a:ext uri="{FF2B5EF4-FFF2-40B4-BE49-F238E27FC236}">
                <a16:creationId xmlns:a16="http://schemas.microsoft.com/office/drawing/2014/main" id="{51E00111-1239-45B5-AEB0-110440AFE56F}"/>
              </a:ext>
            </a:extLst>
          </p:cNvPr>
          <p:cNvSpPr/>
          <p:nvPr/>
        </p:nvSpPr>
        <p:spPr>
          <a:xfrm>
            <a:off x="1338389" y="6538436"/>
            <a:ext cx="6336676" cy="0"/>
          </a:xfrm>
          <a:prstGeom prst="line">
            <a:avLst/>
          </a:prstGeom>
          <a:ln w="28575" cap="rnd">
            <a:solidFill>
              <a:srgbClr val="94D2BD"/>
            </a:solidFill>
            <a:prstDash val="sysDot"/>
            <a:headEnd type="none" w="sm" len="sm"/>
            <a:tailEnd type="none" w="sm" len="sm"/>
          </a:ln>
        </p:spPr>
      </p:sp>
      <p:pic>
        <p:nvPicPr>
          <p:cNvPr id="4" name="Picture 3">
            <a:extLst>
              <a:ext uri="{FF2B5EF4-FFF2-40B4-BE49-F238E27FC236}">
                <a16:creationId xmlns:a16="http://schemas.microsoft.com/office/drawing/2014/main" id="{DA1881F4-5289-45FD-911F-E313A2A32B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9714" y="2837867"/>
            <a:ext cx="8516558" cy="6387417"/>
          </a:xfrm>
          <a:prstGeom prst="rect">
            <a:avLst/>
          </a:prstGeom>
        </p:spPr>
      </p:pic>
      <p:sp>
        <p:nvSpPr>
          <p:cNvPr id="13" name="TextBox 4">
            <a:extLst>
              <a:ext uri="{FF2B5EF4-FFF2-40B4-BE49-F238E27FC236}">
                <a16:creationId xmlns:a16="http://schemas.microsoft.com/office/drawing/2014/main" id="{394F9AD9-886B-44EE-9C8A-9F56F855348C}"/>
              </a:ext>
            </a:extLst>
          </p:cNvPr>
          <p:cNvSpPr txBox="1"/>
          <p:nvPr/>
        </p:nvSpPr>
        <p:spPr>
          <a:xfrm>
            <a:off x="12649201" y="8572500"/>
            <a:ext cx="4648200" cy="554254"/>
          </a:xfrm>
          <a:prstGeom prst="rect">
            <a:avLst/>
          </a:prstGeom>
        </p:spPr>
        <p:txBody>
          <a:bodyPr wrap="square" lIns="0" tIns="0" rIns="0" bIns="0" rtlCol="0" anchor="t">
            <a:spAutoFit/>
          </a:bodyPr>
          <a:lstStyle/>
          <a:p>
            <a:pPr algn="r">
              <a:lnSpc>
                <a:spcPts val="2240"/>
              </a:lnSpc>
            </a:pPr>
            <a:r>
              <a:rPr lang="fr-FR" sz="1600">
                <a:solidFill>
                  <a:schemeClr val="bg1"/>
                </a:solidFill>
                <a:latin typeface="Now"/>
              </a:rPr>
              <a:t>Surveillance des lacs locaux au Cambodge</a:t>
            </a:r>
          </a:p>
          <a:p>
            <a:pPr algn="r">
              <a:lnSpc>
                <a:spcPts val="2240"/>
              </a:lnSpc>
            </a:pPr>
            <a:r>
              <a:rPr lang="en-US" sz="1600">
                <a:solidFill>
                  <a:schemeClr val="bg1"/>
                </a:solidFill>
                <a:latin typeface="Now"/>
              </a:rPr>
              <a:t>© 3S Rivers Protection Network (3SPN)</a:t>
            </a:r>
          </a:p>
        </p:txBody>
      </p:sp>
      <p:sp>
        <p:nvSpPr>
          <p:cNvPr id="12" name="TextBox 10">
            <a:extLst>
              <a:ext uri="{FF2B5EF4-FFF2-40B4-BE49-F238E27FC236}">
                <a16:creationId xmlns:a16="http://schemas.microsoft.com/office/drawing/2014/main" id="{0456F9F5-0DFF-4FB1-ACF0-5E4BD235E231}"/>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4" name="Freeform 3">
            <a:extLst>
              <a:ext uri="{FF2B5EF4-FFF2-40B4-BE49-F238E27FC236}">
                <a16:creationId xmlns:a16="http://schemas.microsoft.com/office/drawing/2014/main" id="{05D48B7E-222B-4440-AB88-82A4C07E6825}"/>
              </a:ext>
            </a:extLst>
          </p:cNvPr>
          <p:cNvSpPr/>
          <p:nvPr/>
        </p:nvSpPr>
        <p:spPr>
          <a:xfrm>
            <a:off x="86549" y="2090154"/>
            <a:ext cx="77620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17" name="TextBox 8">
            <a:extLst>
              <a:ext uri="{FF2B5EF4-FFF2-40B4-BE49-F238E27FC236}">
                <a16:creationId xmlns:a16="http://schemas.microsoft.com/office/drawing/2014/main" id="{75F1D071-8A4F-44D7-81A7-86CB6AE13568}"/>
              </a:ext>
            </a:extLst>
          </p:cNvPr>
          <p:cNvSpPr txBox="1"/>
          <p:nvPr/>
        </p:nvSpPr>
        <p:spPr>
          <a:xfrm>
            <a:off x="631218" y="1351967"/>
            <a:ext cx="9002633" cy="1511824"/>
          </a:xfrm>
          <a:prstGeom prst="rect">
            <a:avLst/>
          </a:prstGeom>
        </p:spPr>
        <p:txBody>
          <a:bodyPr wrap="square" lIns="0" tIns="0" rIns="0" bIns="0" rtlCol="0" anchor="t">
            <a:spAutoFit/>
          </a:bodyPr>
          <a:lstStyle/>
          <a:p>
            <a:pPr>
              <a:lnSpc>
                <a:spcPts val="5880"/>
              </a:lnSpc>
            </a:pPr>
            <a:r>
              <a:rPr lang="fr-FR" sz="4900">
                <a:solidFill>
                  <a:srgbClr val="FFFFFF"/>
                </a:solidFill>
                <a:latin typeface="Now"/>
              </a:rPr>
              <a:t>Les femmes peuvent être des agents du changement</a:t>
            </a:r>
            <a:endParaRPr lang="en-US" sz="4900">
              <a:solidFill>
                <a:srgbClr val="FFFFFF"/>
              </a:solidFill>
              <a:latin typeface="Now Bold"/>
            </a:endParaRPr>
          </a:p>
        </p:txBody>
      </p:sp>
    </p:spTree>
    <p:extLst>
      <p:ext uri="{BB962C8B-B14F-4D97-AF65-F5344CB8AC3E}">
        <p14:creationId xmlns:p14="http://schemas.microsoft.com/office/powerpoint/2010/main" val="161287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1" name="TextBox 17">
            <a:extLst>
              <a:ext uri="{FF2B5EF4-FFF2-40B4-BE49-F238E27FC236}">
                <a16:creationId xmlns:a16="http://schemas.microsoft.com/office/drawing/2014/main" id="{E4FE53FB-7631-432A-A6C2-8DED1F76575A}"/>
              </a:ext>
            </a:extLst>
          </p:cNvPr>
          <p:cNvSpPr txBox="1"/>
          <p:nvPr/>
        </p:nvSpPr>
        <p:spPr>
          <a:xfrm>
            <a:off x="457201" y="4119029"/>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a:ln>
                  <a:noFill/>
                </a:ln>
                <a:solidFill>
                  <a:prstClr val="white"/>
                </a:solidFill>
                <a:effectLst/>
                <a:uLnTx/>
                <a:uFillTx/>
                <a:latin typeface="Now"/>
                <a:ea typeface="+mn-ea"/>
                <a:cs typeface="+mn-cs"/>
              </a:rPr>
              <a:t>Sensibilisation</a:t>
            </a:r>
          </a:p>
        </p:txBody>
      </p:sp>
      <p:sp>
        <p:nvSpPr>
          <p:cNvPr id="32" name="TextBox 18">
            <a:extLst>
              <a:ext uri="{FF2B5EF4-FFF2-40B4-BE49-F238E27FC236}">
                <a16:creationId xmlns:a16="http://schemas.microsoft.com/office/drawing/2014/main" id="{7E02C8C8-3755-4E88-B0F4-0CDFC23D445F}"/>
              </a:ext>
            </a:extLst>
          </p:cNvPr>
          <p:cNvSpPr txBox="1"/>
          <p:nvPr/>
        </p:nvSpPr>
        <p:spPr>
          <a:xfrm>
            <a:off x="457200" y="4838700"/>
            <a:ext cx="4733322" cy="393954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prstClr val="white"/>
                </a:solidFill>
                <a:effectLst/>
                <a:uLnTx/>
                <a:uFillTx/>
                <a:latin typeface="Now" panose="020B0604020202020204" charset="0"/>
                <a:ea typeface="+mn-ea"/>
                <a:cs typeface="+mn-cs"/>
              </a:rPr>
              <a:t>Les femmes sont désormais actives dans le partage d'informations sur les problèmes des communautés indigènes (y compris les problèmes des femmes) sur des plateformes nationales et internationales, comme la Journée nationale des peuples indigènes et les émissions de débat en direct sur Facebook Live.</a:t>
            </a:r>
            <a:endParaRPr kumimoji="0" lang="en-US" sz="1800" b="0" i="0" u="none" strike="noStrike" kern="1200" cap="none" spc="0" normalizeH="0" baseline="0" noProof="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panose="020B0604020202020204" charset="0"/>
                <a:ea typeface="+mn-ea"/>
                <a:cs typeface="+mn-cs"/>
              </a:rPr>
              <a:t>Cambodge | Cambodian Indigenous Youth Association (CIYA)</a:t>
            </a:r>
          </a:p>
        </p:txBody>
      </p:sp>
      <p:sp>
        <p:nvSpPr>
          <p:cNvPr id="33" name="TextBox 17">
            <a:extLst>
              <a:ext uri="{FF2B5EF4-FFF2-40B4-BE49-F238E27FC236}">
                <a16:creationId xmlns:a16="http://schemas.microsoft.com/office/drawing/2014/main" id="{AA9E0F43-3B50-4F9C-8D31-AC4760C5A30E}"/>
              </a:ext>
            </a:extLst>
          </p:cNvPr>
          <p:cNvSpPr txBox="1"/>
          <p:nvPr/>
        </p:nvSpPr>
        <p:spPr>
          <a:xfrm>
            <a:off x="10439400" y="1333500"/>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a:ln>
                  <a:noFill/>
                </a:ln>
                <a:solidFill>
                  <a:prstClr val="white"/>
                </a:solidFill>
                <a:effectLst/>
                <a:uLnTx/>
                <a:uFillTx/>
                <a:latin typeface="Now"/>
                <a:ea typeface="+mn-ea"/>
                <a:cs typeface="+mn-cs"/>
              </a:rPr>
              <a:t>Plaidoyer</a:t>
            </a:r>
          </a:p>
        </p:txBody>
      </p:sp>
      <p:sp>
        <p:nvSpPr>
          <p:cNvPr id="34" name="TextBox 18">
            <a:extLst>
              <a:ext uri="{FF2B5EF4-FFF2-40B4-BE49-F238E27FC236}">
                <a16:creationId xmlns:a16="http://schemas.microsoft.com/office/drawing/2014/main" id="{837B40B6-1B6E-4DC6-A184-A40E594589C9}"/>
              </a:ext>
            </a:extLst>
          </p:cNvPr>
          <p:cNvSpPr txBox="1"/>
          <p:nvPr/>
        </p:nvSpPr>
        <p:spPr>
          <a:xfrm>
            <a:off x="10439400" y="1969175"/>
            <a:ext cx="7315200" cy="203132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prstClr val="white"/>
                </a:solidFill>
                <a:effectLst/>
                <a:uLnTx/>
                <a:uFillTx/>
                <a:latin typeface="Now" panose="020B0604020202020204" charset="0"/>
                <a:ea typeface="+mn-ea"/>
                <a:cs typeface="+mn-cs"/>
              </a:rPr>
              <a:t>Après avoir acquis des compétences et de l'expérience dans le cadre du projet, les femmes ont confiance en elles pour approcher les autorités locales et les autres parties prenantes afin de défendre leurs communautés</a:t>
            </a:r>
            <a:r>
              <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rPr>
              <a:t>. </a:t>
            </a:r>
            <a:r>
              <a:rPr lang="es-ES" sz="2200">
                <a:solidFill>
                  <a:prstClr val="white"/>
                </a:solidFill>
                <a:latin typeface="Now" panose="020B060402020202020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Now" panose="020B0604020202020204" charset="0"/>
                <a:ea typeface="+mn-ea"/>
                <a:cs typeface="+mn-cs"/>
              </a:rPr>
              <a:t>Cambodge | My Village</a:t>
            </a:r>
          </a:p>
        </p:txBody>
      </p:sp>
      <p:pic>
        <p:nvPicPr>
          <p:cNvPr id="9" name="Picture 8">
            <a:extLst>
              <a:ext uri="{FF2B5EF4-FFF2-40B4-BE49-F238E27FC236}">
                <a16:creationId xmlns:a16="http://schemas.microsoft.com/office/drawing/2014/main" id="{47257BBD-7C99-49E6-8EA9-F52A94BAA5D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9123" y="4119029"/>
            <a:ext cx="4258277" cy="5044877"/>
          </a:xfrm>
          <a:prstGeom prst="rect">
            <a:avLst/>
          </a:prstGeom>
        </p:spPr>
      </p:pic>
      <p:sp>
        <p:nvSpPr>
          <p:cNvPr id="13" name="TextBox 18">
            <a:extLst>
              <a:ext uri="{FF2B5EF4-FFF2-40B4-BE49-F238E27FC236}">
                <a16:creationId xmlns:a16="http://schemas.microsoft.com/office/drawing/2014/main" id="{F8ADA11B-7EF8-4393-8241-2248B34AA936}"/>
              </a:ext>
            </a:extLst>
          </p:cNvPr>
          <p:cNvSpPr txBox="1"/>
          <p:nvPr/>
        </p:nvSpPr>
        <p:spPr>
          <a:xfrm>
            <a:off x="10439400" y="4229100"/>
            <a:ext cx="7315200" cy="313932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200" b="0" i="0" u="none" strike="noStrike" kern="1200" cap="none" spc="0" normalizeH="0" baseline="0" noProof="0">
                <a:ln>
                  <a:noFill/>
                </a:ln>
                <a:solidFill>
                  <a:prstClr val="white"/>
                </a:solidFill>
                <a:effectLst/>
                <a:uLnTx/>
                <a:uFillTx/>
                <a:latin typeface="Now" panose="020B0604020202020204" charset="0"/>
                <a:ea typeface="+mn-ea"/>
                <a:cs typeface="+mn-cs"/>
              </a:rPr>
              <a:t>Les femmes sont capables d'animer des réunions, de produire et de soumettre des rapports aux conseils communaux et aux responsables de l'administration locale de la pêche, et de plaider auprès du public, des médias et du gouvernement national. </a:t>
            </a:r>
          </a:p>
          <a:p>
            <a:pPr marL="0" marR="0" lvl="0" indent="0" algn="l" defTabSz="914400" rtl="0" eaLnBrk="1" fontAlgn="auto" latinLnBrk="0" hangingPunct="1">
              <a:lnSpc>
                <a:spcPct val="100000"/>
              </a:lnSpc>
              <a:spcBef>
                <a:spcPts val="0"/>
              </a:spcBef>
              <a:buClrTx/>
              <a:buSzTx/>
              <a:buFontTx/>
              <a:buNone/>
              <a:tabLst/>
              <a:defRPr/>
            </a:pPr>
            <a:r>
              <a:rPr kumimoji="0" lang="fr-FR" sz="2200" b="0" i="0" u="none" strike="noStrike" kern="1200" cap="none" spc="0" normalizeH="0" baseline="0" noProof="0">
                <a:ln>
                  <a:noFill/>
                </a:ln>
                <a:solidFill>
                  <a:prstClr val="white"/>
                </a:solidFill>
                <a:effectLst/>
                <a:uLnTx/>
                <a:uFillTx/>
                <a:latin typeface="Now" panose="020B0604020202020204" charset="0"/>
                <a:ea typeface="+mn-ea"/>
                <a:cs typeface="+mn-cs"/>
              </a:rPr>
              <a:t>Elles sont également de solides défenseuses lors d'événements internationaux et régionaux, tels que la coalition Save the Mekong. </a:t>
            </a:r>
            <a:endParaRPr kumimoji="0" lang="es-ES" sz="2200" b="0" i="0" u="none" strike="noStrike" kern="1200" cap="none" spc="0" normalizeH="0" baseline="0" noProof="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buClrTx/>
              <a:buSzTx/>
              <a:buFontTx/>
              <a:buNone/>
              <a:tabLst/>
              <a:defRPr/>
            </a:pPr>
            <a:r>
              <a:rPr kumimoji="0" lang="en-US" sz="1800" b="0" i="0" u="none" strike="noStrike" kern="1200" cap="none" spc="0" normalizeH="0" baseline="0" noProof="0">
                <a:ln>
                  <a:noFill/>
                </a:ln>
                <a:solidFill>
                  <a:prstClr val="white"/>
                </a:solidFill>
                <a:effectLst/>
                <a:uLnTx/>
                <a:uFillTx/>
                <a:latin typeface="Now" panose="020B0604020202020204" charset="0"/>
                <a:ea typeface="+mn-ea"/>
                <a:cs typeface="+mn-cs"/>
              </a:rPr>
              <a:t>Cambodge | FACT</a:t>
            </a:r>
          </a:p>
        </p:txBody>
      </p:sp>
      <p:pic>
        <p:nvPicPr>
          <p:cNvPr id="4" name="Picture 3" descr="A picture containing text, sky, outdoor, ground&#10;&#10;Description automatically generated">
            <a:extLst>
              <a:ext uri="{FF2B5EF4-FFF2-40B4-BE49-F238E27FC236}">
                <a16:creationId xmlns:a16="http://schemas.microsoft.com/office/drawing/2014/main" id="{5D76D1EF-3D0B-40E0-9430-DF45475E7A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39400" y="7484516"/>
            <a:ext cx="3733800" cy="2535784"/>
          </a:xfrm>
          <a:prstGeom prst="rect">
            <a:avLst/>
          </a:prstGeom>
        </p:spPr>
      </p:pic>
      <p:sp>
        <p:nvSpPr>
          <p:cNvPr id="16" name="TextBox 4">
            <a:extLst>
              <a:ext uri="{FF2B5EF4-FFF2-40B4-BE49-F238E27FC236}">
                <a16:creationId xmlns:a16="http://schemas.microsoft.com/office/drawing/2014/main" id="{33CDAEEE-F40C-4D27-A6BD-624E2A6CE157}"/>
              </a:ext>
            </a:extLst>
          </p:cNvPr>
          <p:cNvSpPr txBox="1"/>
          <p:nvPr/>
        </p:nvSpPr>
        <p:spPr>
          <a:xfrm>
            <a:off x="14249401" y="8877300"/>
            <a:ext cx="3505200" cy="1118511"/>
          </a:xfrm>
          <a:prstGeom prst="rect">
            <a:avLst/>
          </a:prstGeom>
        </p:spPr>
        <p:txBody>
          <a:bodyPr wrap="square" lIns="0" tIns="0" rIns="0" bIns="0" rtlCol="0" anchor="t">
            <a:spAutoFit/>
          </a:bodyPr>
          <a:lstStyle/>
          <a:p>
            <a:pPr>
              <a:lnSpc>
                <a:spcPts val="2240"/>
              </a:lnSpc>
            </a:pPr>
            <a:r>
              <a:rPr lang="fr-FR" sz="1600">
                <a:solidFill>
                  <a:schemeClr val="bg1"/>
                </a:solidFill>
                <a:latin typeface="Now"/>
              </a:rPr>
              <a:t>Les membres du comité de pêche communautaire diffusent des informations sur les mécanismes de recours. </a:t>
            </a:r>
            <a:r>
              <a:rPr lang="en-US" sz="1600">
                <a:solidFill>
                  <a:schemeClr val="bg1"/>
                </a:solidFill>
                <a:latin typeface="Now"/>
              </a:rPr>
              <a:t>© FACT</a:t>
            </a:r>
          </a:p>
        </p:txBody>
      </p:sp>
      <p:sp>
        <p:nvSpPr>
          <p:cNvPr id="18" name="TextBox 4">
            <a:extLst>
              <a:ext uri="{FF2B5EF4-FFF2-40B4-BE49-F238E27FC236}">
                <a16:creationId xmlns:a16="http://schemas.microsoft.com/office/drawing/2014/main" id="{D059F97D-D1F9-4646-83F8-4E7128117A68}"/>
              </a:ext>
            </a:extLst>
          </p:cNvPr>
          <p:cNvSpPr txBox="1"/>
          <p:nvPr/>
        </p:nvSpPr>
        <p:spPr>
          <a:xfrm>
            <a:off x="5410200" y="9161246"/>
            <a:ext cx="3897777" cy="836383"/>
          </a:xfrm>
          <a:prstGeom prst="rect">
            <a:avLst/>
          </a:prstGeom>
        </p:spPr>
        <p:txBody>
          <a:bodyPr wrap="square" lIns="0" tIns="0" rIns="0" bIns="0" rtlCol="0" anchor="t">
            <a:spAutoFit/>
          </a:bodyPr>
          <a:lstStyle/>
          <a:p>
            <a:pPr>
              <a:lnSpc>
                <a:spcPts val="2240"/>
              </a:lnSpc>
            </a:pPr>
            <a:r>
              <a:rPr lang="fr-FR" sz="1600">
                <a:solidFill>
                  <a:schemeClr val="bg1"/>
                </a:solidFill>
                <a:latin typeface="Now"/>
              </a:rPr>
              <a:t>Annonce d'un événement Facebook Live présentant des voix de femmes .</a:t>
            </a:r>
          </a:p>
          <a:p>
            <a:pPr>
              <a:lnSpc>
                <a:spcPts val="2240"/>
              </a:lnSpc>
            </a:pPr>
            <a:r>
              <a:rPr lang="en-US" sz="1600">
                <a:solidFill>
                  <a:schemeClr val="bg1"/>
                </a:solidFill>
                <a:latin typeface="Now"/>
              </a:rPr>
              <a:t>© CIYA</a:t>
            </a:r>
          </a:p>
        </p:txBody>
      </p:sp>
      <p:sp>
        <p:nvSpPr>
          <p:cNvPr id="15" name="TextBox 10">
            <a:extLst>
              <a:ext uri="{FF2B5EF4-FFF2-40B4-BE49-F238E27FC236}">
                <a16:creationId xmlns:a16="http://schemas.microsoft.com/office/drawing/2014/main" id="{D87D8ACF-0548-4F82-AE68-F36DAAFC257D}"/>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9" name="Freeform 3">
            <a:extLst>
              <a:ext uri="{FF2B5EF4-FFF2-40B4-BE49-F238E27FC236}">
                <a16:creationId xmlns:a16="http://schemas.microsoft.com/office/drawing/2014/main" id="{DDACE561-BEA7-4510-BAA5-1EBFF70C8F60}"/>
              </a:ext>
            </a:extLst>
          </p:cNvPr>
          <p:cNvSpPr/>
          <p:nvPr/>
        </p:nvSpPr>
        <p:spPr>
          <a:xfrm>
            <a:off x="86549" y="2090154"/>
            <a:ext cx="7762051" cy="767346"/>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21" name="TextBox 8">
            <a:extLst>
              <a:ext uri="{FF2B5EF4-FFF2-40B4-BE49-F238E27FC236}">
                <a16:creationId xmlns:a16="http://schemas.microsoft.com/office/drawing/2014/main" id="{A834EA5C-58EC-47CC-A003-51F0F1B00827}"/>
              </a:ext>
            </a:extLst>
          </p:cNvPr>
          <p:cNvSpPr txBox="1"/>
          <p:nvPr/>
        </p:nvSpPr>
        <p:spPr>
          <a:xfrm>
            <a:off x="631218" y="1351967"/>
            <a:ext cx="9002633" cy="1511824"/>
          </a:xfrm>
          <a:prstGeom prst="rect">
            <a:avLst/>
          </a:prstGeom>
        </p:spPr>
        <p:txBody>
          <a:bodyPr wrap="square" lIns="0" tIns="0" rIns="0" bIns="0" rtlCol="0" anchor="t">
            <a:spAutoFit/>
          </a:bodyPr>
          <a:lstStyle/>
          <a:p>
            <a:pPr>
              <a:lnSpc>
                <a:spcPts val="5880"/>
              </a:lnSpc>
            </a:pPr>
            <a:r>
              <a:rPr lang="fr-FR" sz="4900">
                <a:solidFill>
                  <a:srgbClr val="FFFFFF"/>
                </a:solidFill>
                <a:latin typeface="Now"/>
              </a:rPr>
              <a:t>Les femmes peuvent être des agents du changement</a:t>
            </a:r>
            <a:endParaRPr lang="en-US" sz="4900">
              <a:solidFill>
                <a:srgbClr val="FFFFFF"/>
              </a:solidFill>
              <a:latin typeface="Now Bold"/>
            </a:endParaRPr>
          </a:p>
        </p:txBody>
      </p:sp>
    </p:spTree>
    <p:extLst>
      <p:ext uri="{BB962C8B-B14F-4D97-AF65-F5344CB8AC3E}">
        <p14:creationId xmlns:p14="http://schemas.microsoft.com/office/powerpoint/2010/main" val="246087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190500"/>
            <a:ext cx="6966412" cy="525080"/>
          </a:xfrm>
          <a:prstGeom prst="rect">
            <a:avLst/>
          </a:prstGeom>
        </p:spPr>
        <p:txBody>
          <a:bodyPr lIns="0" tIns="0" rIns="0" bIns="0" rtlCol="0" anchor="t">
            <a:spAutoFit/>
          </a:bodyPr>
          <a:lstStyle/>
          <a:p>
            <a:pPr>
              <a:lnSpc>
                <a:spcPts val="4200"/>
              </a:lnSpc>
            </a:pPr>
            <a:r>
              <a:rPr lang="en-US" sz="2800">
                <a:solidFill>
                  <a:srgbClr val="1E1E1E"/>
                </a:solidFill>
                <a:latin typeface="Now"/>
              </a:rPr>
              <a:t>À Propos</a:t>
            </a: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726267"/>
            <a:ext cx="7842122" cy="3405548"/>
          </a:xfrm>
          <a:prstGeom prst="rect">
            <a:avLst/>
          </a:prstGeom>
        </p:spPr>
        <p:txBody>
          <a:bodyPr wrap="square" lIns="0" tIns="0" rIns="0" bIns="0" rtlCol="0" anchor="t">
            <a:spAutoFit/>
          </a:bodyPr>
          <a:lstStyle/>
          <a:p>
            <a:pPr>
              <a:lnSpc>
                <a:spcPts val="2700"/>
              </a:lnSpc>
              <a:spcAft>
                <a:spcPts val="1200"/>
              </a:spcAft>
            </a:pPr>
            <a:r>
              <a:rPr lang="fr-FR" dirty="0">
                <a:latin typeface="Now" panose="00000500000000000000" pitchFamily="50" charset="0"/>
                <a:ea typeface="Calibri" panose="020F0502020204030204" pitchFamily="34" charset="0"/>
                <a:cs typeface="Myanmar Text" panose="020B0502040204020203" pitchFamily="34" charset="0"/>
              </a:rPr>
              <a:t>Bienvenue à cette formation sur l'autonomisation des femmes dans la conservation. Elle est basée sur les expériences, les idées et les leçons apprises par les bénéficiaires de subventions du CEPF dans le Hotspot Indo-Birman, ainsi que sur les bonnes pratiques générales pour intégrer le genre dans les projets de conservation.</a:t>
            </a:r>
          </a:p>
          <a:p>
            <a:pPr>
              <a:lnSpc>
                <a:spcPts val="2700"/>
              </a:lnSpc>
              <a:spcAft>
                <a:spcPts val="1200"/>
              </a:spcAft>
            </a:pPr>
            <a:r>
              <a:rPr lang="en-US" sz="1800" i="1" dirty="0">
                <a:effectLst/>
                <a:latin typeface="Now" panose="00000500000000000000" pitchFamily="50" charset="0"/>
                <a:ea typeface="Calibri" panose="020F0502020204030204" pitchFamily="34" charset="0"/>
                <a:cs typeface="Myanmar Text" panose="020B0502040204020203" pitchFamily="34" charset="0"/>
              </a:rPr>
              <a:t>Matériel sous </a:t>
            </a:r>
            <a:r>
              <a:rPr lang="en-US" sz="1800" i="1" dirty="0" err="1">
                <a:effectLst/>
                <a:latin typeface="Now" panose="00000500000000000000" pitchFamily="50" charset="0"/>
                <a:ea typeface="Calibri" panose="020F0502020204030204" pitchFamily="34" charset="0"/>
                <a:cs typeface="Myanmar Text" panose="020B0502040204020203" pitchFamily="34" charset="0"/>
              </a:rPr>
              <a:t>licence</a:t>
            </a:r>
            <a:r>
              <a:rPr lang="en-US" sz="1800" i="1" dirty="0">
                <a:effectLst/>
                <a:latin typeface="Now" panose="00000500000000000000" pitchFamily="50" charset="0"/>
                <a:ea typeface="Calibri" panose="020F0502020204030204" pitchFamily="34" charset="0"/>
                <a:cs typeface="Myanmar Text" panose="020B0502040204020203" pitchFamily="34" charset="0"/>
              </a:rPr>
              <a:t> </a:t>
            </a:r>
            <a:r>
              <a:rPr lang="en-US" sz="1800" i="1" u="sng" dirty="0">
                <a:solidFill>
                  <a:srgbClr val="1155CC"/>
                </a:solidFill>
                <a:effectLst/>
                <a:latin typeface="Now" panose="00000500000000000000" pitchFamily="50" charset="0"/>
                <a:ea typeface="Calibri" panose="020F0502020204030204" pitchFamily="34" charset="0"/>
                <a:cs typeface="Arial" panose="020B0604020202020204" pitchFamily="34" charset="0"/>
                <a:hlinkClick r:id="rId4"/>
              </a:rPr>
              <a:t>CC BY-NC 4.0</a:t>
            </a:r>
            <a:r>
              <a:rPr lang="en-US" sz="1800" i="1" dirty="0">
                <a:solidFill>
                  <a:srgbClr val="222222"/>
                </a:solidFill>
                <a:effectLst/>
                <a:latin typeface="Now" panose="00000500000000000000" pitchFamily="50" charset="0"/>
                <a:ea typeface="Calibri" panose="020F0502020204030204" pitchFamily="34" charset="0"/>
                <a:cs typeface="Arial" panose="020B0604020202020204" pitchFamily="34" charset="0"/>
              </a:rPr>
              <a:t>.</a:t>
            </a:r>
          </a:p>
          <a:p>
            <a:pPr>
              <a:lnSpc>
                <a:spcPts val="2700"/>
              </a:lnSpc>
              <a:spcAft>
                <a:spcPts val="1200"/>
              </a:spcAft>
            </a:pPr>
            <a:r>
              <a:rPr lang="fr-FR" dirty="0">
                <a:solidFill>
                  <a:srgbClr val="1E1E1E"/>
                </a:solidFill>
                <a:latin typeface="Now"/>
              </a:rPr>
              <a:t>Financé dans le cadre de la série de ressources d'apprentissage du CEPF « Construire sur le succès », qui vise à promouvoir des pratiques de conservation efficaces à travers la planète.</a:t>
            </a:r>
            <a:endParaRPr lang="es-ES" dirty="0">
              <a:solidFill>
                <a:srgbClr val="1E1E1E"/>
              </a:solidFill>
              <a:latin typeface="Now"/>
            </a:endParaRPr>
          </a:p>
        </p:txBody>
      </p:sp>
      <p:sp>
        <p:nvSpPr>
          <p:cNvPr id="22" name="TextBox 7">
            <a:extLst>
              <a:ext uri="{FF2B5EF4-FFF2-40B4-BE49-F238E27FC236}">
                <a16:creationId xmlns:a16="http://schemas.microsoft.com/office/drawing/2014/main" id="{B5DECDFD-E340-4BEE-8AAD-797EB71C4A3C}"/>
              </a:ext>
            </a:extLst>
          </p:cNvPr>
          <p:cNvSpPr txBox="1"/>
          <p:nvPr/>
        </p:nvSpPr>
        <p:spPr>
          <a:xfrm>
            <a:off x="474215" y="9486900"/>
            <a:ext cx="8710642"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a:solidFill>
                  <a:srgbClr val="FBB38F"/>
                </a:solidFill>
                <a:latin typeface="Now"/>
              </a:rPr>
              <a:t>Publié: 2021 | Auteur: Tara Sayuri Whitty, Ph.D. @ Keiruna Inc. Traduction: Gretel Ippisch</a:t>
            </a: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14825"/>
            <a:ext cx="7365480" cy="523875"/>
          </a:xfrm>
          <a:prstGeom prst="rect">
            <a:avLst/>
          </a:prstGeom>
        </p:spPr>
        <p:txBody>
          <a:bodyPr wrap="square" lIns="0" tIns="0" rIns="0" bIns="0" rtlCol="0" anchor="t">
            <a:spAutoFit/>
          </a:bodyPr>
          <a:lstStyle/>
          <a:p>
            <a:pPr>
              <a:lnSpc>
                <a:spcPts val="4200"/>
              </a:lnSpc>
            </a:pPr>
            <a:r>
              <a:rPr lang="en-US" sz="2800">
                <a:solidFill>
                  <a:srgbClr val="1E1E1E"/>
                </a:solidFill>
                <a:latin typeface="Now"/>
              </a:rPr>
              <a:t>Mode d’Emploi</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905089"/>
            <a:ext cx="7865552" cy="2905411"/>
          </a:xfrm>
          <a:prstGeom prst="rect">
            <a:avLst/>
          </a:prstGeom>
        </p:spPr>
        <p:txBody>
          <a:bodyPr wrap="square" lIns="0" tIns="0" rIns="0" bIns="0" rtlCol="0" anchor="t">
            <a:spAutoFit/>
          </a:bodyPr>
          <a:lstStyle/>
          <a:p>
            <a:pPr>
              <a:lnSpc>
                <a:spcPts val="2700"/>
              </a:lnSpc>
              <a:spcAft>
                <a:spcPts val="1200"/>
              </a:spcAft>
            </a:pPr>
            <a:r>
              <a:rPr lang="fr-FR">
                <a:solidFill>
                  <a:srgbClr val="1E1E1E"/>
                </a:solidFill>
                <a:latin typeface="Now"/>
              </a:rPr>
              <a:t>Il s'agit d'une formation en 3 modules qui peut être auto-guidée ou dispensée par un formateur à un groupe. La formation a été développée pour être indépendante, mais des explications supplémentaires sont incluses dans le document « Notes de    formation ». </a:t>
            </a:r>
          </a:p>
          <a:p>
            <a:pPr>
              <a:lnSpc>
                <a:spcPts val="2700"/>
              </a:lnSpc>
              <a:spcAft>
                <a:spcPts val="1200"/>
              </a:spcAft>
            </a:pPr>
            <a:r>
              <a:rPr lang="fr-FR">
                <a:solidFill>
                  <a:srgbClr val="1E1E1E"/>
                </a:solidFill>
                <a:latin typeface="Now"/>
              </a:rPr>
              <a:t>Pour des informations plus approfondies sur l'un ou l'autre des sujets abordés, il existe de nombreuses références utiles, notamment celles qui figurent en annexe (Apprentissage complémentaire).</a:t>
            </a:r>
          </a:p>
        </p:txBody>
      </p:sp>
      <p:pic>
        <p:nvPicPr>
          <p:cNvPr id="28" name="Picture 27">
            <a:extLst>
              <a:ext uri="{FF2B5EF4-FFF2-40B4-BE49-F238E27FC236}">
                <a16:creationId xmlns:a16="http://schemas.microsoft.com/office/drawing/2014/main" id="{3421265D-0C67-419E-90E9-CE5736199B7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085054" y="8192337"/>
            <a:ext cx="2551979" cy="847130"/>
          </a:xfrm>
          <a:prstGeom prst="rect">
            <a:avLst/>
          </a:prstGeom>
        </p:spPr>
      </p:pic>
      <p:sp>
        <p:nvSpPr>
          <p:cNvPr id="8" name="TextBox 8"/>
          <p:cNvSpPr txBox="1"/>
          <p:nvPr/>
        </p:nvSpPr>
        <p:spPr>
          <a:xfrm>
            <a:off x="12975923" y="8039937"/>
            <a:ext cx="5037187" cy="2132763"/>
          </a:xfrm>
          <a:prstGeom prst="rect">
            <a:avLst/>
          </a:prstGeom>
        </p:spPr>
        <p:txBody>
          <a:bodyPr wrap="square" lIns="0" tIns="0" rIns="0" bIns="0" rtlCol="0" anchor="t">
            <a:spAutoFit/>
          </a:bodyPr>
          <a:lstStyle/>
          <a:p>
            <a:pPr>
              <a:lnSpc>
                <a:spcPts val="2800"/>
              </a:lnSpc>
              <a:spcAft>
                <a:spcPts val="600"/>
              </a:spcAft>
            </a:pPr>
            <a:r>
              <a:rPr lang="fr-FR">
                <a:solidFill>
                  <a:srgbClr val="0A9396"/>
                </a:solidFill>
                <a:effectLst/>
                <a:latin typeface="Now" panose="00000500000000000000" pitchFamily="50" charset="0"/>
                <a:ea typeface="Calibri" panose="020F0502020204030204" pitchFamily="34" charset="0"/>
                <a:cs typeface="Myanmar Text" panose="020B0502040204020203" pitchFamily="34" charset="0"/>
              </a:rPr>
              <a:t>Le CEPF est une initiative conjointe de l'Agence française de développement, de Conservation International, de l'Union européenne, du Fonds pour l'environnement mondial, du gouvernement japonais et de la Banque mondiale.</a:t>
            </a:r>
            <a:endParaRPr lang="en-US">
              <a:solidFill>
                <a:srgbClr val="0A9396"/>
              </a:solidFill>
              <a:latin typeface="Now"/>
            </a:endParaRPr>
          </a:p>
        </p:txBody>
      </p:sp>
      <p:pic>
        <p:nvPicPr>
          <p:cNvPr id="20" name="Picture 19">
            <a:extLst>
              <a:ext uri="{FF2B5EF4-FFF2-40B4-BE49-F238E27FC236}">
                <a16:creationId xmlns:a16="http://schemas.microsoft.com/office/drawing/2014/main" id="{E8999571-2EF1-4188-B6A5-331BA0BAC2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 y="2781300"/>
            <a:ext cx="7702495" cy="1899496"/>
          </a:xfrm>
          <a:prstGeom prst="rect">
            <a:avLst/>
          </a:prstGeom>
        </p:spPr>
      </p:pic>
      <p:sp>
        <p:nvSpPr>
          <p:cNvPr id="21" name="TextBox 7">
            <a:extLst>
              <a:ext uri="{FF2B5EF4-FFF2-40B4-BE49-F238E27FC236}">
                <a16:creationId xmlns:a16="http://schemas.microsoft.com/office/drawing/2014/main" id="{7BF20223-6782-4E12-8446-B436E16D834B}"/>
              </a:ext>
            </a:extLst>
          </p:cNvPr>
          <p:cNvSpPr txBox="1"/>
          <p:nvPr/>
        </p:nvSpPr>
        <p:spPr>
          <a:xfrm>
            <a:off x="768295" y="2936723"/>
            <a:ext cx="9067800" cy="2539157"/>
          </a:xfrm>
          <a:prstGeom prst="rect">
            <a:avLst/>
          </a:prstGeom>
        </p:spPr>
        <p:txBody>
          <a:bodyPr wrap="square" lIns="0" tIns="0" rIns="0" bIns="0" rtlCol="0" anchor="t">
            <a:spAutoFit/>
          </a:bodyPr>
          <a:lstStyle/>
          <a:p>
            <a:r>
              <a:rPr lang="fr-FR" sz="5500">
                <a:solidFill>
                  <a:srgbClr val="FFFFFF"/>
                </a:solidFill>
                <a:latin typeface="Now"/>
              </a:rPr>
              <a:t>Autonomisation des </a:t>
            </a:r>
          </a:p>
          <a:p>
            <a:r>
              <a:rPr lang="fr-FR" sz="5500">
                <a:solidFill>
                  <a:srgbClr val="FFFFFF"/>
                </a:solidFill>
                <a:latin typeface="Now"/>
              </a:rPr>
              <a:t> femmes dans le domaine de la conservation</a:t>
            </a:r>
            <a:endParaRPr lang="en-US" sz="5500" dirty="0">
              <a:solidFill>
                <a:srgbClr val="FFFFFF"/>
              </a:solidFill>
              <a:latin typeface="Now" panose="020B0604020202020204" charset="0"/>
            </a:endParaRPr>
          </a:p>
        </p:txBody>
      </p:sp>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67400" y="794108"/>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867400" y="876300"/>
            <a:ext cx="5411029" cy="838691"/>
          </a:xfrm>
          <a:prstGeom prst="rect">
            <a:avLst/>
          </a:prstGeom>
        </p:spPr>
        <p:txBody>
          <a:bodyPr lIns="0" tIns="0" rIns="0" bIns="0" rtlCol="0" anchor="t">
            <a:spAutoFit/>
          </a:bodyPr>
          <a:lstStyle/>
          <a:p>
            <a:pPr>
              <a:lnSpc>
                <a:spcPts val="3359"/>
              </a:lnSpc>
            </a:pPr>
            <a:r>
              <a:rPr lang="fr-FR" sz="2000" dirty="0">
                <a:solidFill>
                  <a:srgbClr val="1E1E1E"/>
                </a:solidFill>
                <a:latin typeface="Now"/>
              </a:rPr>
              <a:t>Comportements ou attributs que la société attribue à un sexe particulier</a:t>
            </a:r>
            <a:endParaRPr lang="en-US" sz="2000" dirty="0">
              <a:solidFill>
                <a:srgbClr val="1E1E1E"/>
              </a:solidFill>
              <a:latin typeface="Now"/>
            </a:endParaRPr>
          </a:p>
        </p:txBody>
      </p:sp>
      <p:sp>
        <p:nvSpPr>
          <p:cNvPr id="4" name="TextBox 4"/>
          <p:cNvSpPr txBox="1"/>
          <p:nvPr/>
        </p:nvSpPr>
        <p:spPr>
          <a:xfrm>
            <a:off x="5867400" y="266700"/>
            <a:ext cx="4343453" cy="855362"/>
          </a:xfrm>
          <a:prstGeom prst="rect">
            <a:avLst/>
          </a:prstGeom>
        </p:spPr>
        <p:txBody>
          <a:bodyPr lIns="0" tIns="0" rIns="0" bIns="0" rtlCol="0" anchor="t">
            <a:spAutoFit/>
          </a:bodyPr>
          <a:lstStyle/>
          <a:p>
            <a:pPr>
              <a:lnSpc>
                <a:spcPts val="3359"/>
              </a:lnSpc>
            </a:pPr>
            <a:r>
              <a:rPr lang="en-US" sz="2400" dirty="0" err="1">
                <a:solidFill>
                  <a:srgbClr val="F9844A"/>
                </a:solidFill>
                <a:latin typeface="Now Bold"/>
              </a:rPr>
              <a:t>Normes</a:t>
            </a:r>
            <a:r>
              <a:rPr lang="en-US" sz="2400" dirty="0">
                <a:solidFill>
                  <a:srgbClr val="F9844A"/>
                </a:solidFill>
                <a:latin typeface="Now Bold"/>
              </a:rPr>
              <a:t> relatives aux sexes</a:t>
            </a:r>
          </a:p>
        </p:txBody>
      </p:sp>
      <p:sp>
        <p:nvSpPr>
          <p:cNvPr id="5" name="TextBox 5"/>
          <p:cNvSpPr txBox="1"/>
          <p:nvPr/>
        </p:nvSpPr>
        <p:spPr>
          <a:xfrm>
            <a:off x="565354" y="3162300"/>
            <a:ext cx="5149645" cy="3149132"/>
          </a:xfrm>
          <a:prstGeom prst="rect">
            <a:avLst/>
          </a:prstGeom>
        </p:spPr>
        <p:txBody>
          <a:bodyPr wrap="square" lIns="0" tIns="0" rIns="0" bIns="0" rtlCol="0" anchor="t">
            <a:spAutoFit/>
          </a:bodyPr>
          <a:lstStyle/>
          <a:p>
            <a:pPr>
              <a:lnSpc>
                <a:spcPts val="8160"/>
              </a:lnSpc>
            </a:pPr>
            <a:r>
              <a:rPr lang="en-US" sz="6500">
                <a:solidFill>
                  <a:srgbClr val="2A9D8F"/>
                </a:solidFill>
                <a:latin typeface="Now"/>
              </a:rPr>
              <a:t>Quelques termes importants</a:t>
            </a:r>
          </a:p>
        </p:txBody>
      </p:sp>
      <p:sp>
        <p:nvSpPr>
          <p:cNvPr id="8" name="TextBox 8"/>
          <p:cNvSpPr txBox="1"/>
          <p:nvPr/>
        </p:nvSpPr>
        <p:spPr>
          <a:xfrm>
            <a:off x="12268200" y="7942192"/>
            <a:ext cx="5411029" cy="2146742"/>
          </a:xfrm>
          <a:prstGeom prst="rect">
            <a:avLst/>
          </a:prstGeom>
        </p:spPr>
        <p:txBody>
          <a:bodyPr lIns="0" tIns="0" rIns="0" bIns="0" rtlCol="0" anchor="t">
            <a:spAutoFit/>
          </a:bodyPr>
          <a:lstStyle/>
          <a:p>
            <a:pPr>
              <a:lnSpc>
                <a:spcPts val="3359"/>
              </a:lnSpc>
            </a:pPr>
            <a:r>
              <a:rPr lang="fr-FR" sz="2000" dirty="0">
                <a:solidFill>
                  <a:srgbClr val="1E1E1E"/>
                </a:solidFill>
                <a:latin typeface="Now"/>
              </a:rPr>
              <a:t>Incorporation d'une perspective du genre dans les politiques, les stratégies, les programmes, les activités de projet et les fonctions administratives, ainsi que dans la culture institutionnelle d'une organisation</a:t>
            </a:r>
            <a:endParaRPr lang="en-US" sz="2000" dirty="0">
              <a:solidFill>
                <a:srgbClr val="1E1E1E"/>
              </a:solidFill>
              <a:latin typeface="Now"/>
            </a:endParaRPr>
          </a:p>
        </p:txBody>
      </p:sp>
      <p:sp>
        <p:nvSpPr>
          <p:cNvPr id="9" name="AutoShape 9"/>
          <p:cNvSpPr/>
          <p:nvPr/>
        </p:nvSpPr>
        <p:spPr>
          <a:xfrm>
            <a:off x="12268201" y="7942192"/>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268200" y="7332020"/>
            <a:ext cx="4952999" cy="419346"/>
          </a:xfrm>
          <a:prstGeom prst="rect">
            <a:avLst/>
          </a:prstGeom>
        </p:spPr>
        <p:txBody>
          <a:bodyPr wrap="square" lIns="0" tIns="0" rIns="0" bIns="0" rtlCol="0" anchor="t">
            <a:spAutoFit/>
          </a:bodyPr>
          <a:lstStyle/>
          <a:p>
            <a:pPr>
              <a:lnSpc>
                <a:spcPts val="3359"/>
              </a:lnSpc>
            </a:pPr>
            <a:r>
              <a:rPr lang="fr-FR" sz="2400" dirty="0">
                <a:solidFill>
                  <a:srgbClr val="F9844A"/>
                </a:solidFill>
                <a:latin typeface="Now Bold"/>
              </a:rPr>
              <a:t>Généralisation du genre </a:t>
            </a:r>
            <a:endParaRPr lang="en-US" sz="2400" dirty="0">
              <a:solidFill>
                <a:srgbClr val="F9844A"/>
              </a:solidFill>
              <a:latin typeface="Now Bold"/>
            </a:endParaRPr>
          </a:p>
        </p:txBody>
      </p:sp>
      <p:sp>
        <p:nvSpPr>
          <p:cNvPr id="11" name="AutoShape 11"/>
          <p:cNvSpPr/>
          <p:nvPr/>
        </p:nvSpPr>
        <p:spPr>
          <a:xfrm>
            <a:off x="5867400" y="4985600"/>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867400" y="4991591"/>
            <a:ext cx="5791200" cy="1710725"/>
          </a:xfrm>
          <a:prstGeom prst="rect">
            <a:avLst/>
          </a:prstGeom>
        </p:spPr>
        <p:txBody>
          <a:bodyPr wrap="square" lIns="0" tIns="0" rIns="0" bIns="0" rtlCol="0" anchor="t">
            <a:spAutoFit/>
          </a:bodyPr>
          <a:lstStyle/>
          <a:p>
            <a:pPr>
              <a:lnSpc>
                <a:spcPts val="3359"/>
              </a:lnSpc>
            </a:pPr>
            <a:r>
              <a:rPr lang="fr-FR" sz="2000">
                <a:solidFill>
                  <a:srgbClr val="1E1E1E"/>
                </a:solidFill>
                <a:latin typeface="Now"/>
              </a:rPr>
              <a:t>État ou condition qui permet aux femmes et aux hommes de jouir de manière égale des droits de l'homme, des biens sociaux, des opportunités et des ressources</a:t>
            </a:r>
            <a:endParaRPr lang="en-US" sz="2000">
              <a:solidFill>
                <a:srgbClr val="1E1E1E"/>
              </a:solidFill>
              <a:latin typeface="Now"/>
            </a:endParaRPr>
          </a:p>
        </p:txBody>
      </p:sp>
      <p:sp>
        <p:nvSpPr>
          <p:cNvPr id="13" name="TextBox 13"/>
          <p:cNvSpPr txBox="1"/>
          <p:nvPr/>
        </p:nvSpPr>
        <p:spPr>
          <a:xfrm>
            <a:off x="5867400" y="4458191"/>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Égalité des sexes</a:t>
            </a:r>
          </a:p>
        </p:txBody>
      </p:sp>
      <p:sp>
        <p:nvSpPr>
          <p:cNvPr id="14" name="AutoShape 14"/>
          <p:cNvSpPr/>
          <p:nvPr/>
        </p:nvSpPr>
        <p:spPr>
          <a:xfrm>
            <a:off x="5867400" y="7500200"/>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867400" y="7541693"/>
            <a:ext cx="5943600" cy="2582758"/>
          </a:xfrm>
          <a:prstGeom prst="rect">
            <a:avLst/>
          </a:prstGeom>
        </p:spPr>
        <p:txBody>
          <a:bodyPr wrap="square" lIns="0" tIns="0" rIns="0" bIns="0" rtlCol="0" anchor="t">
            <a:spAutoFit/>
          </a:bodyPr>
          <a:lstStyle/>
          <a:p>
            <a:pPr>
              <a:lnSpc>
                <a:spcPts val="3359"/>
              </a:lnSpc>
            </a:pPr>
            <a:r>
              <a:rPr lang="fr-FR" sz="2000" dirty="0">
                <a:solidFill>
                  <a:srgbClr val="1E1E1E"/>
                </a:solidFill>
                <a:latin typeface="Now"/>
              </a:rPr>
              <a:t>Le processus consistant à être juste envers les femmes et les hommes. Des mesures doivent être prises pour compenser les désavantages historiques et sociaux qui empêchent les femmes et les hommes de fonctionner sur un pied d'égalité</a:t>
            </a:r>
            <a:endParaRPr lang="en-US" sz="2000" dirty="0">
              <a:solidFill>
                <a:srgbClr val="1E1E1E"/>
              </a:solidFill>
              <a:latin typeface="Now"/>
            </a:endParaRPr>
          </a:p>
        </p:txBody>
      </p:sp>
      <p:sp>
        <p:nvSpPr>
          <p:cNvPr id="16" name="TextBox 16"/>
          <p:cNvSpPr txBox="1"/>
          <p:nvPr/>
        </p:nvSpPr>
        <p:spPr>
          <a:xfrm>
            <a:off x="5867400" y="6972791"/>
            <a:ext cx="3942934" cy="419346"/>
          </a:xfrm>
          <a:prstGeom prst="rect">
            <a:avLst/>
          </a:prstGeom>
        </p:spPr>
        <p:txBody>
          <a:bodyPr wrap="square" lIns="0" tIns="0" rIns="0" bIns="0" rtlCol="0" anchor="t">
            <a:spAutoFit/>
          </a:bodyPr>
          <a:lstStyle/>
          <a:p>
            <a:pPr>
              <a:lnSpc>
                <a:spcPts val="3359"/>
              </a:lnSpc>
            </a:pPr>
            <a:r>
              <a:rPr lang="en-US" sz="2400" dirty="0" err="1">
                <a:solidFill>
                  <a:srgbClr val="F9844A"/>
                </a:solidFill>
                <a:latin typeface="Now Bold"/>
              </a:rPr>
              <a:t>Équité</a:t>
            </a:r>
            <a:r>
              <a:rPr lang="en-US" sz="2400" dirty="0">
                <a:solidFill>
                  <a:srgbClr val="F9844A"/>
                </a:solidFill>
                <a:latin typeface="Now Bold"/>
              </a:rPr>
              <a:t> entre les sexes</a:t>
            </a:r>
          </a:p>
        </p:txBody>
      </p:sp>
      <p:sp>
        <p:nvSpPr>
          <p:cNvPr id="17" name="AutoShape 17"/>
          <p:cNvSpPr/>
          <p:nvPr/>
        </p:nvSpPr>
        <p:spPr>
          <a:xfrm>
            <a:off x="12268200" y="4513192"/>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268200" y="4507443"/>
            <a:ext cx="5411029" cy="2154308"/>
          </a:xfrm>
          <a:prstGeom prst="rect">
            <a:avLst/>
          </a:prstGeom>
        </p:spPr>
        <p:txBody>
          <a:bodyPr lIns="0" tIns="0" rIns="0" bIns="0" rtlCol="0" anchor="t">
            <a:spAutoFit/>
          </a:bodyPr>
          <a:lstStyle/>
          <a:p>
            <a:pPr>
              <a:lnSpc>
                <a:spcPts val="3359"/>
              </a:lnSpc>
            </a:pPr>
            <a:r>
              <a:rPr lang="fr-FR" sz="2000" dirty="0">
                <a:solidFill>
                  <a:srgbClr val="1E1E1E"/>
                </a:solidFill>
                <a:latin typeface="Now"/>
              </a:rPr>
              <a:t>Stratégies appliquées dans l'appréciation, la conception, la mise en œuvre et l'évaluation des programmes pour prendre en compte les normes relatives aux sexes et compenser les inégalités sexistes</a:t>
            </a:r>
            <a:endParaRPr lang="en-US" sz="2000" dirty="0">
              <a:solidFill>
                <a:srgbClr val="1E1E1E"/>
              </a:solidFill>
              <a:latin typeface="Now"/>
            </a:endParaRPr>
          </a:p>
        </p:txBody>
      </p:sp>
      <p:sp>
        <p:nvSpPr>
          <p:cNvPr id="19" name="TextBox 19"/>
          <p:cNvSpPr txBox="1"/>
          <p:nvPr/>
        </p:nvSpPr>
        <p:spPr>
          <a:xfrm>
            <a:off x="12268200" y="3652026"/>
            <a:ext cx="4343453" cy="419346"/>
          </a:xfrm>
          <a:prstGeom prst="rect">
            <a:avLst/>
          </a:prstGeom>
        </p:spPr>
        <p:txBody>
          <a:bodyPr lIns="0" tIns="0" rIns="0" bIns="0" rtlCol="0" anchor="t">
            <a:spAutoFit/>
          </a:bodyPr>
          <a:lstStyle/>
          <a:p>
            <a:pPr>
              <a:lnSpc>
                <a:spcPts val="3359"/>
              </a:lnSpc>
            </a:pPr>
            <a:r>
              <a:rPr lang="fr-FR" sz="2400" dirty="0">
                <a:solidFill>
                  <a:srgbClr val="F9844A"/>
                </a:solidFill>
                <a:latin typeface="Now Bold"/>
              </a:rPr>
              <a:t>Intégration du genre </a:t>
            </a:r>
            <a:endParaRPr lang="en-US" sz="2400" dirty="0">
              <a:solidFill>
                <a:srgbClr val="F9844A"/>
              </a:solidFill>
              <a:latin typeface="Now Bold"/>
            </a:endParaRPr>
          </a:p>
        </p:txBody>
      </p:sp>
      <p:sp>
        <p:nvSpPr>
          <p:cNvPr id="20" name="TextBox 4">
            <a:extLst>
              <a:ext uri="{FF2B5EF4-FFF2-40B4-BE49-F238E27FC236}">
                <a16:creationId xmlns:a16="http://schemas.microsoft.com/office/drawing/2014/main" id="{A0AEE35C-75BA-4909-B19F-F42DF3314B5E}"/>
              </a:ext>
            </a:extLst>
          </p:cNvPr>
          <p:cNvSpPr txBox="1"/>
          <p:nvPr/>
        </p:nvSpPr>
        <p:spPr>
          <a:xfrm>
            <a:off x="533400" y="6438900"/>
            <a:ext cx="4718255" cy="855362"/>
          </a:xfrm>
          <a:prstGeom prst="rect">
            <a:avLst/>
          </a:prstGeom>
          <a:solidFill>
            <a:srgbClr val="F9844A"/>
          </a:solidFill>
        </p:spPr>
        <p:txBody>
          <a:bodyPr wrap="square" lIns="91440" tIns="0" rIns="0" bIns="0" rtlCol="0" anchor="t">
            <a:spAutoFit/>
          </a:bodyPr>
          <a:lstStyle/>
          <a:p>
            <a:pPr>
              <a:lnSpc>
                <a:spcPts val="3359"/>
              </a:lnSpc>
            </a:pPr>
            <a:r>
              <a:rPr lang="fr-FR" sz="2400" dirty="0">
                <a:solidFill>
                  <a:schemeClr val="bg1"/>
                </a:solidFill>
                <a:latin typeface="Now Bold"/>
              </a:rPr>
              <a:t>de la politique sur le genre à  la boîte à outils</a:t>
            </a:r>
            <a:endParaRPr lang="en-US" sz="2400" dirty="0">
              <a:solidFill>
                <a:schemeClr val="bg1"/>
              </a:solidFill>
              <a:latin typeface="Now Bold"/>
            </a:endParaRPr>
          </a:p>
        </p:txBody>
      </p:sp>
      <p:sp>
        <p:nvSpPr>
          <p:cNvPr id="24" name="AutoShape 2">
            <a:extLst>
              <a:ext uri="{FF2B5EF4-FFF2-40B4-BE49-F238E27FC236}">
                <a16:creationId xmlns:a16="http://schemas.microsoft.com/office/drawing/2014/main" id="{A267350B-C2F7-41E8-8C20-E99C42639E17}"/>
              </a:ext>
            </a:extLst>
          </p:cNvPr>
          <p:cNvSpPr/>
          <p:nvPr/>
        </p:nvSpPr>
        <p:spPr>
          <a:xfrm>
            <a:off x="5867400" y="2470999"/>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867400" y="2476991"/>
            <a:ext cx="5411029" cy="1718291"/>
          </a:xfrm>
          <a:prstGeom prst="rect">
            <a:avLst/>
          </a:prstGeom>
        </p:spPr>
        <p:txBody>
          <a:bodyPr lIns="0" tIns="0" rIns="0" bIns="0" rtlCol="0" anchor="t">
            <a:spAutoFit/>
          </a:bodyPr>
          <a:lstStyle/>
          <a:p>
            <a:pPr>
              <a:lnSpc>
                <a:spcPts val="3359"/>
              </a:lnSpc>
            </a:pPr>
            <a:r>
              <a:rPr lang="fr-FR" sz="2000">
                <a:solidFill>
                  <a:srgbClr val="1E1E1E"/>
                </a:solidFill>
                <a:latin typeface="Now"/>
              </a:rPr>
              <a:t>Communément utilisé en référence à la participation égale des femmes et des hommes dans tous les domaines du travail, des projets ou des programmes</a:t>
            </a:r>
            <a:endParaRPr lang="en-US" sz="2000">
              <a:solidFill>
                <a:srgbClr val="1E1E1E"/>
              </a:solidFill>
              <a:latin typeface="Now"/>
            </a:endParaRPr>
          </a:p>
        </p:txBody>
      </p:sp>
      <p:sp>
        <p:nvSpPr>
          <p:cNvPr id="26" name="TextBox 4">
            <a:extLst>
              <a:ext uri="{FF2B5EF4-FFF2-40B4-BE49-F238E27FC236}">
                <a16:creationId xmlns:a16="http://schemas.microsoft.com/office/drawing/2014/main" id="{28C247AC-2280-41DC-BDB9-FF521DCDCF35}"/>
              </a:ext>
            </a:extLst>
          </p:cNvPr>
          <p:cNvSpPr txBox="1"/>
          <p:nvPr/>
        </p:nvSpPr>
        <p:spPr>
          <a:xfrm>
            <a:off x="5867400" y="1943591"/>
            <a:ext cx="4343453" cy="855362"/>
          </a:xfrm>
          <a:prstGeom prst="rect">
            <a:avLst/>
          </a:prstGeom>
        </p:spPr>
        <p:txBody>
          <a:bodyPr lIns="0" tIns="0" rIns="0" bIns="0" rtlCol="0" anchor="t">
            <a:spAutoFit/>
          </a:bodyPr>
          <a:lstStyle/>
          <a:p>
            <a:pPr>
              <a:lnSpc>
                <a:spcPts val="3359"/>
              </a:lnSpc>
            </a:pPr>
            <a:r>
              <a:rPr lang="en-US" sz="2400" dirty="0" err="1">
                <a:solidFill>
                  <a:srgbClr val="F9844A"/>
                </a:solidFill>
                <a:latin typeface="Now Bold"/>
              </a:rPr>
              <a:t>Équilibre</a:t>
            </a:r>
            <a:r>
              <a:rPr lang="en-US" sz="2400" dirty="0">
                <a:solidFill>
                  <a:srgbClr val="F9844A"/>
                </a:solidFill>
                <a:latin typeface="Now Bold"/>
              </a:rPr>
              <a:t> entre les sexes</a:t>
            </a:r>
          </a:p>
        </p:txBody>
      </p:sp>
      <p:sp>
        <p:nvSpPr>
          <p:cNvPr id="27" name="AutoShape 2">
            <a:extLst>
              <a:ext uri="{FF2B5EF4-FFF2-40B4-BE49-F238E27FC236}">
                <a16:creationId xmlns:a16="http://schemas.microsoft.com/office/drawing/2014/main" id="{9BB1C9D1-9739-4C98-BB41-B5111EE8D071}"/>
              </a:ext>
            </a:extLst>
          </p:cNvPr>
          <p:cNvSpPr/>
          <p:nvPr/>
        </p:nvSpPr>
        <p:spPr>
          <a:xfrm>
            <a:off x="122682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268200" y="2048258"/>
            <a:ext cx="5734149" cy="1274708"/>
          </a:xfrm>
          <a:prstGeom prst="rect">
            <a:avLst/>
          </a:prstGeom>
        </p:spPr>
        <p:txBody>
          <a:bodyPr wrap="square" lIns="0" tIns="0" rIns="0" bIns="0" rtlCol="0" anchor="t">
            <a:spAutoFit/>
          </a:bodyPr>
          <a:lstStyle/>
          <a:p>
            <a:pPr>
              <a:lnSpc>
                <a:spcPts val="3359"/>
              </a:lnSpc>
            </a:pPr>
            <a:r>
              <a:rPr lang="fr-FR" sz="2000" dirty="0">
                <a:solidFill>
                  <a:srgbClr val="1E1E1E"/>
                </a:solidFill>
                <a:latin typeface="Now"/>
              </a:rPr>
              <a:t>Prise en compte des différences entre les sexes dans l'examen de tout phénomène social, politique ou processus</a:t>
            </a:r>
            <a:endParaRPr lang="en-US" sz="2000" dirty="0">
              <a:solidFill>
                <a:srgbClr val="1E1E1E"/>
              </a:solidFill>
              <a:latin typeface="Now"/>
            </a:endParaRPr>
          </a:p>
        </p:txBody>
      </p:sp>
      <p:sp>
        <p:nvSpPr>
          <p:cNvPr id="29" name="TextBox 4">
            <a:extLst>
              <a:ext uri="{FF2B5EF4-FFF2-40B4-BE49-F238E27FC236}">
                <a16:creationId xmlns:a16="http://schemas.microsoft.com/office/drawing/2014/main" id="{E10712AD-421B-454B-894F-4C4978A3E461}"/>
              </a:ext>
            </a:extLst>
          </p:cNvPr>
          <p:cNvSpPr txBox="1"/>
          <p:nvPr/>
        </p:nvSpPr>
        <p:spPr>
          <a:xfrm>
            <a:off x="12268200" y="1181100"/>
            <a:ext cx="4343453"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Perspective du genre </a:t>
            </a:r>
          </a:p>
        </p:txBody>
      </p:sp>
      <p:sp>
        <p:nvSpPr>
          <p:cNvPr id="30" name="TextBox 10">
            <a:extLst>
              <a:ext uri="{FF2B5EF4-FFF2-40B4-BE49-F238E27FC236}">
                <a16:creationId xmlns:a16="http://schemas.microsoft.com/office/drawing/2014/main" id="{D250C099-0F98-4348-9A6B-011948D71E46}"/>
              </a:ext>
            </a:extLst>
          </p:cNvPr>
          <p:cNvSpPr txBox="1"/>
          <p:nvPr/>
        </p:nvSpPr>
        <p:spPr>
          <a:xfrm>
            <a:off x="12469084" y="723900"/>
            <a:ext cx="5533265" cy="272126"/>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0" y="946508"/>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715000" y="1028700"/>
            <a:ext cx="5715000" cy="1274708"/>
          </a:xfrm>
          <a:prstGeom prst="rect">
            <a:avLst/>
          </a:prstGeom>
        </p:spPr>
        <p:txBody>
          <a:bodyPr wrap="square" lIns="0" tIns="0" rIns="0" bIns="0" rtlCol="0" anchor="t">
            <a:spAutoFit/>
          </a:bodyPr>
          <a:lstStyle/>
          <a:p>
            <a:pPr>
              <a:lnSpc>
                <a:spcPts val="3359"/>
              </a:lnSpc>
            </a:pPr>
            <a:r>
              <a:rPr lang="fr-FR" sz="2000" dirty="0">
                <a:solidFill>
                  <a:srgbClr val="1E1E1E"/>
                </a:solidFill>
                <a:latin typeface="Now"/>
              </a:rPr>
              <a:t>Quelles activités et quels comportements sont attendus des femmes et des hommes en fonction de leur sexe</a:t>
            </a:r>
            <a:endParaRPr lang="en-US" sz="2000" dirty="0">
              <a:solidFill>
                <a:srgbClr val="1E1E1E"/>
              </a:solidFill>
              <a:latin typeface="Now"/>
            </a:endParaRPr>
          </a:p>
        </p:txBody>
      </p:sp>
      <p:sp>
        <p:nvSpPr>
          <p:cNvPr id="4" name="TextBox 4"/>
          <p:cNvSpPr txBox="1"/>
          <p:nvPr/>
        </p:nvSpPr>
        <p:spPr>
          <a:xfrm>
            <a:off x="5714947" y="419100"/>
            <a:ext cx="4343453" cy="855362"/>
          </a:xfrm>
          <a:prstGeom prst="rect">
            <a:avLst/>
          </a:prstGeom>
        </p:spPr>
        <p:txBody>
          <a:bodyPr lIns="0" tIns="0" rIns="0" bIns="0" rtlCol="0" anchor="t">
            <a:spAutoFit/>
          </a:bodyPr>
          <a:lstStyle/>
          <a:p>
            <a:pPr>
              <a:lnSpc>
                <a:spcPts val="3359"/>
              </a:lnSpc>
            </a:pPr>
            <a:r>
              <a:rPr lang="en-US" sz="2400" dirty="0" err="1">
                <a:solidFill>
                  <a:srgbClr val="F9844A"/>
                </a:solidFill>
                <a:latin typeface="Now Bold"/>
              </a:rPr>
              <a:t>Normes</a:t>
            </a:r>
            <a:r>
              <a:rPr lang="en-US" sz="2400" dirty="0">
                <a:solidFill>
                  <a:srgbClr val="F9844A"/>
                </a:solidFill>
                <a:latin typeface="Now Bold"/>
              </a:rPr>
              <a:t> relatives aux sexes</a:t>
            </a:r>
          </a:p>
        </p:txBody>
      </p:sp>
      <p:sp>
        <p:nvSpPr>
          <p:cNvPr id="8" name="TextBox 8"/>
          <p:cNvSpPr txBox="1"/>
          <p:nvPr/>
        </p:nvSpPr>
        <p:spPr>
          <a:xfrm>
            <a:off x="12039600" y="8239946"/>
            <a:ext cx="5943600" cy="1274708"/>
          </a:xfrm>
          <a:prstGeom prst="rect">
            <a:avLst/>
          </a:prstGeom>
        </p:spPr>
        <p:txBody>
          <a:bodyPr wrap="square" lIns="0" tIns="0" rIns="0" bIns="0" rtlCol="0" anchor="t">
            <a:spAutoFit/>
          </a:bodyPr>
          <a:lstStyle/>
          <a:p>
            <a:pPr>
              <a:lnSpc>
                <a:spcPts val="3359"/>
              </a:lnSpc>
            </a:pPr>
            <a:r>
              <a:rPr lang="fr-FR" sz="2000" dirty="0">
                <a:solidFill>
                  <a:srgbClr val="1E1E1E"/>
                </a:solidFill>
                <a:latin typeface="Now"/>
              </a:rPr>
              <a:t>Appliquer l'intégration du genre dans l'ensemble de vos activités, de votre projet et de votre organisation</a:t>
            </a:r>
            <a:endParaRPr lang="en-US" sz="2000" dirty="0">
              <a:solidFill>
                <a:srgbClr val="1E1E1E"/>
              </a:solidFill>
              <a:latin typeface="Now"/>
            </a:endParaRPr>
          </a:p>
        </p:txBody>
      </p:sp>
      <p:sp>
        <p:nvSpPr>
          <p:cNvPr id="9" name="AutoShape 9"/>
          <p:cNvSpPr/>
          <p:nvPr/>
        </p:nvSpPr>
        <p:spPr>
          <a:xfrm>
            <a:off x="12039600" y="8191500"/>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039601" y="7688180"/>
            <a:ext cx="5411028" cy="419346"/>
          </a:xfrm>
          <a:prstGeom prst="rect">
            <a:avLst/>
          </a:prstGeom>
        </p:spPr>
        <p:txBody>
          <a:bodyPr wrap="square" lIns="0" tIns="0" rIns="0" bIns="0" rtlCol="0" anchor="t">
            <a:spAutoFit/>
          </a:bodyPr>
          <a:lstStyle/>
          <a:p>
            <a:pPr>
              <a:lnSpc>
                <a:spcPts val="3359"/>
              </a:lnSpc>
            </a:pPr>
            <a:r>
              <a:rPr lang="fr-FR" sz="2400" dirty="0">
                <a:solidFill>
                  <a:srgbClr val="F9844A"/>
                </a:solidFill>
                <a:latin typeface="Now Bold"/>
              </a:rPr>
              <a:t>Généralisation du genre </a:t>
            </a:r>
            <a:endParaRPr lang="en-US" sz="2400" dirty="0">
              <a:solidFill>
                <a:srgbClr val="F9844A"/>
              </a:solidFill>
              <a:latin typeface="Now Bold"/>
            </a:endParaRPr>
          </a:p>
        </p:txBody>
      </p:sp>
      <p:sp>
        <p:nvSpPr>
          <p:cNvPr id="11" name="AutoShape 11"/>
          <p:cNvSpPr/>
          <p:nvPr/>
        </p:nvSpPr>
        <p:spPr>
          <a:xfrm>
            <a:off x="5715000" y="50613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715000" y="5067300"/>
            <a:ext cx="5411029" cy="1710725"/>
          </a:xfrm>
          <a:prstGeom prst="rect">
            <a:avLst/>
          </a:prstGeom>
        </p:spPr>
        <p:txBody>
          <a:bodyPr lIns="0" tIns="0" rIns="0" bIns="0" rtlCol="0" anchor="t">
            <a:spAutoFit/>
          </a:bodyPr>
          <a:lstStyle/>
          <a:p>
            <a:pPr>
              <a:lnSpc>
                <a:spcPts val="3359"/>
              </a:lnSpc>
            </a:pPr>
            <a:r>
              <a:rPr lang="fr-FR" sz="2000" dirty="0">
                <a:solidFill>
                  <a:srgbClr val="1E1E1E"/>
                </a:solidFill>
                <a:latin typeface="Now"/>
              </a:rPr>
              <a:t>Lorsque les femmes et les hommes peuvent accéder et bénéficier de manière égale à des opportunités, des ressources et des droits</a:t>
            </a:r>
            <a:endParaRPr lang="en-US" sz="2000" dirty="0">
              <a:solidFill>
                <a:srgbClr val="1E1E1E"/>
              </a:solidFill>
              <a:latin typeface="Now"/>
            </a:endParaRPr>
          </a:p>
        </p:txBody>
      </p:sp>
      <p:sp>
        <p:nvSpPr>
          <p:cNvPr id="13" name="TextBox 13"/>
          <p:cNvSpPr txBox="1"/>
          <p:nvPr/>
        </p:nvSpPr>
        <p:spPr>
          <a:xfrm>
            <a:off x="5715000" y="4533900"/>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Égalité des sexes</a:t>
            </a:r>
          </a:p>
        </p:txBody>
      </p:sp>
      <p:sp>
        <p:nvSpPr>
          <p:cNvPr id="14" name="AutoShape 14"/>
          <p:cNvSpPr/>
          <p:nvPr/>
        </p:nvSpPr>
        <p:spPr>
          <a:xfrm>
            <a:off x="5715000" y="7505700"/>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715000" y="7513742"/>
            <a:ext cx="5943600" cy="2582758"/>
          </a:xfrm>
          <a:prstGeom prst="rect">
            <a:avLst/>
          </a:prstGeom>
        </p:spPr>
        <p:txBody>
          <a:bodyPr wrap="square" lIns="0" tIns="0" rIns="0" bIns="0" rtlCol="0" anchor="t">
            <a:spAutoFit/>
          </a:bodyPr>
          <a:lstStyle/>
          <a:p>
            <a:pPr>
              <a:lnSpc>
                <a:spcPts val="3359"/>
              </a:lnSpc>
            </a:pPr>
            <a:r>
              <a:rPr lang="fr-FR" sz="2000" dirty="0">
                <a:solidFill>
                  <a:srgbClr val="1E1E1E"/>
                </a:solidFill>
                <a:latin typeface="Now"/>
              </a:rPr>
              <a:t>Un contexte équitable pour les femmes et les hommes, qui comprend la compensation des déséquilibres historiques et permanents (ou des conditions injustes) ; par exemple, aider les femmes à surmonter les désavantages dus à un accès inégal à l'éducation</a:t>
            </a:r>
            <a:endParaRPr lang="en-US" sz="2000" dirty="0">
              <a:solidFill>
                <a:srgbClr val="1E1E1E"/>
              </a:solidFill>
              <a:latin typeface="Now"/>
            </a:endParaRPr>
          </a:p>
        </p:txBody>
      </p:sp>
      <p:sp>
        <p:nvSpPr>
          <p:cNvPr id="16" name="TextBox 16"/>
          <p:cNvSpPr txBox="1"/>
          <p:nvPr/>
        </p:nvSpPr>
        <p:spPr>
          <a:xfrm>
            <a:off x="5715000" y="6978291"/>
            <a:ext cx="3942934" cy="419346"/>
          </a:xfrm>
          <a:prstGeom prst="rect">
            <a:avLst/>
          </a:prstGeom>
        </p:spPr>
        <p:txBody>
          <a:bodyPr wrap="square" lIns="0" tIns="0" rIns="0" bIns="0" rtlCol="0" anchor="t">
            <a:spAutoFit/>
          </a:bodyPr>
          <a:lstStyle/>
          <a:p>
            <a:pPr>
              <a:lnSpc>
                <a:spcPts val="3359"/>
              </a:lnSpc>
            </a:pPr>
            <a:r>
              <a:rPr lang="en-US" sz="2400" dirty="0" err="1">
                <a:solidFill>
                  <a:srgbClr val="F9844A"/>
                </a:solidFill>
                <a:latin typeface="Now Bold"/>
              </a:rPr>
              <a:t>Équité</a:t>
            </a:r>
            <a:r>
              <a:rPr lang="en-US" sz="2400" dirty="0">
                <a:solidFill>
                  <a:srgbClr val="F9844A"/>
                </a:solidFill>
                <a:latin typeface="Now Bold"/>
              </a:rPr>
              <a:t> entre les sexes</a:t>
            </a:r>
          </a:p>
        </p:txBody>
      </p:sp>
      <p:sp>
        <p:nvSpPr>
          <p:cNvPr id="17" name="AutoShape 17"/>
          <p:cNvSpPr/>
          <p:nvPr/>
        </p:nvSpPr>
        <p:spPr>
          <a:xfrm>
            <a:off x="12039600" y="4739291"/>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039600" y="4733542"/>
            <a:ext cx="6019800" cy="2582758"/>
          </a:xfrm>
          <a:prstGeom prst="rect">
            <a:avLst/>
          </a:prstGeom>
        </p:spPr>
        <p:txBody>
          <a:bodyPr wrap="square" lIns="0" tIns="0" rIns="0" bIns="0" rtlCol="0" anchor="t">
            <a:spAutoFit/>
          </a:bodyPr>
          <a:lstStyle/>
          <a:p>
            <a:pPr>
              <a:lnSpc>
                <a:spcPts val="3359"/>
              </a:lnSpc>
            </a:pPr>
            <a:r>
              <a:rPr lang="fr-FR" sz="2000" dirty="0">
                <a:solidFill>
                  <a:srgbClr val="1E1E1E"/>
                </a:solidFill>
                <a:latin typeface="Now"/>
              </a:rPr>
              <a:t>Mise en œuvre d'une </a:t>
            </a:r>
            <a:r>
              <a:rPr lang="fr-FR" sz="2000" b="1" dirty="0">
                <a:solidFill>
                  <a:srgbClr val="1E1E1E"/>
                </a:solidFill>
                <a:latin typeface="Now"/>
              </a:rPr>
              <a:t>perspective de genre </a:t>
            </a:r>
            <a:r>
              <a:rPr lang="fr-FR" sz="2000" dirty="0">
                <a:solidFill>
                  <a:srgbClr val="1E1E1E"/>
                </a:solidFill>
                <a:latin typeface="Now"/>
              </a:rPr>
              <a:t>dans votre travail ; intégration d'une compréhension des normes relatives aux sexes, des inégalités existantes entre hommes et femmes, et des moyens de travailler pour une plus grande égalité et équité</a:t>
            </a:r>
            <a:endParaRPr lang="en-US" sz="2000" dirty="0">
              <a:solidFill>
                <a:srgbClr val="1E1E1E"/>
              </a:solidFill>
              <a:latin typeface="Now"/>
            </a:endParaRPr>
          </a:p>
        </p:txBody>
      </p:sp>
      <p:sp>
        <p:nvSpPr>
          <p:cNvPr id="19" name="TextBox 19"/>
          <p:cNvSpPr txBox="1"/>
          <p:nvPr/>
        </p:nvSpPr>
        <p:spPr>
          <a:xfrm>
            <a:off x="12039600" y="4197594"/>
            <a:ext cx="3589631" cy="419346"/>
          </a:xfrm>
          <a:prstGeom prst="rect">
            <a:avLst/>
          </a:prstGeom>
        </p:spPr>
        <p:txBody>
          <a:bodyPr lIns="0" tIns="0" rIns="0" bIns="0" rtlCol="0" anchor="t">
            <a:spAutoFit/>
          </a:bodyPr>
          <a:lstStyle/>
          <a:p>
            <a:pPr>
              <a:lnSpc>
                <a:spcPts val="3359"/>
              </a:lnSpc>
            </a:pPr>
            <a:r>
              <a:rPr lang="fr-FR" sz="2400" dirty="0">
                <a:solidFill>
                  <a:srgbClr val="F9844A"/>
                </a:solidFill>
                <a:latin typeface="Now Bold"/>
              </a:rPr>
              <a:t>Intégration du genre</a:t>
            </a:r>
            <a:endParaRPr lang="en-US" sz="2400" dirty="0">
              <a:solidFill>
                <a:srgbClr val="F9844A"/>
              </a:solidFill>
              <a:latin typeface="Now Bold"/>
            </a:endParaRPr>
          </a:p>
        </p:txBody>
      </p:sp>
      <p:sp>
        <p:nvSpPr>
          <p:cNvPr id="24" name="AutoShape 2">
            <a:extLst>
              <a:ext uri="{FF2B5EF4-FFF2-40B4-BE49-F238E27FC236}">
                <a16:creationId xmlns:a16="http://schemas.microsoft.com/office/drawing/2014/main" id="{A267350B-C2F7-41E8-8C20-E99C42639E17}"/>
              </a:ext>
            </a:extLst>
          </p:cNvPr>
          <p:cNvSpPr/>
          <p:nvPr/>
        </p:nvSpPr>
        <p:spPr>
          <a:xfrm>
            <a:off x="5715000" y="3017034"/>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715000" y="3023026"/>
            <a:ext cx="5411029" cy="1282274"/>
          </a:xfrm>
          <a:prstGeom prst="rect">
            <a:avLst/>
          </a:prstGeom>
        </p:spPr>
        <p:txBody>
          <a:bodyPr lIns="0" tIns="0" rIns="0" bIns="0" rtlCol="0" anchor="t">
            <a:spAutoFit/>
          </a:bodyPr>
          <a:lstStyle/>
          <a:p>
            <a:pPr>
              <a:lnSpc>
                <a:spcPts val="3359"/>
              </a:lnSpc>
            </a:pPr>
            <a:r>
              <a:rPr lang="fr-FR" sz="2000">
                <a:solidFill>
                  <a:srgbClr val="1E1E1E"/>
                </a:solidFill>
                <a:latin typeface="Now"/>
              </a:rPr>
              <a:t>Participation égale des femmes et des hommes (50:50) dans une activité, un projet ou une organisation</a:t>
            </a:r>
            <a:endParaRPr lang="en-US" sz="2000">
              <a:solidFill>
                <a:srgbClr val="1E1E1E"/>
              </a:solidFill>
              <a:latin typeface="Now"/>
            </a:endParaRPr>
          </a:p>
        </p:txBody>
      </p:sp>
      <p:sp>
        <p:nvSpPr>
          <p:cNvPr id="26" name="TextBox 4">
            <a:extLst>
              <a:ext uri="{FF2B5EF4-FFF2-40B4-BE49-F238E27FC236}">
                <a16:creationId xmlns:a16="http://schemas.microsoft.com/office/drawing/2014/main" id="{28C247AC-2280-41DC-BDB9-FF521DCDCF35}"/>
              </a:ext>
            </a:extLst>
          </p:cNvPr>
          <p:cNvSpPr txBox="1"/>
          <p:nvPr/>
        </p:nvSpPr>
        <p:spPr>
          <a:xfrm>
            <a:off x="5714947" y="2489626"/>
            <a:ext cx="4343453" cy="855362"/>
          </a:xfrm>
          <a:prstGeom prst="rect">
            <a:avLst/>
          </a:prstGeom>
        </p:spPr>
        <p:txBody>
          <a:bodyPr lIns="0" tIns="0" rIns="0" bIns="0" rtlCol="0" anchor="t">
            <a:spAutoFit/>
          </a:bodyPr>
          <a:lstStyle/>
          <a:p>
            <a:pPr>
              <a:lnSpc>
                <a:spcPts val="3359"/>
              </a:lnSpc>
            </a:pPr>
            <a:r>
              <a:rPr lang="en-US" sz="2400" dirty="0" err="1">
                <a:solidFill>
                  <a:srgbClr val="F9844A"/>
                </a:solidFill>
                <a:latin typeface="Now Bold"/>
              </a:rPr>
              <a:t>Équilibre</a:t>
            </a:r>
            <a:r>
              <a:rPr lang="en-US" sz="2400" dirty="0">
                <a:solidFill>
                  <a:srgbClr val="F9844A"/>
                </a:solidFill>
                <a:latin typeface="Now Bold"/>
              </a:rPr>
              <a:t> entre les sexes</a:t>
            </a:r>
          </a:p>
        </p:txBody>
      </p:sp>
      <p:sp>
        <p:nvSpPr>
          <p:cNvPr id="27" name="AutoShape 2">
            <a:extLst>
              <a:ext uri="{FF2B5EF4-FFF2-40B4-BE49-F238E27FC236}">
                <a16:creationId xmlns:a16="http://schemas.microsoft.com/office/drawing/2014/main" id="{9BB1C9D1-9739-4C98-BB41-B5111EE8D071}"/>
              </a:ext>
            </a:extLst>
          </p:cNvPr>
          <p:cNvSpPr/>
          <p:nvPr/>
        </p:nvSpPr>
        <p:spPr>
          <a:xfrm>
            <a:off x="12039600" y="2233642"/>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039600" y="2239634"/>
            <a:ext cx="5411029" cy="1274708"/>
          </a:xfrm>
          <a:prstGeom prst="rect">
            <a:avLst/>
          </a:prstGeom>
        </p:spPr>
        <p:txBody>
          <a:bodyPr lIns="0" tIns="0" rIns="0" bIns="0" rtlCol="0" anchor="t">
            <a:spAutoFit/>
          </a:bodyPr>
          <a:lstStyle/>
          <a:p>
            <a:pPr>
              <a:lnSpc>
                <a:spcPts val="3359"/>
              </a:lnSpc>
            </a:pPr>
            <a:r>
              <a:rPr lang="fr-FR" sz="2000" dirty="0">
                <a:solidFill>
                  <a:srgbClr val="1E1E1E"/>
                </a:solidFill>
                <a:latin typeface="Now"/>
              </a:rPr>
              <a:t>Prise en compte des questions de genre (normes, rôles, expériences des hommes et des femmes) dans votre travail</a:t>
            </a:r>
            <a:endParaRPr lang="en-US" sz="2000" dirty="0">
              <a:solidFill>
                <a:srgbClr val="1E1E1E"/>
              </a:solidFill>
              <a:latin typeface="Now"/>
            </a:endParaRPr>
          </a:p>
        </p:txBody>
      </p:sp>
      <p:sp>
        <p:nvSpPr>
          <p:cNvPr id="29" name="TextBox 4">
            <a:extLst>
              <a:ext uri="{FF2B5EF4-FFF2-40B4-BE49-F238E27FC236}">
                <a16:creationId xmlns:a16="http://schemas.microsoft.com/office/drawing/2014/main" id="{E10712AD-421B-454B-894F-4C4978A3E461}"/>
              </a:ext>
            </a:extLst>
          </p:cNvPr>
          <p:cNvSpPr txBox="1"/>
          <p:nvPr/>
        </p:nvSpPr>
        <p:spPr>
          <a:xfrm>
            <a:off x="12039600" y="1748086"/>
            <a:ext cx="3589631" cy="419346"/>
          </a:xfrm>
          <a:prstGeom prst="rect">
            <a:avLst/>
          </a:prstGeom>
        </p:spPr>
        <p:txBody>
          <a:bodyPr lIns="0" tIns="0" rIns="0" bIns="0" rtlCol="0" anchor="t">
            <a:spAutoFit/>
          </a:bodyPr>
          <a:lstStyle/>
          <a:p>
            <a:pPr>
              <a:lnSpc>
                <a:spcPts val="3359"/>
              </a:lnSpc>
            </a:pPr>
            <a:r>
              <a:rPr lang="en-US" sz="2400" dirty="0">
                <a:solidFill>
                  <a:srgbClr val="F9844A"/>
                </a:solidFill>
                <a:latin typeface="Now Bold"/>
              </a:rPr>
              <a:t>Perspective du genre</a:t>
            </a:r>
          </a:p>
        </p:txBody>
      </p:sp>
      <p:sp>
        <p:nvSpPr>
          <p:cNvPr id="30" name="TextBox 4">
            <a:extLst>
              <a:ext uri="{FF2B5EF4-FFF2-40B4-BE49-F238E27FC236}">
                <a16:creationId xmlns:a16="http://schemas.microsoft.com/office/drawing/2014/main" id="{16F0AD82-1FF7-472B-BEDC-EBBF10C109AA}"/>
              </a:ext>
            </a:extLst>
          </p:cNvPr>
          <p:cNvSpPr txBox="1"/>
          <p:nvPr/>
        </p:nvSpPr>
        <p:spPr>
          <a:xfrm>
            <a:off x="533399" y="7882235"/>
            <a:ext cx="4718255" cy="461665"/>
          </a:xfrm>
          <a:prstGeom prst="rect">
            <a:avLst/>
          </a:prstGeom>
          <a:noFill/>
        </p:spPr>
        <p:txBody>
          <a:bodyPr wrap="square" lIns="91440" tIns="0" rIns="0" bIns="0" rtlCol="0" anchor="t">
            <a:spAutoFit/>
          </a:bodyPr>
          <a:lstStyle/>
          <a:p>
            <a:pPr algn="r">
              <a:lnSpc>
                <a:spcPts val="3359"/>
              </a:lnSpc>
            </a:pPr>
            <a:r>
              <a:rPr lang="en-US" sz="3500">
                <a:latin typeface="Now" panose="020B0604020202020204" charset="0"/>
              </a:rPr>
              <a:t>SIMPLIFIÉS</a:t>
            </a:r>
          </a:p>
        </p:txBody>
      </p:sp>
      <p:sp>
        <p:nvSpPr>
          <p:cNvPr id="32" name="TextBox 10">
            <a:extLst>
              <a:ext uri="{FF2B5EF4-FFF2-40B4-BE49-F238E27FC236}">
                <a16:creationId xmlns:a16="http://schemas.microsoft.com/office/drawing/2014/main" id="{B0F3BC16-A679-4201-B85F-5B3BC61BE195}"/>
              </a:ext>
            </a:extLst>
          </p:cNvPr>
          <p:cNvSpPr txBox="1"/>
          <p:nvPr/>
        </p:nvSpPr>
        <p:spPr>
          <a:xfrm>
            <a:off x="12469084" y="723900"/>
            <a:ext cx="5533265" cy="272126"/>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
        <p:nvSpPr>
          <p:cNvPr id="33" name="TextBox 5">
            <a:extLst>
              <a:ext uri="{FF2B5EF4-FFF2-40B4-BE49-F238E27FC236}">
                <a16:creationId xmlns:a16="http://schemas.microsoft.com/office/drawing/2014/main" id="{9E64D9FF-7773-44BF-9A8D-D714AE96DB44}"/>
              </a:ext>
            </a:extLst>
          </p:cNvPr>
          <p:cNvSpPr txBox="1"/>
          <p:nvPr/>
        </p:nvSpPr>
        <p:spPr>
          <a:xfrm>
            <a:off x="565354" y="3162300"/>
            <a:ext cx="5149645" cy="3149132"/>
          </a:xfrm>
          <a:prstGeom prst="rect">
            <a:avLst/>
          </a:prstGeom>
        </p:spPr>
        <p:txBody>
          <a:bodyPr wrap="square" lIns="0" tIns="0" rIns="0" bIns="0" rtlCol="0" anchor="t">
            <a:spAutoFit/>
          </a:bodyPr>
          <a:lstStyle/>
          <a:p>
            <a:pPr>
              <a:lnSpc>
                <a:spcPts val="8160"/>
              </a:lnSpc>
            </a:pPr>
            <a:r>
              <a:rPr lang="en-US" sz="6500">
                <a:solidFill>
                  <a:srgbClr val="2A9D8F"/>
                </a:solidFill>
                <a:latin typeface="Now"/>
              </a:rPr>
              <a:t>Quelques termes importants</a:t>
            </a:r>
          </a:p>
        </p:txBody>
      </p:sp>
      <p:sp>
        <p:nvSpPr>
          <p:cNvPr id="36" name="TextBox 4">
            <a:extLst>
              <a:ext uri="{FF2B5EF4-FFF2-40B4-BE49-F238E27FC236}">
                <a16:creationId xmlns:a16="http://schemas.microsoft.com/office/drawing/2014/main" id="{0798AFC6-D096-4A22-8A2D-329104AECE76}"/>
              </a:ext>
            </a:extLst>
          </p:cNvPr>
          <p:cNvSpPr txBox="1"/>
          <p:nvPr/>
        </p:nvSpPr>
        <p:spPr>
          <a:xfrm>
            <a:off x="533400" y="6438900"/>
            <a:ext cx="4718255" cy="855362"/>
          </a:xfrm>
          <a:prstGeom prst="rect">
            <a:avLst/>
          </a:prstGeom>
          <a:solidFill>
            <a:srgbClr val="F9844A"/>
          </a:solidFill>
        </p:spPr>
        <p:txBody>
          <a:bodyPr wrap="square" lIns="91440" tIns="0" rIns="0" bIns="0" rtlCol="0" anchor="t">
            <a:spAutoFit/>
          </a:bodyPr>
          <a:lstStyle/>
          <a:p>
            <a:pPr>
              <a:lnSpc>
                <a:spcPts val="3359"/>
              </a:lnSpc>
            </a:pPr>
            <a:r>
              <a:rPr lang="fr-FR" sz="2400" dirty="0">
                <a:solidFill>
                  <a:schemeClr val="bg1"/>
                </a:solidFill>
                <a:latin typeface="Now Bold"/>
              </a:rPr>
              <a:t>de la politique sur le genre à  la boîte à outils</a:t>
            </a:r>
            <a:endParaRPr lang="en-US" sz="2400" dirty="0">
              <a:solidFill>
                <a:schemeClr val="bg1"/>
              </a:solidFill>
              <a:latin typeface="Now Bold"/>
            </a:endParaRPr>
          </a:p>
        </p:txBody>
      </p:sp>
    </p:spTree>
    <p:extLst>
      <p:ext uri="{BB962C8B-B14F-4D97-AF65-F5344CB8AC3E}">
        <p14:creationId xmlns:p14="http://schemas.microsoft.com/office/powerpoint/2010/main" val="142867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80697D1-45DF-457B-A71D-059ADEB23045}"/>
              </a:ext>
            </a:extLst>
          </p:cNvPr>
          <p:cNvSpPr/>
          <p:nvPr/>
        </p:nvSpPr>
        <p:spPr>
          <a:xfrm>
            <a:off x="2286000" y="1977810"/>
            <a:ext cx="13716000" cy="3622890"/>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3" name="TextBox 3"/>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Contexte sous-jacent</a:t>
            </a:r>
          </a:p>
        </p:txBody>
      </p:sp>
      <p:sp>
        <p:nvSpPr>
          <p:cNvPr id="5" name="TextBox 5"/>
          <p:cNvSpPr txBox="1"/>
          <p:nvPr/>
        </p:nvSpPr>
        <p:spPr>
          <a:xfrm>
            <a:off x="2675777" y="2344150"/>
            <a:ext cx="5295007" cy="171072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Now Bold"/>
                <a:ea typeface="+mn-ea"/>
                <a:cs typeface="+mn-cs"/>
              </a:rPr>
              <a:t>Normes</a:t>
            </a:r>
            <a:r>
              <a:rPr kumimoji="0" lang="en-US" sz="2400" b="0" i="0" u="none" strike="noStrike" kern="1200" cap="none" spc="0" normalizeH="0" baseline="0" noProof="0" dirty="0">
                <a:ln>
                  <a:noFill/>
                </a:ln>
                <a:solidFill>
                  <a:srgbClr val="000000"/>
                </a:solidFill>
                <a:effectLst/>
                <a:uLnTx/>
                <a:uFillTx/>
                <a:latin typeface="Now Bold"/>
                <a:ea typeface="+mn-ea"/>
                <a:cs typeface="+mn-cs"/>
              </a:rPr>
              <a:t> relatives aux sexes: </a:t>
            </a:r>
          </a:p>
          <a:p>
            <a:pPr marL="0" marR="0" lvl="0" indent="0" algn="l" defTabSz="914400" rtl="0" eaLnBrk="1" fontAlgn="auto" latinLnBrk="0" hangingPunct="1">
              <a:lnSpc>
                <a:spcPts val="3359"/>
              </a:lnSpc>
              <a:spcBef>
                <a:spcPct val="0"/>
              </a:spcBef>
              <a:spcAft>
                <a:spcPts val="0"/>
              </a:spcAft>
              <a:buClrTx/>
              <a:buSzTx/>
              <a:buFontTx/>
              <a:buNone/>
              <a:tabLst/>
              <a:defRPr/>
            </a:pPr>
            <a:r>
              <a:rPr lang="fr-FR" sz="2000" dirty="0">
                <a:solidFill>
                  <a:srgbClr val="000000"/>
                </a:solidFill>
                <a:latin typeface="Now"/>
              </a:rPr>
              <a:t>Quelles activités et quels comportements sont attendus des femmes et des hommes en fonction de leur sexe </a:t>
            </a:r>
            <a:endParaRPr kumimoji="0" lang="es-ES" sz="2000" b="0" i="0" u="none" strike="noStrike" kern="1200" cap="none" spc="0" normalizeH="0" baseline="0" noProof="0" dirty="0">
              <a:ln>
                <a:noFill/>
              </a:ln>
              <a:solidFill>
                <a:srgbClr val="000000"/>
              </a:solidFill>
              <a:effectLst/>
              <a:uLnTx/>
              <a:uFillTx/>
              <a:latin typeface="Now"/>
              <a:ea typeface="+mn-ea"/>
              <a:cs typeface="+mn-cs"/>
            </a:endParaRPr>
          </a:p>
        </p:txBody>
      </p:sp>
      <p:sp>
        <p:nvSpPr>
          <p:cNvPr id="6" name="TextBox 6"/>
          <p:cNvSpPr txBox="1"/>
          <p:nvPr/>
        </p:nvSpPr>
        <p:spPr>
          <a:xfrm>
            <a:off x="853149" y="5829300"/>
            <a:ext cx="8748051" cy="4341958"/>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Now"/>
                <a:ea typeface="+mn-ea"/>
                <a:cs typeface="+mn-cs"/>
              </a:rPr>
              <a:t>Dans de nombreux pays/cultures, en particulier dans les zones rurales, les normes sociales relatives aux sexes incluent les attentes suivantes :</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Now"/>
                <a:ea typeface="+mn-ea"/>
                <a:cs typeface="+mn-cs"/>
              </a:rPr>
              <a:t>Les femmes s'occupent des enfants</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Now"/>
                <a:ea typeface="+mn-ea"/>
                <a:cs typeface="+mn-cs"/>
              </a:rPr>
              <a:t>Les femmes sont responsables de la gestion des tâches ménagères, y compris la cuisine et le nettoyage.</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Now"/>
                <a:ea typeface="+mn-ea"/>
                <a:cs typeface="+mn-cs"/>
              </a:rPr>
              <a:t>Il n'est pas approprié/sécurisé pour les femmes d'agir ou de voyager de manière indépendante.</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white"/>
                </a:solidFill>
                <a:effectLst/>
                <a:uLnTx/>
                <a:uFillTx/>
                <a:latin typeface="Now"/>
                <a:ea typeface="+mn-ea"/>
                <a:cs typeface="+mn-cs"/>
              </a:rPr>
              <a:t>Les hommes sont les leaders dans les communautés et dans les ménages</a:t>
            </a:r>
          </a:p>
        </p:txBody>
      </p:sp>
      <p:sp>
        <p:nvSpPr>
          <p:cNvPr id="23" name="Freeform: Shape 22">
            <a:extLst>
              <a:ext uri="{FF2B5EF4-FFF2-40B4-BE49-F238E27FC236}">
                <a16:creationId xmlns:a16="http://schemas.microsoft.com/office/drawing/2014/main" id="{000DC3EA-C25F-428C-B065-5D04312B63C7}"/>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5" name="Rectangle: Rounded Corners 24">
            <a:extLst>
              <a:ext uri="{FF2B5EF4-FFF2-40B4-BE49-F238E27FC236}">
                <a16:creationId xmlns:a16="http://schemas.microsoft.com/office/drawing/2014/main" id="{0E8FF833-55AF-493D-B4CB-A819D7ABB01F}"/>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a:effectLst/>
                <a:latin typeface="Avenir Next LT Pro" panose="020B0504020202020204" pitchFamily="34" charset="0"/>
                <a:ea typeface="Calibri" panose="020F0502020204030204" pitchFamily="34" charset="0"/>
                <a:cs typeface="Myanmar Text" panose="020B0502040204020203" pitchFamily="34" charset="0"/>
              </a:rPr>
              <a:t>Accès inégal à l'éducation et aux opportunités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26" name="Rectangle: Rounded Corners 25">
            <a:extLst>
              <a:ext uri="{FF2B5EF4-FFF2-40B4-BE49-F238E27FC236}">
                <a16:creationId xmlns:a16="http://schemas.microsoft.com/office/drawing/2014/main" id="{3E84EFCB-A7D9-455C-8486-7E9F3CF46C5B}"/>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Avenir Next LT Pro" panose="020B0504020202020204" pitchFamily="34" charset="0"/>
              </a:rPr>
              <a:t>Rôles sexospécifiques dans le </a:t>
            </a:r>
            <a:r>
              <a:rPr kumimoji="0" lang="fr-FR" sz="1800" b="0" i="0" u="none" strike="noStrike" kern="1200" cap="none" spc="0" normalizeH="0" baseline="0" noProof="0">
                <a:ln>
                  <a:noFill/>
                </a:ln>
                <a:solidFill>
                  <a:prstClr val="white"/>
                </a:solidFill>
                <a:effectLst/>
                <a:uLnTx/>
                <a:uFillTx/>
                <a:latin typeface="Now"/>
                <a:ea typeface="+mn-ea"/>
                <a:cs typeface="+mn-cs"/>
              </a:rPr>
              <a:t>ménage et la communauté</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cxnSp>
        <p:nvCxnSpPr>
          <p:cNvPr id="27" name="Straight Arrow Connector 26">
            <a:extLst>
              <a:ext uri="{FF2B5EF4-FFF2-40B4-BE49-F238E27FC236}">
                <a16:creationId xmlns:a16="http://schemas.microsoft.com/office/drawing/2014/main" id="{77CC73E2-D714-4A01-982A-AD5B2BB90082}"/>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8"/>
          <p:cNvGrpSpPr/>
          <p:nvPr/>
        </p:nvGrpSpPr>
        <p:grpSpPr>
          <a:xfrm>
            <a:off x="9361708" y="3588435"/>
            <a:ext cx="932880" cy="932880"/>
            <a:chOff x="0" y="0"/>
            <a:chExt cx="6350000" cy="6350000"/>
          </a:xfrm>
          <a:solidFill>
            <a:srgbClr val="F9844A"/>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9" name="Graphic 28" descr="Family with girl outline">
            <a:extLst>
              <a:ext uri="{FF2B5EF4-FFF2-40B4-BE49-F238E27FC236}">
                <a16:creationId xmlns:a16="http://schemas.microsoft.com/office/drawing/2014/main" id="{A84A82D8-AAD2-470F-8FF1-925AE1F0E72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30" name="Group 8">
            <a:extLst>
              <a:ext uri="{FF2B5EF4-FFF2-40B4-BE49-F238E27FC236}">
                <a16:creationId xmlns:a16="http://schemas.microsoft.com/office/drawing/2014/main" id="{2D252E8B-63A2-4E95-BA7C-125B170D6A7D}"/>
              </a:ext>
            </a:extLst>
          </p:cNvPr>
          <p:cNvGrpSpPr/>
          <p:nvPr/>
        </p:nvGrpSpPr>
        <p:grpSpPr>
          <a:xfrm>
            <a:off x="12418489" y="3588435"/>
            <a:ext cx="932880" cy="932880"/>
            <a:chOff x="0" y="0"/>
            <a:chExt cx="6350000" cy="6350000"/>
          </a:xfrm>
          <a:solidFill>
            <a:srgbClr val="F9844A"/>
          </a:solidFill>
        </p:grpSpPr>
        <p:sp>
          <p:nvSpPr>
            <p:cNvPr id="31" name="Freeform 9">
              <a:extLst>
                <a:ext uri="{FF2B5EF4-FFF2-40B4-BE49-F238E27FC236}">
                  <a16:creationId xmlns:a16="http://schemas.microsoft.com/office/drawing/2014/main" id="{940563CA-36BD-4D2D-8944-F6380704697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3" name="Graphic 32" descr="Open book outline">
            <a:extLst>
              <a:ext uri="{FF2B5EF4-FFF2-40B4-BE49-F238E27FC236}">
                <a16:creationId xmlns:a16="http://schemas.microsoft.com/office/drawing/2014/main" id="{A7E50818-6B48-44FC-8F29-982A600EC66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36" name="Freeform: Shape 35">
            <a:extLst>
              <a:ext uri="{FF2B5EF4-FFF2-40B4-BE49-F238E27FC236}">
                <a16:creationId xmlns:a16="http://schemas.microsoft.com/office/drawing/2014/main" id="{A69A58D9-CDB1-4D2A-B0E2-DCB162DF4C65}"/>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19" name="TextBox 18">
            <a:extLst>
              <a:ext uri="{FF2B5EF4-FFF2-40B4-BE49-F238E27FC236}">
                <a16:creationId xmlns:a16="http://schemas.microsoft.com/office/drawing/2014/main" id="{696B27C1-A1EB-4EE8-BF39-BE464A1F57FB}"/>
              </a:ext>
            </a:extLst>
          </p:cNvPr>
          <p:cNvSpPr txBox="1"/>
          <p:nvPr/>
        </p:nvSpPr>
        <p:spPr>
          <a:xfrm>
            <a:off x="10363200" y="5881037"/>
            <a:ext cx="6870023" cy="3995966"/>
          </a:xfrm>
          <a:prstGeom prst="rect">
            <a:avLst/>
          </a:prstGeom>
          <a:noFill/>
        </p:spPr>
        <p:txBody>
          <a:bodyPr wrap="square">
            <a:spAutoFit/>
          </a:bodyPr>
          <a:lstStyle/>
          <a:p>
            <a:pPr>
              <a:lnSpc>
                <a:spcPts val="3359"/>
              </a:lnSpc>
              <a:spcBef>
                <a:spcPct val="0"/>
              </a:spcBef>
            </a:pPr>
            <a:r>
              <a:rPr lang="fr-FR" sz="2400">
                <a:solidFill>
                  <a:schemeClr val="bg1"/>
                </a:solidFill>
                <a:latin typeface="Now"/>
              </a:rPr>
              <a:t>Cela détermine les rôles que les femmes jouent dans la communauté et dans les foyers. </a:t>
            </a:r>
          </a:p>
          <a:p>
            <a:pPr>
              <a:lnSpc>
                <a:spcPts val="3359"/>
              </a:lnSpc>
              <a:spcBef>
                <a:spcPct val="0"/>
              </a:spcBef>
            </a:pPr>
            <a:endParaRPr lang="fr-FR" sz="2400">
              <a:solidFill>
                <a:schemeClr val="bg1"/>
              </a:solidFill>
              <a:latin typeface="Now"/>
            </a:endParaRPr>
          </a:p>
          <a:p>
            <a:pPr>
              <a:lnSpc>
                <a:spcPts val="3359"/>
              </a:lnSpc>
              <a:spcBef>
                <a:spcPct val="0"/>
              </a:spcBef>
            </a:pPr>
            <a:r>
              <a:rPr lang="fr-FR" sz="2400">
                <a:solidFill>
                  <a:schemeClr val="bg1"/>
                </a:solidFill>
                <a:latin typeface="Now"/>
              </a:rPr>
              <a:t>Cela signifie également que les filles et les femmes ne bénéficient souvent pas du même accès à l'éducation que les garçons et les hommes, car on s'attend à ce qu'elles ne travaillent pas en dehors de la maison.</a:t>
            </a:r>
            <a:endParaRPr lang="en-US" sz="2400">
              <a:solidFill>
                <a:schemeClr val="bg1"/>
              </a:solidFill>
            </a:endParaRPr>
          </a:p>
        </p:txBody>
      </p:sp>
      <p:sp>
        <p:nvSpPr>
          <p:cNvPr id="21" name="AutoShape 2">
            <a:extLst>
              <a:ext uri="{FF2B5EF4-FFF2-40B4-BE49-F238E27FC236}">
                <a16:creationId xmlns:a16="http://schemas.microsoft.com/office/drawing/2014/main" id="{5709EDEB-4593-4734-99DB-71A7D6A1B735}"/>
              </a:ext>
            </a:extLst>
          </p:cNvPr>
          <p:cNvSpPr/>
          <p:nvPr/>
        </p:nvSpPr>
        <p:spPr>
          <a:xfrm rot="5400000">
            <a:off x="8716249" y="7472912"/>
            <a:ext cx="2557977" cy="0"/>
          </a:xfrm>
          <a:prstGeom prst="line">
            <a:avLst/>
          </a:prstGeom>
          <a:ln w="28575" cap="rnd">
            <a:solidFill>
              <a:srgbClr val="94D2BD"/>
            </a:solidFill>
            <a:prstDash val="sysDot"/>
            <a:headEnd type="none" w="sm" len="sm"/>
            <a:tailEnd type="none" w="sm" len="sm"/>
          </a:ln>
        </p:spPr>
      </p:sp>
      <p:sp>
        <p:nvSpPr>
          <p:cNvPr id="22" name="TextBox 10">
            <a:extLst>
              <a:ext uri="{FF2B5EF4-FFF2-40B4-BE49-F238E27FC236}">
                <a16:creationId xmlns:a16="http://schemas.microsoft.com/office/drawing/2014/main" id="{DD6BE4F0-3758-4184-BCC4-9E9AE2322BFE}"/>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Tree>
    <p:extLst>
      <p:ext uri="{BB962C8B-B14F-4D97-AF65-F5344CB8AC3E}">
        <p14:creationId xmlns:p14="http://schemas.microsoft.com/office/powerpoint/2010/main" val="81868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CBF6D7F6-7640-4DD1-9F7D-29864F344470}"/>
              </a:ext>
            </a:extLst>
          </p:cNvPr>
          <p:cNvSpPr/>
          <p:nvPr/>
        </p:nvSpPr>
        <p:spPr>
          <a:xfrm>
            <a:off x="2438400" y="2071355"/>
            <a:ext cx="13716000" cy="7137103"/>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0" name="Rectangle: Rounded Corners 19">
            <a:extLst>
              <a:ext uri="{FF2B5EF4-FFF2-40B4-BE49-F238E27FC236}">
                <a16:creationId xmlns:a16="http://schemas.microsoft.com/office/drawing/2014/main" id="{8A95051C-C85E-4FB2-A748-282718BC2F45}"/>
              </a:ext>
            </a:extLst>
          </p:cNvPr>
          <p:cNvSpPr/>
          <p:nvPr/>
        </p:nvSpPr>
        <p:spPr>
          <a:xfrm>
            <a:off x="9876340"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200">
                <a:latin typeface="Avenir Next LT Pro" panose="020B0504020202020204" pitchFamily="34" charset="0"/>
              </a:rPr>
              <a:t>Préjugés contre les connaissances et les perspectives des femmes</a:t>
            </a:r>
            <a:endParaRPr lang="en-US" sz="2200">
              <a:latin typeface="Avenir Next LT Pro" panose="020B0504020202020204" pitchFamily="34" charset="0"/>
            </a:endParaRPr>
          </a:p>
        </p:txBody>
      </p:sp>
      <p:sp>
        <p:nvSpPr>
          <p:cNvPr id="22" name="Rectangle: Rounded Corners 21">
            <a:extLst>
              <a:ext uri="{FF2B5EF4-FFF2-40B4-BE49-F238E27FC236}">
                <a16:creationId xmlns:a16="http://schemas.microsoft.com/office/drawing/2014/main" id="{E84FC14A-F966-44B9-8703-1D635315EBAA}"/>
              </a:ext>
            </a:extLst>
          </p:cNvPr>
          <p:cNvSpPr/>
          <p:nvPr/>
        </p:nvSpPr>
        <p:spPr>
          <a:xfrm>
            <a:off x="12878203"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200">
                <a:latin typeface="Avenir Next LT Pro" panose="020B0504020202020204" pitchFamily="34" charset="0"/>
              </a:rPr>
              <a:t>Perception selon laquelle les femmes n'ont pas la capacité de participer</a:t>
            </a:r>
            <a:endParaRPr lang="en-US" sz="2200">
              <a:latin typeface="Avenir Next LT Pro" panose="020B0504020202020204" pitchFamily="34" charset="0"/>
            </a:endParaRPr>
          </a:p>
        </p:txBody>
      </p:sp>
      <p:sp>
        <p:nvSpPr>
          <p:cNvPr id="24" name="Rectangle: Rounded Corners 23">
            <a:extLst>
              <a:ext uri="{FF2B5EF4-FFF2-40B4-BE49-F238E27FC236}">
                <a16:creationId xmlns:a16="http://schemas.microsoft.com/office/drawing/2014/main" id="{ED8AC71E-6AA4-4D2A-A8CC-6A4BA9EC1409}"/>
              </a:ext>
            </a:extLst>
          </p:cNvPr>
          <p:cNvSpPr/>
          <p:nvPr/>
        </p:nvSpPr>
        <p:spPr>
          <a:xfrm>
            <a:off x="6858000"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2200">
                <a:latin typeface="Avenir Next LT Pro" panose="020B0504020202020204" pitchFamily="34" charset="0"/>
              </a:rPr>
              <a:t>La perception que les femmes n'ont pas le droit ou la « place » de participer </a:t>
            </a:r>
            <a:endParaRPr lang="en-US" sz="2200">
              <a:latin typeface="Avenir Next LT Pro" panose="020B0504020202020204" pitchFamily="34" charset="0"/>
            </a:endParaRPr>
          </a:p>
        </p:txBody>
      </p:sp>
      <p:sp>
        <p:nvSpPr>
          <p:cNvPr id="28" name="Rectangle: Rounded Corners 27">
            <a:extLst>
              <a:ext uri="{FF2B5EF4-FFF2-40B4-BE49-F238E27FC236}">
                <a16:creationId xmlns:a16="http://schemas.microsoft.com/office/drawing/2014/main" id="{93F634B0-66BE-4636-8106-77C163381F20}"/>
              </a:ext>
            </a:extLst>
          </p:cNvPr>
          <p:cNvSpPr/>
          <p:nvPr/>
        </p:nvSpPr>
        <p:spPr>
          <a:xfrm>
            <a:off x="9191223" y="5831100"/>
            <a:ext cx="4600977" cy="502104"/>
          </a:xfrm>
          <a:prstGeom prst="roundRect">
            <a:avLst>
              <a:gd name="adj" fmla="val 10215"/>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a:solidFill>
                  <a:srgbClr val="F9844A"/>
                </a:solidFill>
                <a:latin typeface="Avenir Next LT Pro" panose="020B0504020202020204" pitchFamily="34" charset="0"/>
              </a:rPr>
              <a:t>Perceptions et préjugés</a:t>
            </a:r>
          </a:p>
        </p:txBody>
      </p:sp>
      <p:sp>
        <p:nvSpPr>
          <p:cNvPr id="32" name="Right Brace 31">
            <a:extLst>
              <a:ext uri="{FF2B5EF4-FFF2-40B4-BE49-F238E27FC236}">
                <a16:creationId xmlns:a16="http://schemas.microsoft.com/office/drawing/2014/main" id="{485EB7CC-4A68-4547-94A2-54B0AF9E237C}"/>
              </a:ext>
            </a:extLst>
          </p:cNvPr>
          <p:cNvSpPr/>
          <p:nvPr/>
        </p:nvSpPr>
        <p:spPr>
          <a:xfrm rot="16200000">
            <a:off x="11028194" y="3406706"/>
            <a:ext cx="303958" cy="6069043"/>
          </a:xfrm>
          <a:prstGeom prst="rightBrace">
            <a:avLst/>
          </a:prstGeom>
          <a:ln w="38100">
            <a:solidFill>
              <a:srgbClr val="F984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p>
        </p:txBody>
      </p:sp>
      <p:sp>
        <p:nvSpPr>
          <p:cNvPr id="34" name="Freeform: Shape 33">
            <a:extLst>
              <a:ext uri="{FF2B5EF4-FFF2-40B4-BE49-F238E27FC236}">
                <a16:creationId xmlns:a16="http://schemas.microsoft.com/office/drawing/2014/main" id="{D843AA0F-5075-4B8C-A329-8FAC609A3D65}"/>
              </a:ext>
            </a:extLst>
          </p:cNvPr>
          <p:cNvSpPr/>
          <p:nvPr/>
        </p:nvSpPr>
        <p:spPr>
          <a:xfrm rot="10800000" flipV="1">
            <a:off x="11426281" y="5168545"/>
            <a:ext cx="445496"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3F5A537-5D43-4FEC-B3D5-DE94967EA7E6}"/>
              </a:ext>
            </a:extLst>
          </p:cNvPr>
          <p:cNvSpPr/>
          <p:nvPr/>
        </p:nvSpPr>
        <p:spPr>
          <a:xfrm rot="10800000" flipH="1" flipV="1">
            <a:off x="10820400" y="5171512"/>
            <a:ext cx="304279"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BB9FEF9-4D28-43E1-9450-23FF549B43F6}"/>
              </a:ext>
            </a:extLst>
          </p:cNvPr>
          <p:cNvSpPr/>
          <p:nvPr/>
        </p:nvSpPr>
        <p:spPr>
          <a:xfrm rot="5400000" flipV="1">
            <a:off x="7242637" y="3611974"/>
            <a:ext cx="2251751" cy="2716225"/>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10">
            <a:extLst>
              <a:ext uri="{FF2B5EF4-FFF2-40B4-BE49-F238E27FC236}">
                <a16:creationId xmlns:a16="http://schemas.microsoft.com/office/drawing/2014/main" id="{5D0240D6-1B25-4CB2-8D63-0EB7E6F95FC1}"/>
              </a:ext>
            </a:extLst>
          </p:cNvPr>
          <p:cNvSpPr txBox="1"/>
          <p:nvPr/>
        </p:nvSpPr>
        <p:spPr>
          <a:xfrm>
            <a:off x="12469084" y="723900"/>
            <a:ext cx="5533265" cy="272126"/>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27" name="TextBox 3">
            <a:extLst>
              <a:ext uri="{FF2B5EF4-FFF2-40B4-BE49-F238E27FC236}">
                <a16:creationId xmlns:a16="http://schemas.microsoft.com/office/drawing/2014/main" id="{2098D3FC-8167-4016-A3A2-93049FD2B265}"/>
              </a:ext>
            </a:extLst>
          </p:cNvPr>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Contexte sous-jacent</a:t>
            </a:r>
          </a:p>
        </p:txBody>
      </p:sp>
      <p:sp>
        <p:nvSpPr>
          <p:cNvPr id="29" name="TextBox 5">
            <a:extLst>
              <a:ext uri="{FF2B5EF4-FFF2-40B4-BE49-F238E27FC236}">
                <a16:creationId xmlns:a16="http://schemas.microsoft.com/office/drawing/2014/main" id="{447E17D1-FCF3-4176-93A8-3D5D76CCA147}"/>
              </a:ext>
            </a:extLst>
          </p:cNvPr>
          <p:cNvSpPr txBox="1"/>
          <p:nvPr/>
        </p:nvSpPr>
        <p:spPr>
          <a:xfrm>
            <a:off x="2675777" y="2344150"/>
            <a:ext cx="5295007" cy="171072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Now Bold"/>
                <a:ea typeface="+mn-ea"/>
                <a:cs typeface="+mn-cs"/>
              </a:rPr>
              <a:t>Normes</a:t>
            </a:r>
            <a:r>
              <a:rPr kumimoji="0" lang="en-US" sz="2400" b="0" i="0" u="none" strike="noStrike" kern="1200" cap="none" spc="0" normalizeH="0" baseline="0" noProof="0" dirty="0">
                <a:ln>
                  <a:noFill/>
                </a:ln>
                <a:solidFill>
                  <a:srgbClr val="000000"/>
                </a:solidFill>
                <a:effectLst/>
                <a:uLnTx/>
                <a:uFillTx/>
                <a:latin typeface="Now Bold"/>
                <a:ea typeface="+mn-ea"/>
                <a:cs typeface="+mn-cs"/>
              </a:rPr>
              <a:t> relatives aux sexes: </a:t>
            </a:r>
          </a:p>
          <a:p>
            <a:pPr marL="0" marR="0" lvl="0" indent="0" algn="l" defTabSz="914400" rtl="0" eaLnBrk="1" fontAlgn="auto" latinLnBrk="0" hangingPunct="1">
              <a:lnSpc>
                <a:spcPts val="3359"/>
              </a:lnSpc>
              <a:spcBef>
                <a:spcPct val="0"/>
              </a:spcBef>
              <a:spcAft>
                <a:spcPts val="0"/>
              </a:spcAft>
              <a:buClrTx/>
              <a:buSzTx/>
              <a:buFontTx/>
              <a:buNone/>
              <a:tabLst/>
              <a:defRPr/>
            </a:pPr>
            <a:r>
              <a:rPr lang="fr-FR" sz="2000" dirty="0">
                <a:solidFill>
                  <a:srgbClr val="000000"/>
                </a:solidFill>
                <a:latin typeface="Now"/>
              </a:rPr>
              <a:t>Quelles activités et quels comportements sont attendus des femmes et des hommes en fonction de leur sexe </a:t>
            </a:r>
            <a:endParaRPr kumimoji="0" lang="es-ES" sz="2000" b="0" i="0" u="none" strike="noStrike" kern="1200" cap="none" spc="0" normalizeH="0" baseline="0" noProof="0" dirty="0">
              <a:ln>
                <a:noFill/>
              </a:ln>
              <a:solidFill>
                <a:srgbClr val="000000"/>
              </a:solidFill>
              <a:effectLst/>
              <a:uLnTx/>
              <a:uFillTx/>
              <a:latin typeface="Now"/>
              <a:ea typeface="+mn-ea"/>
              <a:cs typeface="+mn-cs"/>
            </a:endParaRPr>
          </a:p>
        </p:txBody>
      </p:sp>
      <p:sp>
        <p:nvSpPr>
          <p:cNvPr id="30" name="Freeform: Shape 29">
            <a:extLst>
              <a:ext uri="{FF2B5EF4-FFF2-40B4-BE49-F238E27FC236}">
                <a16:creationId xmlns:a16="http://schemas.microsoft.com/office/drawing/2014/main" id="{304EE53E-CE17-4A6C-8E7A-FAD71958321B}"/>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49" name="Rectangle: Rounded Corners 48">
            <a:extLst>
              <a:ext uri="{FF2B5EF4-FFF2-40B4-BE49-F238E27FC236}">
                <a16:creationId xmlns:a16="http://schemas.microsoft.com/office/drawing/2014/main" id="{7458BFBC-298D-47EB-98E8-FA34A8E21C6F}"/>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a:effectLst/>
                <a:latin typeface="Avenir Next LT Pro" panose="020B0504020202020204" pitchFamily="34" charset="0"/>
                <a:ea typeface="Calibri" panose="020F0502020204030204" pitchFamily="34" charset="0"/>
                <a:cs typeface="Myanmar Text" panose="020B0502040204020203" pitchFamily="34" charset="0"/>
              </a:rPr>
              <a:t>Accès inégal à l'éducation et aux opportunités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50" name="Rectangle: Rounded Corners 49">
            <a:extLst>
              <a:ext uri="{FF2B5EF4-FFF2-40B4-BE49-F238E27FC236}">
                <a16:creationId xmlns:a16="http://schemas.microsoft.com/office/drawing/2014/main" id="{DD9E0A21-1F1B-4883-B894-FEF17AF70819}"/>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a:ln>
                  <a:noFill/>
                </a:ln>
                <a:solidFill>
                  <a:prstClr val="white"/>
                </a:solidFill>
                <a:effectLst/>
                <a:uLnTx/>
                <a:uFillTx/>
                <a:latin typeface="Avenir Next LT Pro" panose="020B0504020202020204" pitchFamily="34" charset="0"/>
              </a:rPr>
              <a:t>Rôles sexospécifiques dans le </a:t>
            </a:r>
            <a:r>
              <a:rPr kumimoji="0" lang="fr-FR" sz="1800" b="0" i="0" u="none" strike="noStrike" kern="1200" cap="none" spc="0" normalizeH="0" baseline="0" noProof="0">
                <a:ln>
                  <a:noFill/>
                </a:ln>
                <a:solidFill>
                  <a:prstClr val="white"/>
                </a:solidFill>
                <a:effectLst/>
                <a:uLnTx/>
                <a:uFillTx/>
                <a:latin typeface="Now"/>
                <a:ea typeface="+mn-ea"/>
                <a:cs typeface="+mn-cs"/>
              </a:rPr>
              <a:t>ménage et la communauté</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cxnSp>
        <p:nvCxnSpPr>
          <p:cNvPr id="51" name="Straight Arrow Connector 50">
            <a:extLst>
              <a:ext uri="{FF2B5EF4-FFF2-40B4-BE49-F238E27FC236}">
                <a16:creationId xmlns:a16="http://schemas.microsoft.com/office/drawing/2014/main" id="{22389885-4DF7-405B-811F-9E7B3AD3146E}"/>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8">
            <a:extLst>
              <a:ext uri="{FF2B5EF4-FFF2-40B4-BE49-F238E27FC236}">
                <a16:creationId xmlns:a16="http://schemas.microsoft.com/office/drawing/2014/main" id="{3B247705-B86E-4E3B-BC3B-47D8DE2704F1}"/>
              </a:ext>
            </a:extLst>
          </p:cNvPr>
          <p:cNvGrpSpPr/>
          <p:nvPr/>
        </p:nvGrpSpPr>
        <p:grpSpPr>
          <a:xfrm>
            <a:off x="9361708" y="3588435"/>
            <a:ext cx="932880" cy="932880"/>
            <a:chOff x="0" y="0"/>
            <a:chExt cx="6350000" cy="6350000"/>
          </a:xfrm>
          <a:solidFill>
            <a:srgbClr val="F9844A"/>
          </a:solidFill>
        </p:grpSpPr>
        <p:sp>
          <p:nvSpPr>
            <p:cNvPr id="53" name="Freeform 9">
              <a:extLst>
                <a:ext uri="{FF2B5EF4-FFF2-40B4-BE49-F238E27FC236}">
                  <a16:creationId xmlns:a16="http://schemas.microsoft.com/office/drawing/2014/main" id="{3D100756-53EC-4B0E-A76F-0FDD486B7EDD}"/>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4" name="Graphic 53" descr="Family with girl outline">
            <a:extLst>
              <a:ext uri="{FF2B5EF4-FFF2-40B4-BE49-F238E27FC236}">
                <a16:creationId xmlns:a16="http://schemas.microsoft.com/office/drawing/2014/main" id="{EBFE43E6-B205-494F-825B-A812045DE21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55" name="Group 8">
            <a:extLst>
              <a:ext uri="{FF2B5EF4-FFF2-40B4-BE49-F238E27FC236}">
                <a16:creationId xmlns:a16="http://schemas.microsoft.com/office/drawing/2014/main" id="{BC21E139-37E0-4763-9514-7F7620C53084}"/>
              </a:ext>
            </a:extLst>
          </p:cNvPr>
          <p:cNvGrpSpPr/>
          <p:nvPr/>
        </p:nvGrpSpPr>
        <p:grpSpPr>
          <a:xfrm>
            <a:off x="12418489" y="3588435"/>
            <a:ext cx="932880" cy="932880"/>
            <a:chOff x="0" y="0"/>
            <a:chExt cx="6350000" cy="6350000"/>
          </a:xfrm>
          <a:solidFill>
            <a:srgbClr val="F9844A"/>
          </a:solidFill>
        </p:grpSpPr>
        <p:sp>
          <p:nvSpPr>
            <p:cNvPr id="56" name="Freeform 9">
              <a:extLst>
                <a:ext uri="{FF2B5EF4-FFF2-40B4-BE49-F238E27FC236}">
                  <a16:creationId xmlns:a16="http://schemas.microsoft.com/office/drawing/2014/main" id="{5B62ABA4-F0EA-4D4A-B2F3-7579C6EAE79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Graphic 56" descr="Open book outline">
            <a:extLst>
              <a:ext uri="{FF2B5EF4-FFF2-40B4-BE49-F238E27FC236}">
                <a16:creationId xmlns:a16="http://schemas.microsoft.com/office/drawing/2014/main" id="{45418867-B318-4984-BFCC-C6D365E6AC0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58" name="Freeform: Shape 57">
            <a:extLst>
              <a:ext uri="{FF2B5EF4-FFF2-40B4-BE49-F238E27FC236}">
                <a16:creationId xmlns:a16="http://schemas.microsoft.com/office/drawing/2014/main" id="{6138E655-4205-4AD8-8727-EF05164F0597}"/>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Tree>
    <p:extLst>
      <p:ext uri="{BB962C8B-B14F-4D97-AF65-F5344CB8AC3E}">
        <p14:creationId xmlns:p14="http://schemas.microsoft.com/office/powerpoint/2010/main" val="266807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4" name="TextBox 4"/>
          <p:cNvSpPr txBox="1"/>
          <p:nvPr/>
        </p:nvSpPr>
        <p:spPr>
          <a:xfrm>
            <a:off x="9461888" y="2019300"/>
            <a:ext cx="8216512" cy="6372835"/>
          </a:xfrm>
          <a:prstGeom prst="rect">
            <a:avLst/>
          </a:prstGeom>
        </p:spPr>
        <p:txBody>
          <a:bodyPr wrap="square" lIns="0" tIns="0" rIns="0" bIns="0" rtlCol="0" anchor="t">
            <a:spAutoFit/>
          </a:bodyPr>
          <a:lstStyle/>
          <a:p>
            <a:pPr>
              <a:lnSpc>
                <a:spcPts val="5039"/>
              </a:lnSpc>
              <a:spcBef>
                <a:spcPct val="0"/>
              </a:spcBef>
            </a:pPr>
            <a:r>
              <a:rPr lang="fr-FR" sz="3200" dirty="0">
                <a:solidFill>
                  <a:srgbClr val="FFFFFF"/>
                </a:solidFill>
                <a:latin typeface="Now"/>
              </a:rPr>
              <a:t>Les questions de genre étant ancrées dans des croyances, des traditions et des pratiques profondément ancrées, elles peuvent être difficiles et compliquées à changer. </a:t>
            </a:r>
          </a:p>
          <a:p>
            <a:pPr>
              <a:lnSpc>
                <a:spcPts val="5039"/>
              </a:lnSpc>
              <a:spcBef>
                <a:spcPct val="0"/>
              </a:spcBef>
            </a:pPr>
            <a:endParaRPr lang="fr-FR" sz="3200" dirty="0">
              <a:solidFill>
                <a:srgbClr val="FFFFFF"/>
              </a:solidFill>
              <a:latin typeface="Now"/>
            </a:endParaRPr>
          </a:p>
          <a:p>
            <a:pPr>
              <a:lnSpc>
                <a:spcPts val="5039"/>
              </a:lnSpc>
              <a:spcBef>
                <a:spcPct val="0"/>
              </a:spcBef>
            </a:pPr>
            <a:r>
              <a:rPr lang="fr-FR" sz="3200" dirty="0">
                <a:solidFill>
                  <a:srgbClr val="FFFFFF"/>
                </a:solidFill>
                <a:latin typeface="Now"/>
              </a:rPr>
              <a:t>Il est important de tenir compte de ce contexte lors de la conception et de la mise en œuvre d'activités impliquant des femmes ou liées aux questions de genre!</a:t>
            </a:r>
            <a:endParaRPr lang="en-US" sz="3200" dirty="0">
              <a:solidFill>
                <a:srgbClr val="FFFFFF"/>
              </a:solidFill>
              <a:latin typeface="Now"/>
            </a:endParaRPr>
          </a:p>
        </p:txBody>
      </p:sp>
      <p:sp>
        <p:nvSpPr>
          <p:cNvPr id="8" name="TextBox 10">
            <a:extLst>
              <a:ext uri="{FF2B5EF4-FFF2-40B4-BE49-F238E27FC236}">
                <a16:creationId xmlns:a16="http://schemas.microsoft.com/office/drawing/2014/main" id="{5D5EBDFA-17B1-436C-93BA-F6F3261377B2}"/>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9" name="TextBox 3">
            <a:extLst>
              <a:ext uri="{FF2B5EF4-FFF2-40B4-BE49-F238E27FC236}">
                <a16:creationId xmlns:a16="http://schemas.microsoft.com/office/drawing/2014/main" id="{1645989D-9276-491B-A7D6-1542ACF1A85E}"/>
              </a:ext>
            </a:extLst>
          </p:cNvPr>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Contexte sous-jacent</a:t>
            </a:r>
          </a:p>
        </p:txBody>
      </p:sp>
      <p:pic>
        <p:nvPicPr>
          <p:cNvPr id="3" name="Picture 2">
            <a:extLst>
              <a:ext uri="{FF2B5EF4-FFF2-40B4-BE49-F238E27FC236}">
                <a16:creationId xmlns:a16="http://schemas.microsoft.com/office/drawing/2014/main" id="{3A28D23B-D2A0-4020-B149-236D90C0D3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2781300"/>
            <a:ext cx="8536223" cy="44517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6">
            <a:extLst>
              <a:ext uri="{FF2B5EF4-FFF2-40B4-BE49-F238E27FC236}">
                <a16:creationId xmlns:a16="http://schemas.microsoft.com/office/drawing/2014/main" id="{E2601E94-DDC1-4D46-93D6-437125A345C9}"/>
              </a:ext>
            </a:extLst>
          </p:cNvPr>
          <p:cNvGrpSpPr/>
          <p:nvPr/>
        </p:nvGrpSpPr>
        <p:grpSpPr>
          <a:xfrm>
            <a:off x="10361362" y="7848105"/>
            <a:ext cx="1716833" cy="1716833"/>
            <a:chOff x="0" y="0"/>
            <a:chExt cx="6350000" cy="6350000"/>
          </a:xfrm>
          <a:solidFill>
            <a:srgbClr val="F9844A"/>
          </a:solidFill>
        </p:grpSpPr>
        <p:sp>
          <p:nvSpPr>
            <p:cNvPr id="34" name="Freeform 7">
              <a:extLst>
                <a:ext uri="{FF2B5EF4-FFF2-40B4-BE49-F238E27FC236}">
                  <a16:creationId xmlns:a16="http://schemas.microsoft.com/office/drawing/2014/main" id="{3CF01D4C-B22B-4C6E-9BFE-859F079AAC0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1" name="Group 6">
            <a:extLst>
              <a:ext uri="{FF2B5EF4-FFF2-40B4-BE49-F238E27FC236}">
                <a16:creationId xmlns:a16="http://schemas.microsoft.com/office/drawing/2014/main" id="{13AAE70B-2C72-487C-9308-153514500B4C}"/>
              </a:ext>
            </a:extLst>
          </p:cNvPr>
          <p:cNvGrpSpPr/>
          <p:nvPr/>
        </p:nvGrpSpPr>
        <p:grpSpPr>
          <a:xfrm>
            <a:off x="10343873" y="5392160"/>
            <a:ext cx="1716833" cy="1716833"/>
            <a:chOff x="0" y="0"/>
            <a:chExt cx="6350000" cy="6350000"/>
          </a:xfrm>
          <a:solidFill>
            <a:srgbClr val="F9844A"/>
          </a:solidFill>
        </p:grpSpPr>
        <p:sp>
          <p:nvSpPr>
            <p:cNvPr id="32" name="Freeform 7">
              <a:extLst>
                <a:ext uri="{FF2B5EF4-FFF2-40B4-BE49-F238E27FC236}">
                  <a16:creationId xmlns:a16="http://schemas.microsoft.com/office/drawing/2014/main" id="{FD2BC0A1-4756-492A-BE2E-EB24E6B00C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 name="AutoShape 2"/>
          <p:cNvSpPr/>
          <p:nvPr/>
        </p:nvSpPr>
        <p:spPr>
          <a:xfrm rot="5400000">
            <a:off x="11608157" y="3908050"/>
            <a:ext cx="1443912" cy="0"/>
          </a:xfrm>
          <a:prstGeom prst="line">
            <a:avLst/>
          </a:prstGeom>
          <a:ln w="31750" cap="rnd">
            <a:solidFill>
              <a:srgbClr val="F9844A"/>
            </a:solidFill>
            <a:prstDash val="sysDot"/>
            <a:headEnd type="none" w="sm" len="sm"/>
            <a:tailEnd type="none" w="sm" len="sm"/>
          </a:ln>
        </p:spPr>
      </p:sp>
      <p:sp>
        <p:nvSpPr>
          <p:cNvPr id="3" name="AutoShape 3"/>
          <p:cNvSpPr/>
          <p:nvPr/>
        </p:nvSpPr>
        <p:spPr>
          <a:xfrm rot="5400000">
            <a:off x="11608157" y="6235029"/>
            <a:ext cx="1443912" cy="0"/>
          </a:xfrm>
          <a:prstGeom prst="line">
            <a:avLst/>
          </a:prstGeom>
          <a:ln w="31750" cap="rnd">
            <a:solidFill>
              <a:srgbClr val="F9844A"/>
            </a:solidFill>
            <a:prstDash val="sysDot"/>
            <a:headEnd type="none" w="sm" len="sm"/>
            <a:tailEnd type="none" w="sm" len="sm"/>
          </a:ln>
        </p:spPr>
      </p:sp>
      <p:sp>
        <p:nvSpPr>
          <p:cNvPr id="4" name="AutoShape 4"/>
          <p:cNvSpPr/>
          <p:nvPr/>
        </p:nvSpPr>
        <p:spPr>
          <a:xfrm rot="5400000">
            <a:off x="11608157" y="8711825"/>
            <a:ext cx="1443912" cy="0"/>
          </a:xfrm>
          <a:prstGeom prst="line">
            <a:avLst/>
          </a:prstGeom>
          <a:ln w="31750" cap="rnd">
            <a:solidFill>
              <a:srgbClr val="F9844A"/>
            </a:solidFill>
            <a:prstDash val="sysDot"/>
            <a:headEnd type="none" w="sm" len="sm"/>
            <a:tailEnd type="none" w="sm" len="sm"/>
          </a:ln>
        </p:spPr>
      </p:sp>
      <p:grpSp>
        <p:nvGrpSpPr>
          <p:cNvPr id="6" name="Group 6"/>
          <p:cNvGrpSpPr/>
          <p:nvPr/>
        </p:nvGrpSpPr>
        <p:grpSpPr>
          <a:xfrm>
            <a:off x="10359093" y="3127980"/>
            <a:ext cx="1716833" cy="1716833"/>
            <a:chOff x="0" y="0"/>
            <a:chExt cx="6350000" cy="6350000"/>
          </a:xfrm>
          <a:solidFill>
            <a:srgbClr val="F9844A"/>
          </a:solidFill>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8" name="TextBox 18"/>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fr-FR" sz="2999">
                <a:solidFill>
                  <a:srgbClr val="0A9396"/>
                </a:solidFill>
                <a:latin typeface="Now"/>
              </a:rPr>
              <a:t>LES ORGANISATIONS DE CONSERVATION </a:t>
            </a:r>
          </a:p>
          <a:p>
            <a:pPr>
              <a:lnSpc>
                <a:spcPts val="4199"/>
              </a:lnSpc>
            </a:pPr>
            <a:r>
              <a:rPr lang="fr-FR" sz="2999">
                <a:solidFill>
                  <a:srgbClr val="0A9396"/>
                </a:solidFill>
                <a:latin typeface="Now"/>
              </a:rPr>
              <a:t>(ONG, OSC) </a:t>
            </a:r>
            <a:endParaRPr lang="en-US" sz="2999">
              <a:solidFill>
                <a:srgbClr val="0A9396"/>
              </a:solidFill>
              <a:latin typeface="Now"/>
            </a:endParaRPr>
          </a:p>
        </p:txBody>
      </p:sp>
      <p:sp>
        <p:nvSpPr>
          <p:cNvPr id="19" name="TextBox 19"/>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0A9396"/>
                </a:solidFill>
                <a:latin typeface="Now"/>
              </a:rPr>
              <a:t>LES COMMUNAUTÉS </a:t>
            </a:r>
          </a:p>
        </p:txBody>
      </p:sp>
      <p:sp>
        <p:nvSpPr>
          <p:cNvPr id="20" name="TextBox 20"/>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fr-FR" sz="2999">
                <a:solidFill>
                  <a:srgbClr val="0A9396"/>
                </a:solidFill>
                <a:latin typeface="Now"/>
              </a:rPr>
              <a:t>AUTORITÉS, DÉCIDEURS d'influence au-dessus du niveau du village </a:t>
            </a:r>
            <a:endParaRPr lang="en-US" sz="2999">
              <a:solidFill>
                <a:srgbClr val="0A9396"/>
              </a:solidFill>
              <a:latin typeface="Now"/>
            </a:endParaRPr>
          </a:p>
        </p:txBody>
      </p:sp>
      <p:pic>
        <p:nvPicPr>
          <p:cNvPr id="24" name="Graphic 23" descr="Court outline">
            <a:extLst>
              <a:ext uri="{FF2B5EF4-FFF2-40B4-BE49-F238E27FC236}">
                <a16:creationId xmlns:a16="http://schemas.microsoft.com/office/drawing/2014/main" id="{2E26DE60-5BFF-4799-8E6F-EEB2CFAD09E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8000" y="8115300"/>
            <a:ext cx="1106424" cy="1106424"/>
          </a:xfrm>
          <a:prstGeom prst="rect">
            <a:avLst/>
          </a:prstGeom>
        </p:spPr>
      </p:pic>
      <p:pic>
        <p:nvPicPr>
          <p:cNvPr id="26" name="Graphic 25" descr="Neighborhood outline">
            <a:extLst>
              <a:ext uri="{FF2B5EF4-FFF2-40B4-BE49-F238E27FC236}">
                <a16:creationId xmlns:a16="http://schemas.microsoft.com/office/drawing/2014/main" id="{CDF23E1F-4610-420A-AF87-277B330AEDD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823751" y="5925560"/>
            <a:ext cx="1106424" cy="1106424"/>
          </a:xfrm>
          <a:prstGeom prst="rect">
            <a:avLst/>
          </a:prstGeom>
        </p:spPr>
      </p:pic>
      <p:pic>
        <p:nvPicPr>
          <p:cNvPr id="28" name="Graphic 27" descr="Group outline">
            <a:extLst>
              <a:ext uri="{FF2B5EF4-FFF2-40B4-BE49-F238E27FC236}">
                <a16:creationId xmlns:a16="http://schemas.microsoft.com/office/drawing/2014/main" id="{43E56FE5-8571-4B0C-AB02-F80541E6AA8D}"/>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6706" y="5544560"/>
            <a:ext cx="755703" cy="755703"/>
          </a:xfrm>
          <a:prstGeom prst="rect">
            <a:avLst/>
          </a:prstGeom>
        </p:spPr>
      </p:pic>
      <p:pic>
        <p:nvPicPr>
          <p:cNvPr id="30" name="Graphic 29" descr="Open hand with plant outline">
            <a:extLst>
              <a:ext uri="{FF2B5EF4-FFF2-40B4-BE49-F238E27FC236}">
                <a16:creationId xmlns:a16="http://schemas.microsoft.com/office/drawing/2014/main" id="{2D401E98-F252-470D-9B2C-32C43D40E0D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644378" y="3032226"/>
            <a:ext cx="1005840" cy="1005840"/>
          </a:xfrm>
          <a:prstGeom prst="rect">
            <a:avLst/>
          </a:prstGeom>
        </p:spPr>
      </p:pic>
      <p:pic>
        <p:nvPicPr>
          <p:cNvPr id="36" name="Graphic 35" descr="Cycle with people outline">
            <a:extLst>
              <a:ext uri="{FF2B5EF4-FFF2-40B4-BE49-F238E27FC236}">
                <a16:creationId xmlns:a16="http://schemas.microsoft.com/office/drawing/2014/main" id="{650B0A58-B146-4547-9CC3-11F2FEF18D3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704171" y="3807467"/>
            <a:ext cx="1106424" cy="1106424"/>
          </a:xfrm>
          <a:prstGeom prst="rect">
            <a:avLst/>
          </a:prstGeom>
        </p:spPr>
      </p:pic>
      <p:sp>
        <p:nvSpPr>
          <p:cNvPr id="23" name="TextBox 17">
            <a:extLst>
              <a:ext uri="{FF2B5EF4-FFF2-40B4-BE49-F238E27FC236}">
                <a16:creationId xmlns:a16="http://schemas.microsoft.com/office/drawing/2014/main" id="{B5DD8121-D809-4708-94F9-7C6D00FF279A}"/>
              </a:ext>
            </a:extLst>
          </p:cNvPr>
          <p:cNvSpPr txBox="1"/>
          <p:nvPr/>
        </p:nvSpPr>
        <p:spPr>
          <a:xfrm>
            <a:off x="983392" y="1257300"/>
            <a:ext cx="10661910" cy="1423275"/>
          </a:xfrm>
          <a:prstGeom prst="rect">
            <a:avLst/>
          </a:prstGeom>
        </p:spPr>
        <p:txBody>
          <a:bodyPr wrap="square" lIns="0" tIns="0" rIns="0" bIns="0" rtlCol="0" anchor="t">
            <a:spAutoFit/>
          </a:bodyPr>
          <a:lstStyle/>
          <a:p>
            <a:pPr algn="l">
              <a:lnSpc>
                <a:spcPts val="5639"/>
              </a:lnSpc>
              <a:spcBef>
                <a:spcPct val="0"/>
              </a:spcBef>
            </a:pPr>
            <a:r>
              <a:rPr lang="fr-FR" sz="4400" dirty="0">
                <a:solidFill>
                  <a:srgbClr val="000000"/>
                </a:solidFill>
                <a:latin typeface="Now"/>
              </a:rPr>
              <a:t>Généralisation du genre dans tous les types d'institutions </a:t>
            </a:r>
            <a:endParaRPr lang="en-US" sz="4400" dirty="0">
              <a:solidFill>
                <a:srgbClr val="000000"/>
              </a:solidFill>
              <a:latin typeface="Now"/>
            </a:endParaRPr>
          </a:p>
        </p:txBody>
      </p:sp>
      <p:sp>
        <p:nvSpPr>
          <p:cNvPr id="22" name="TextBox 10">
            <a:extLst>
              <a:ext uri="{FF2B5EF4-FFF2-40B4-BE49-F238E27FC236}">
                <a16:creationId xmlns:a16="http://schemas.microsoft.com/office/drawing/2014/main" id="{AD610B5C-9038-4A77-BC3A-22614E37C7CB}"/>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2664294"/>
            <a:ext cx="10183419" cy="2804379"/>
            <a:chOff x="0" y="0"/>
            <a:chExt cx="3444761" cy="948642"/>
          </a:xfrm>
          <a:solidFill>
            <a:srgbClr val="0A9396"/>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8" y="2664294"/>
            <a:ext cx="12012172" cy="7432206"/>
            <a:chOff x="0" y="0"/>
            <a:chExt cx="3444761" cy="2418032"/>
          </a:xfrm>
          <a:solidFill>
            <a:srgbClr val="0A9396"/>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15" name="TextBox 17">
            <a:extLst>
              <a:ext uri="{FF2B5EF4-FFF2-40B4-BE49-F238E27FC236}">
                <a16:creationId xmlns:a16="http://schemas.microsoft.com/office/drawing/2014/main" id="{23395533-ACE3-4B1B-B898-E3883F3CFA69}"/>
              </a:ext>
            </a:extLst>
          </p:cNvPr>
          <p:cNvSpPr txBox="1"/>
          <p:nvPr/>
        </p:nvSpPr>
        <p:spPr>
          <a:xfrm>
            <a:off x="228600" y="3313898"/>
            <a:ext cx="3741009" cy="458002"/>
          </a:xfrm>
          <a:prstGeom prst="rect">
            <a:avLst/>
          </a:prstGeom>
          <a:solidFill>
            <a:srgbClr val="94D2BD"/>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6" name="TextBox 26"/>
          <p:cNvSpPr txBox="1"/>
          <p:nvPr/>
        </p:nvSpPr>
        <p:spPr>
          <a:xfrm>
            <a:off x="256028" y="2781300"/>
            <a:ext cx="11783572" cy="6746078"/>
          </a:xfrm>
          <a:prstGeom prst="rect">
            <a:avLst/>
          </a:prstGeom>
        </p:spPr>
        <p:txBody>
          <a:bodyPr wrap="square" lIns="0" tIns="0" rIns="0" bIns="0" rtlCol="0" anchor="t">
            <a:spAutoFit/>
          </a:bodyPr>
          <a:lstStyle/>
          <a:p>
            <a:pPr marL="302259" lvl="1">
              <a:lnSpc>
                <a:spcPts val="3919"/>
              </a:lnSpc>
              <a:spcAft>
                <a:spcPts val="600"/>
              </a:spcAft>
            </a:pPr>
            <a:r>
              <a:rPr lang="fr-FR" sz="2800" dirty="0">
                <a:solidFill>
                  <a:srgbClr val="FFFFFF"/>
                </a:solidFill>
                <a:latin typeface="Now"/>
              </a:rPr>
              <a:t>Elles peuvent promouvoir l'implication des femmes dans leurs propres opérations par le biais : </a:t>
            </a:r>
          </a:p>
          <a:p>
            <a:pPr marL="759459" lvl="1" indent="-457200">
              <a:lnSpc>
                <a:spcPts val="3400"/>
              </a:lnSpc>
              <a:spcAft>
                <a:spcPts val="1200"/>
              </a:spcAft>
              <a:buFont typeface="Arial" panose="020B0604020202020204" pitchFamily="34" charset="0"/>
              <a:buChar char="•"/>
            </a:pPr>
            <a:r>
              <a:rPr lang="fr-FR" sz="2600" dirty="0">
                <a:solidFill>
                  <a:srgbClr val="FFFFFF"/>
                </a:solidFill>
                <a:latin typeface="Now"/>
              </a:rPr>
              <a:t>d'une politique de genre décrivant un engagement et des exigences en matière de genre dans l'organisation et ses activités</a:t>
            </a:r>
          </a:p>
          <a:p>
            <a:pPr marL="759459" lvl="1" indent="-457200">
              <a:lnSpc>
                <a:spcPts val="3400"/>
              </a:lnSpc>
              <a:spcAft>
                <a:spcPts val="1200"/>
              </a:spcAft>
              <a:buFont typeface="Arial" panose="020B0604020202020204" pitchFamily="34" charset="0"/>
              <a:buChar char="•"/>
            </a:pPr>
            <a:r>
              <a:rPr lang="fr-FR" sz="2600" dirty="0">
                <a:solidFill>
                  <a:srgbClr val="FFFFFF"/>
                </a:solidFill>
                <a:latin typeface="Now"/>
              </a:rPr>
              <a:t>l'embauche de femmes en tant que membres du personnel, y compris à des postes plus élevés impliqués dans la prise de décision au sein de l'organisation</a:t>
            </a:r>
          </a:p>
          <a:p>
            <a:pPr marL="759459" lvl="1" indent="-457200">
              <a:lnSpc>
                <a:spcPts val="3400"/>
              </a:lnSpc>
              <a:spcAft>
                <a:spcPts val="1200"/>
              </a:spcAft>
              <a:buFont typeface="Arial" panose="020B0604020202020204" pitchFamily="34" charset="0"/>
              <a:buChar char="•"/>
            </a:pPr>
            <a:r>
              <a:rPr lang="fr-FR" sz="2600" dirty="0">
                <a:solidFill>
                  <a:srgbClr val="FFFFFF"/>
                </a:solidFill>
                <a:latin typeface="Now"/>
              </a:rPr>
              <a:t>des politiques et des pratiques visant à soutenir le personnel féminin </a:t>
            </a:r>
          </a:p>
          <a:p>
            <a:pPr marL="759459" lvl="1" indent="-457200">
              <a:lnSpc>
                <a:spcPts val="3400"/>
              </a:lnSpc>
              <a:spcAft>
                <a:spcPts val="1200"/>
              </a:spcAft>
              <a:buFont typeface="Arial" panose="020B0604020202020204" pitchFamily="34" charset="0"/>
              <a:buChar char="•"/>
            </a:pPr>
            <a:r>
              <a:rPr lang="fr-FR" sz="2600" dirty="0">
                <a:solidFill>
                  <a:srgbClr val="FFFFFF"/>
                </a:solidFill>
                <a:latin typeface="Now"/>
              </a:rPr>
              <a:t>un environnement autrement favorable où il existe une culture respectueuse des femmes et de leur travail</a:t>
            </a:r>
            <a:endParaRPr lang="fr-FR" sz="1000" dirty="0">
              <a:solidFill>
                <a:srgbClr val="FFFFFF"/>
              </a:solidFill>
              <a:latin typeface="Now"/>
            </a:endParaRPr>
          </a:p>
          <a:p>
            <a:pPr marL="302259" lvl="1">
              <a:lnSpc>
                <a:spcPts val="3400"/>
              </a:lnSpc>
              <a:spcAft>
                <a:spcPts val="1200"/>
              </a:spcAft>
            </a:pPr>
            <a:r>
              <a:rPr lang="fr-FR" sz="1000" b="1" dirty="0">
                <a:solidFill>
                  <a:srgbClr val="FFFFFF"/>
                </a:solidFill>
                <a:latin typeface="Now"/>
              </a:rPr>
              <a:t>  </a:t>
            </a:r>
          </a:p>
          <a:p>
            <a:pPr marL="302259" lvl="1">
              <a:lnSpc>
                <a:spcPts val="3919"/>
              </a:lnSpc>
              <a:spcAft>
                <a:spcPts val="600"/>
              </a:spcAft>
            </a:pPr>
            <a:r>
              <a:rPr lang="fr-FR" sz="2600" b="1" dirty="0">
                <a:solidFill>
                  <a:srgbClr val="FFFFFF"/>
                </a:solidFill>
                <a:latin typeface="Now"/>
              </a:rPr>
              <a:t>Cela dépend fortement de la capacité de l'organisation à intégrer la dimension du genre</a:t>
            </a:r>
            <a:endParaRPr lang="en-US" sz="2600" b="1" dirty="0">
              <a:solidFill>
                <a:srgbClr val="FFFFFF"/>
              </a:solidFill>
              <a:latin typeface="Now"/>
            </a:endParaRPr>
          </a:p>
        </p:txBody>
      </p:sp>
      <p:sp>
        <p:nvSpPr>
          <p:cNvPr id="17" name="TextBox 10">
            <a:extLst>
              <a:ext uri="{FF2B5EF4-FFF2-40B4-BE49-F238E27FC236}">
                <a16:creationId xmlns:a16="http://schemas.microsoft.com/office/drawing/2014/main" id="{1E93FCEA-2539-4B6B-905F-C1E112827AA2}"/>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
        <p:nvSpPr>
          <p:cNvPr id="18" name="TextBox 17">
            <a:extLst>
              <a:ext uri="{FF2B5EF4-FFF2-40B4-BE49-F238E27FC236}">
                <a16:creationId xmlns:a16="http://schemas.microsoft.com/office/drawing/2014/main" id="{29E85C92-9AFD-48CD-BB31-EAC72B190D49}"/>
              </a:ext>
            </a:extLst>
          </p:cNvPr>
          <p:cNvSpPr txBox="1"/>
          <p:nvPr/>
        </p:nvSpPr>
        <p:spPr>
          <a:xfrm>
            <a:off x="983392" y="1257300"/>
            <a:ext cx="10661910" cy="1423275"/>
          </a:xfrm>
          <a:prstGeom prst="rect">
            <a:avLst/>
          </a:prstGeom>
        </p:spPr>
        <p:txBody>
          <a:bodyPr wrap="square" lIns="0" tIns="0" rIns="0" bIns="0" rtlCol="0" anchor="t">
            <a:spAutoFit/>
          </a:bodyPr>
          <a:lstStyle/>
          <a:p>
            <a:pPr algn="l">
              <a:lnSpc>
                <a:spcPts val="5639"/>
              </a:lnSpc>
              <a:spcBef>
                <a:spcPct val="0"/>
              </a:spcBef>
            </a:pPr>
            <a:r>
              <a:rPr lang="fr-FR" sz="4400" dirty="0">
                <a:solidFill>
                  <a:srgbClr val="000000"/>
                </a:solidFill>
                <a:latin typeface="Now"/>
              </a:rPr>
              <a:t>Généralisation du genre dans tous les types d'institutions </a:t>
            </a:r>
            <a:endParaRPr lang="en-US" sz="4400" dirty="0">
              <a:solidFill>
                <a:srgbClr val="000000"/>
              </a:solidFill>
              <a:latin typeface="Now"/>
            </a:endParaRPr>
          </a:p>
        </p:txBody>
      </p:sp>
      <p:sp>
        <p:nvSpPr>
          <p:cNvPr id="22" name="TextBox 18">
            <a:extLst>
              <a:ext uri="{FF2B5EF4-FFF2-40B4-BE49-F238E27FC236}">
                <a16:creationId xmlns:a16="http://schemas.microsoft.com/office/drawing/2014/main" id="{3581644E-17F7-428A-BFE5-306646137059}"/>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fr-FR" sz="2999">
                <a:solidFill>
                  <a:schemeClr val="bg1"/>
                </a:solidFill>
                <a:latin typeface="Now"/>
              </a:rPr>
              <a:t>LES ORGANISATIONS DE CONSERVATION </a:t>
            </a:r>
          </a:p>
          <a:p>
            <a:pPr>
              <a:lnSpc>
                <a:spcPts val="4199"/>
              </a:lnSpc>
            </a:pPr>
            <a:r>
              <a:rPr lang="fr-FR" sz="2999">
                <a:solidFill>
                  <a:schemeClr val="bg1"/>
                </a:solidFill>
                <a:latin typeface="Now"/>
              </a:rPr>
              <a:t>(ONG, OSC) </a:t>
            </a:r>
            <a:endParaRPr lang="en-US" sz="2999">
              <a:solidFill>
                <a:schemeClr val="bg1"/>
              </a:solidFill>
              <a:latin typeface="Now"/>
            </a:endParaRPr>
          </a:p>
        </p:txBody>
      </p:sp>
      <p:sp>
        <p:nvSpPr>
          <p:cNvPr id="24" name="TextBox 19">
            <a:extLst>
              <a:ext uri="{FF2B5EF4-FFF2-40B4-BE49-F238E27FC236}">
                <a16:creationId xmlns:a16="http://schemas.microsoft.com/office/drawing/2014/main" id="{90B93514-84C1-4D99-B061-3E3B01712E6C}"/>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CCEAE0"/>
                </a:solidFill>
                <a:latin typeface="Now"/>
              </a:rPr>
              <a:t>LES COMMUNAUTÉS </a:t>
            </a:r>
          </a:p>
        </p:txBody>
      </p:sp>
      <p:sp>
        <p:nvSpPr>
          <p:cNvPr id="25" name="TextBox 20">
            <a:extLst>
              <a:ext uri="{FF2B5EF4-FFF2-40B4-BE49-F238E27FC236}">
                <a16:creationId xmlns:a16="http://schemas.microsoft.com/office/drawing/2014/main" id="{2E68C918-CC36-4910-B937-0CC92E8413A7}"/>
              </a:ext>
            </a:extLst>
          </p:cNvPr>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fr-FR" sz="2999">
                <a:solidFill>
                  <a:srgbClr val="CCEAE0"/>
                </a:solidFill>
                <a:latin typeface="Now"/>
              </a:rPr>
              <a:t>AUTORITÉS, DÉCIDEURS d'influence au-dessus du niveau du village </a:t>
            </a:r>
            <a:endParaRPr lang="en-US" sz="2999">
              <a:solidFill>
                <a:srgbClr val="CCEAE0"/>
              </a:solidFill>
              <a:latin typeface="Now"/>
            </a:endParaRPr>
          </a:p>
        </p:txBody>
      </p:sp>
    </p:spTree>
    <p:extLst>
      <p:ext uri="{BB962C8B-B14F-4D97-AF65-F5344CB8AC3E}">
        <p14:creationId xmlns:p14="http://schemas.microsoft.com/office/powerpoint/2010/main" val="23704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075881" y="4853721"/>
            <a:ext cx="10183419" cy="2804379"/>
            <a:chOff x="0" y="0"/>
            <a:chExt cx="3444761" cy="948642"/>
          </a:xfrm>
          <a:solidFill>
            <a:srgbClr val="0A9396"/>
          </a:solidFill>
        </p:grpSpPr>
        <p:sp>
          <p:nvSpPr>
            <p:cNvPr id="4" name="Freeform 4"/>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28" name="Group 28"/>
          <p:cNvGrpSpPr/>
          <p:nvPr/>
        </p:nvGrpSpPr>
        <p:grpSpPr>
          <a:xfrm>
            <a:off x="256028" y="2673819"/>
            <a:ext cx="12088372" cy="7148198"/>
            <a:chOff x="0" y="0"/>
            <a:chExt cx="3444761" cy="2418032"/>
          </a:xfrm>
          <a:solidFill>
            <a:srgbClr val="0A9396"/>
          </a:solidFill>
        </p:grpSpPr>
        <p:sp>
          <p:nvSpPr>
            <p:cNvPr id="29" name="Freeform 29"/>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30" name="TextBox 30"/>
          <p:cNvSpPr txBox="1"/>
          <p:nvPr/>
        </p:nvSpPr>
        <p:spPr>
          <a:xfrm>
            <a:off x="1219200" y="4305300"/>
            <a:ext cx="9614445" cy="4109074"/>
          </a:xfrm>
          <a:prstGeom prst="rect">
            <a:avLst/>
          </a:prstGeom>
        </p:spPr>
        <p:txBody>
          <a:bodyPr wrap="square" lIns="0" tIns="0" rIns="0" bIns="0" rtlCol="0" anchor="t">
            <a:spAutoFit/>
          </a:bodyPr>
          <a:lstStyle/>
          <a:p>
            <a:pPr marL="669286" lvl="1" indent="-334643">
              <a:lnSpc>
                <a:spcPts val="3300"/>
              </a:lnSpc>
              <a:spcAft>
                <a:spcPts val="1200"/>
              </a:spcAft>
              <a:buFont typeface="Arial"/>
              <a:buChar char="•"/>
            </a:pPr>
            <a:r>
              <a:rPr lang="fr-FR" sz="2600" dirty="0">
                <a:solidFill>
                  <a:srgbClr val="FFFFFF"/>
                </a:solidFill>
                <a:latin typeface="Now"/>
              </a:rPr>
              <a:t>Comprendre les rôles des hommes et des femmes dans les ménages et la communauté, ainsi que les rôles des hommes et des femmes et leur dépendance à l'égard des ressources naturelles et de la conservation</a:t>
            </a:r>
          </a:p>
          <a:p>
            <a:pPr marL="669286" lvl="1" indent="-334643">
              <a:lnSpc>
                <a:spcPts val="3300"/>
              </a:lnSpc>
              <a:spcAft>
                <a:spcPts val="1200"/>
              </a:spcAft>
              <a:buFont typeface="Arial"/>
              <a:buChar char="•"/>
            </a:pPr>
            <a:r>
              <a:rPr lang="fr-FR" sz="2600" dirty="0">
                <a:solidFill>
                  <a:srgbClr val="FFFFFF"/>
                </a:solidFill>
                <a:latin typeface="Now"/>
              </a:rPr>
              <a:t>Travailler souvent avec des femmes et des hommes pour sensibiliser à l'importance de l'implication des femmes</a:t>
            </a:r>
          </a:p>
          <a:p>
            <a:pPr marL="669286" lvl="1" indent="-334643">
              <a:lnSpc>
                <a:spcPts val="3300"/>
              </a:lnSpc>
              <a:spcAft>
                <a:spcPts val="1200"/>
              </a:spcAft>
              <a:buFont typeface="Arial"/>
              <a:buChar char="•"/>
            </a:pPr>
            <a:r>
              <a:rPr lang="fr-FR" sz="2600" dirty="0">
                <a:solidFill>
                  <a:srgbClr val="FFFFFF"/>
                </a:solidFill>
                <a:latin typeface="Now"/>
              </a:rPr>
              <a:t>Soutenir la représentation des femmes dans les activités, le leadership et la prise de décision</a:t>
            </a:r>
            <a:endParaRPr lang="en-US" sz="2600" dirty="0">
              <a:solidFill>
                <a:srgbClr val="FFFFFF"/>
              </a:solidFill>
              <a:latin typeface="Now"/>
            </a:endParaRPr>
          </a:p>
        </p:txBody>
      </p:sp>
      <p:sp>
        <p:nvSpPr>
          <p:cNvPr id="37" name="AutoShape 2">
            <a:extLst>
              <a:ext uri="{FF2B5EF4-FFF2-40B4-BE49-F238E27FC236}">
                <a16:creationId xmlns:a16="http://schemas.microsoft.com/office/drawing/2014/main" id="{2CE115FE-C12A-474C-84FC-21DD2165074F}"/>
              </a:ext>
            </a:extLst>
          </p:cNvPr>
          <p:cNvSpPr/>
          <p:nvPr/>
        </p:nvSpPr>
        <p:spPr>
          <a:xfrm rot="5400000">
            <a:off x="11608157" y="6246456"/>
            <a:ext cx="1443912" cy="0"/>
          </a:xfrm>
          <a:prstGeom prst="line">
            <a:avLst/>
          </a:prstGeom>
          <a:ln w="31750" cap="rnd">
            <a:solidFill>
              <a:srgbClr val="F9844A"/>
            </a:solidFill>
            <a:prstDash val="sysDot"/>
            <a:headEnd type="none" w="sm" len="sm"/>
            <a:tailEnd type="none" w="sm" len="sm"/>
          </a:ln>
        </p:spPr>
      </p:sp>
      <p:sp>
        <p:nvSpPr>
          <p:cNvPr id="41" name="TextBox 40">
            <a:extLst>
              <a:ext uri="{FF2B5EF4-FFF2-40B4-BE49-F238E27FC236}">
                <a16:creationId xmlns:a16="http://schemas.microsoft.com/office/drawing/2014/main" id="{26367662-E978-4E22-B072-E40BA5D052A7}"/>
              </a:ext>
            </a:extLst>
          </p:cNvPr>
          <p:cNvSpPr txBox="1"/>
          <p:nvPr/>
        </p:nvSpPr>
        <p:spPr>
          <a:xfrm>
            <a:off x="325166" y="2994152"/>
            <a:ext cx="11104834"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lang="fr-FR" sz="3000" dirty="0">
                <a:solidFill>
                  <a:srgbClr val="FFFFFF"/>
                </a:solidFill>
                <a:latin typeface="Now"/>
              </a:rPr>
              <a:t>Soutenir une meilleure égalité des sexes dans les communautés comprend :</a:t>
            </a:r>
            <a:endParaRPr kumimoji="0" lang="en-US" sz="3000" b="0" i="0" u="none" strike="noStrike" kern="1200" cap="none" spc="0" normalizeH="0" baseline="0" noProof="0" dirty="0">
              <a:ln>
                <a:noFill/>
              </a:ln>
              <a:solidFill>
                <a:srgbClr val="FFFFFF"/>
              </a:solidFill>
              <a:effectLst/>
              <a:uLnTx/>
              <a:uFillTx/>
              <a:latin typeface="Now"/>
              <a:ea typeface="+mn-ea"/>
              <a:cs typeface="+mn-cs"/>
            </a:endParaRPr>
          </a:p>
        </p:txBody>
      </p:sp>
      <p:sp>
        <p:nvSpPr>
          <p:cNvPr id="15" name="TextBox 10">
            <a:extLst>
              <a:ext uri="{FF2B5EF4-FFF2-40B4-BE49-F238E27FC236}">
                <a16:creationId xmlns:a16="http://schemas.microsoft.com/office/drawing/2014/main" id="{E98B6E84-9DDC-4B5F-9B34-6FAB9EB363CB}"/>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
        <p:nvSpPr>
          <p:cNvPr id="16" name="TextBox 17">
            <a:extLst>
              <a:ext uri="{FF2B5EF4-FFF2-40B4-BE49-F238E27FC236}">
                <a16:creationId xmlns:a16="http://schemas.microsoft.com/office/drawing/2014/main" id="{6A49628D-A839-46F6-8C59-3C248CD17B31}"/>
              </a:ext>
            </a:extLst>
          </p:cNvPr>
          <p:cNvSpPr txBox="1"/>
          <p:nvPr/>
        </p:nvSpPr>
        <p:spPr>
          <a:xfrm>
            <a:off x="983392" y="1257300"/>
            <a:ext cx="10661910" cy="1423275"/>
          </a:xfrm>
          <a:prstGeom prst="rect">
            <a:avLst/>
          </a:prstGeom>
        </p:spPr>
        <p:txBody>
          <a:bodyPr wrap="square" lIns="0" tIns="0" rIns="0" bIns="0" rtlCol="0" anchor="t">
            <a:spAutoFit/>
          </a:bodyPr>
          <a:lstStyle/>
          <a:p>
            <a:pPr algn="l">
              <a:lnSpc>
                <a:spcPts val="5639"/>
              </a:lnSpc>
              <a:spcBef>
                <a:spcPct val="0"/>
              </a:spcBef>
            </a:pPr>
            <a:r>
              <a:rPr lang="fr-FR" sz="4400" dirty="0">
                <a:solidFill>
                  <a:srgbClr val="000000"/>
                </a:solidFill>
                <a:latin typeface="Now"/>
              </a:rPr>
              <a:t>Généralisation du genre dans tous les types d'institutions </a:t>
            </a:r>
            <a:endParaRPr lang="en-US" sz="4400" dirty="0">
              <a:solidFill>
                <a:srgbClr val="000000"/>
              </a:solidFill>
              <a:latin typeface="Now"/>
            </a:endParaRPr>
          </a:p>
        </p:txBody>
      </p:sp>
      <p:sp>
        <p:nvSpPr>
          <p:cNvPr id="17" name="TextBox 18">
            <a:extLst>
              <a:ext uri="{FF2B5EF4-FFF2-40B4-BE49-F238E27FC236}">
                <a16:creationId xmlns:a16="http://schemas.microsoft.com/office/drawing/2014/main" id="{B6CD8D31-9C82-4FDF-B507-451AACD5F216}"/>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fr-FR" sz="2999">
                <a:solidFill>
                  <a:srgbClr val="CCEAE0"/>
                </a:solidFill>
                <a:latin typeface="Now"/>
              </a:rPr>
              <a:t>LES ORGANISATIONS DE CONSERVATION </a:t>
            </a:r>
          </a:p>
          <a:p>
            <a:pPr>
              <a:lnSpc>
                <a:spcPts val="4199"/>
              </a:lnSpc>
            </a:pPr>
            <a:r>
              <a:rPr lang="fr-FR" sz="2999">
                <a:solidFill>
                  <a:srgbClr val="CCEAE0"/>
                </a:solidFill>
                <a:latin typeface="Now"/>
              </a:rPr>
              <a:t>(ONG, OSC) </a:t>
            </a:r>
            <a:endParaRPr lang="en-US" sz="2999">
              <a:solidFill>
                <a:srgbClr val="CCEAE0"/>
              </a:solidFill>
              <a:latin typeface="Now"/>
            </a:endParaRPr>
          </a:p>
        </p:txBody>
      </p:sp>
      <p:sp>
        <p:nvSpPr>
          <p:cNvPr id="18" name="TextBox 19">
            <a:extLst>
              <a:ext uri="{FF2B5EF4-FFF2-40B4-BE49-F238E27FC236}">
                <a16:creationId xmlns:a16="http://schemas.microsoft.com/office/drawing/2014/main" id="{F049854B-8D20-4E13-8E73-0AA7C22EFC98}"/>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chemeClr val="bg1"/>
                </a:solidFill>
                <a:latin typeface="Now"/>
              </a:rPr>
              <a:t>LES COMMUNAUTÉS </a:t>
            </a:r>
          </a:p>
        </p:txBody>
      </p:sp>
      <p:sp>
        <p:nvSpPr>
          <p:cNvPr id="23" name="TextBox 20">
            <a:extLst>
              <a:ext uri="{FF2B5EF4-FFF2-40B4-BE49-F238E27FC236}">
                <a16:creationId xmlns:a16="http://schemas.microsoft.com/office/drawing/2014/main" id="{5254DD0C-A966-4D46-9575-1650E80F260B}"/>
              </a:ext>
            </a:extLst>
          </p:cNvPr>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fr-FR" sz="2999">
                <a:solidFill>
                  <a:srgbClr val="CCEAE0"/>
                </a:solidFill>
                <a:latin typeface="Now"/>
              </a:rPr>
              <a:t>AUTORITÉS, DÉCIDEURS d'influence au-dessus du niveau du village </a:t>
            </a:r>
            <a:endParaRPr lang="en-US" sz="2999">
              <a:solidFill>
                <a:srgbClr val="CCEAE0"/>
              </a:solidFill>
              <a:latin typeface="N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7547502"/>
            <a:ext cx="10926468" cy="2277305"/>
            <a:chOff x="0" y="0"/>
            <a:chExt cx="3444761" cy="770348"/>
          </a:xfrm>
          <a:solidFill>
            <a:srgbClr val="0A9396"/>
          </a:solidFill>
        </p:grpSpPr>
        <p:sp>
          <p:nvSpPr>
            <p:cNvPr id="3" name="Freeform 3"/>
            <p:cNvSpPr/>
            <p:nvPr/>
          </p:nvSpPr>
          <p:spPr>
            <a:xfrm>
              <a:off x="0" y="0"/>
              <a:ext cx="3444761" cy="770348"/>
            </a:xfrm>
            <a:custGeom>
              <a:avLst/>
              <a:gdLst/>
              <a:ahLst/>
              <a:cxnLst/>
              <a:rect l="l" t="t" r="r" b="b"/>
              <a:pathLst>
                <a:path w="3444761" h="770348">
                  <a:moveTo>
                    <a:pt x="0" y="0"/>
                  </a:moveTo>
                  <a:lnTo>
                    <a:pt x="3444761" y="0"/>
                  </a:lnTo>
                  <a:lnTo>
                    <a:pt x="3444761" y="770348"/>
                  </a:lnTo>
                  <a:lnTo>
                    <a:pt x="0" y="770348"/>
                  </a:lnTo>
                  <a:close/>
                </a:path>
              </a:pathLst>
            </a:custGeom>
            <a:grpFill/>
          </p:spPr>
        </p:sp>
      </p:grpSp>
      <p:grpSp>
        <p:nvGrpSpPr>
          <p:cNvPr id="4" name="Group 4"/>
          <p:cNvGrpSpPr/>
          <p:nvPr/>
        </p:nvGrpSpPr>
        <p:grpSpPr>
          <a:xfrm>
            <a:off x="256028" y="2673819"/>
            <a:ext cx="12074071" cy="7148198"/>
            <a:chOff x="0" y="0"/>
            <a:chExt cx="3444761" cy="2418032"/>
          </a:xfrm>
        </p:grpSpPr>
        <p:sp>
          <p:nvSpPr>
            <p:cNvPr id="5" name="Freeform 5"/>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solidFill>
              <a:srgbClr val="0A9396"/>
            </a:solidFill>
          </p:spPr>
        </p:sp>
      </p:grpSp>
      <p:sp>
        <p:nvSpPr>
          <p:cNvPr id="26" name="TextBox 26"/>
          <p:cNvSpPr txBox="1"/>
          <p:nvPr/>
        </p:nvSpPr>
        <p:spPr>
          <a:xfrm>
            <a:off x="762000" y="3390900"/>
            <a:ext cx="10163786" cy="5514458"/>
          </a:xfrm>
          <a:prstGeom prst="rect">
            <a:avLst/>
          </a:prstGeom>
        </p:spPr>
        <p:txBody>
          <a:bodyPr lIns="0" tIns="0" rIns="0" bIns="0" rtlCol="0" anchor="t">
            <a:spAutoFit/>
          </a:bodyPr>
          <a:lstStyle/>
          <a:p>
            <a:pPr marL="647697" lvl="1" indent="-323848">
              <a:lnSpc>
                <a:spcPts val="3700"/>
              </a:lnSpc>
              <a:spcAft>
                <a:spcPts val="1200"/>
              </a:spcAft>
              <a:buFont typeface="Arial"/>
              <a:buChar char="•"/>
            </a:pPr>
            <a:r>
              <a:rPr lang="fr-FR" sz="2800" dirty="0">
                <a:solidFill>
                  <a:srgbClr val="FFFFFF"/>
                </a:solidFill>
                <a:latin typeface="Now"/>
              </a:rPr>
              <a:t>La représentation des sexes à ces postes peut avoir un impact important sur le nombre de personnes qui entendent et écoutent la voix des femmes dans la conservation</a:t>
            </a:r>
          </a:p>
          <a:p>
            <a:pPr marL="647697" lvl="1" indent="-323848">
              <a:lnSpc>
                <a:spcPts val="3700"/>
              </a:lnSpc>
              <a:spcAft>
                <a:spcPts val="1200"/>
              </a:spcAft>
              <a:buFont typeface="Arial"/>
              <a:buChar char="•"/>
            </a:pPr>
            <a:r>
              <a:rPr lang="fr-FR" sz="2800" dirty="0">
                <a:solidFill>
                  <a:srgbClr val="FFFFFF"/>
                </a:solidFill>
                <a:latin typeface="Now"/>
              </a:rPr>
              <a:t>Examiner quels types de plateformes (opportunités) existent pour que les voix des femmes soient partagées</a:t>
            </a:r>
          </a:p>
          <a:p>
            <a:pPr marL="647697" lvl="1" indent="-323848">
              <a:lnSpc>
                <a:spcPts val="3700"/>
              </a:lnSpc>
              <a:spcAft>
                <a:spcPts val="1200"/>
              </a:spcAft>
              <a:buFont typeface="Arial"/>
              <a:buChar char="•"/>
            </a:pPr>
            <a:r>
              <a:rPr lang="fr-FR" sz="2800" dirty="0">
                <a:solidFill>
                  <a:srgbClr val="FFFFFF"/>
                </a:solidFill>
                <a:latin typeface="Now"/>
              </a:rPr>
              <a:t>Dans quelle mesure les idées et les voix des femmes sont réellement incorporées dans les prises de décision de haut niveau, comme dans les décisions et les politiques nationales et internationales</a:t>
            </a:r>
            <a:endParaRPr lang="en-US" sz="2800" dirty="0">
              <a:solidFill>
                <a:srgbClr val="FFFFFF"/>
              </a:solidFill>
              <a:latin typeface="Now"/>
            </a:endParaRPr>
          </a:p>
        </p:txBody>
      </p:sp>
      <p:sp>
        <p:nvSpPr>
          <p:cNvPr id="30" name="AutoShape 2">
            <a:extLst>
              <a:ext uri="{FF2B5EF4-FFF2-40B4-BE49-F238E27FC236}">
                <a16:creationId xmlns:a16="http://schemas.microsoft.com/office/drawing/2014/main" id="{DD26AACB-1F8A-49F0-9807-0CF0599AD733}"/>
              </a:ext>
            </a:extLst>
          </p:cNvPr>
          <p:cNvSpPr/>
          <p:nvPr/>
        </p:nvSpPr>
        <p:spPr>
          <a:xfrm rot="5400000">
            <a:off x="11608157" y="8608656"/>
            <a:ext cx="1443912" cy="0"/>
          </a:xfrm>
          <a:prstGeom prst="line">
            <a:avLst/>
          </a:prstGeom>
          <a:ln w="31750" cap="rnd">
            <a:solidFill>
              <a:srgbClr val="F9844A"/>
            </a:solidFill>
            <a:prstDash val="sysDot"/>
            <a:headEnd type="none" w="sm" len="sm"/>
            <a:tailEnd type="none" w="sm" len="sm"/>
          </a:ln>
        </p:spPr>
      </p:sp>
      <p:sp>
        <p:nvSpPr>
          <p:cNvPr id="18" name="TextBox 10">
            <a:extLst>
              <a:ext uri="{FF2B5EF4-FFF2-40B4-BE49-F238E27FC236}">
                <a16:creationId xmlns:a16="http://schemas.microsoft.com/office/drawing/2014/main" id="{B5B7CB08-55B2-41D2-8B09-EC6958B5488F}"/>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
        <p:nvSpPr>
          <p:cNvPr id="19" name="TextBox 17">
            <a:extLst>
              <a:ext uri="{FF2B5EF4-FFF2-40B4-BE49-F238E27FC236}">
                <a16:creationId xmlns:a16="http://schemas.microsoft.com/office/drawing/2014/main" id="{8E497FF0-F5FF-47DA-9D44-C6E590E31095}"/>
              </a:ext>
            </a:extLst>
          </p:cNvPr>
          <p:cNvSpPr txBox="1"/>
          <p:nvPr/>
        </p:nvSpPr>
        <p:spPr>
          <a:xfrm>
            <a:off x="983392" y="1257300"/>
            <a:ext cx="10661910" cy="1423275"/>
          </a:xfrm>
          <a:prstGeom prst="rect">
            <a:avLst/>
          </a:prstGeom>
        </p:spPr>
        <p:txBody>
          <a:bodyPr wrap="square" lIns="0" tIns="0" rIns="0" bIns="0" rtlCol="0" anchor="t">
            <a:spAutoFit/>
          </a:bodyPr>
          <a:lstStyle/>
          <a:p>
            <a:pPr algn="l">
              <a:lnSpc>
                <a:spcPts val="5639"/>
              </a:lnSpc>
              <a:spcBef>
                <a:spcPct val="0"/>
              </a:spcBef>
            </a:pPr>
            <a:r>
              <a:rPr lang="fr-FR" sz="4400" dirty="0">
                <a:solidFill>
                  <a:srgbClr val="000000"/>
                </a:solidFill>
                <a:latin typeface="Now"/>
              </a:rPr>
              <a:t>Généralisation du genre dans tous les types d'institutions </a:t>
            </a:r>
            <a:endParaRPr lang="en-US" sz="4400" dirty="0">
              <a:solidFill>
                <a:srgbClr val="000000"/>
              </a:solidFill>
              <a:latin typeface="Now"/>
            </a:endParaRPr>
          </a:p>
        </p:txBody>
      </p:sp>
      <p:sp>
        <p:nvSpPr>
          <p:cNvPr id="20" name="TextBox 18">
            <a:extLst>
              <a:ext uri="{FF2B5EF4-FFF2-40B4-BE49-F238E27FC236}">
                <a16:creationId xmlns:a16="http://schemas.microsoft.com/office/drawing/2014/main" id="{425B3AB5-93E5-428D-89AC-6F2FED9545CA}"/>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fr-FR" sz="2999">
                <a:solidFill>
                  <a:srgbClr val="CCEAE0"/>
                </a:solidFill>
                <a:latin typeface="Now"/>
              </a:rPr>
              <a:t>LES ORGANISATIONS DE CONSERVATION </a:t>
            </a:r>
          </a:p>
          <a:p>
            <a:pPr>
              <a:lnSpc>
                <a:spcPts val="4199"/>
              </a:lnSpc>
            </a:pPr>
            <a:r>
              <a:rPr lang="fr-FR" sz="2999">
                <a:solidFill>
                  <a:srgbClr val="CCEAE0"/>
                </a:solidFill>
                <a:latin typeface="Now"/>
              </a:rPr>
              <a:t>(ONG, OSC) </a:t>
            </a:r>
            <a:endParaRPr lang="en-US" sz="2999">
              <a:solidFill>
                <a:srgbClr val="CCEAE0"/>
              </a:solidFill>
              <a:latin typeface="Now"/>
            </a:endParaRPr>
          </a:p>
        </p:txBody>
      </p:sp>
      <p:sp>
        <p:nvSpPr>
          <p:cNvPr id="22" name="TextBox 19">
            <a:extLst>
              <a:ext uri="{FF2B5EF4-FFF2-40B4-BE49-F238E27FC236}">
                <a16:creationId xmlns:a16="http://schemas.microsoft.com/office/drawing/2014/main" id="{D14DD052-44F2-420A-835F-00C89379A9B0}"/>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CCEAE0"/>
                </a:solidFill>
                <a:latin typeface="Now"/>
              </a:rPr>
              <a:t>LES COMMUNAUTÉS </a:t>
            </a:r>
          </a:p>
        </p:txBody>
      </p:sp>
      <p:sp>
        <p:nvSpPr>
          <p:cNvPr id="23" name="TextBox 20">
            <a:extLst>
              <a:ext uri="{FF2B5EF4-FFF2-40B4-BE49-F238E27FC236}">
                <a16:creationId xmlns:a16="http://schemas.microsoft.com/office/drawing/2014/main" id="{29B2670A-FE09-4A71-944E-AE010C3D1579}"/>
              </a:ext>
            </a:extLst>
          </p:cNvPr>
          <p:cNvSpPr txBox="1"/>
          <p:nvPr/>
        </p:nvSpPr>
        <p:spPr>
          <a:xfrm>
            <a:off x="12684065" y="7839114"/>
            <a:ext cx="4918134" cy="1594667"/>
          </a:xfrm>
          <a:prstGeom prst="rect">
            <a:avLst/>
          </a:prstGeom>
        </p:spPr>
        <p:txBody>
          <a:bodyPr wrap="square" lIns="0" tIns="0" rIns="0" bIns="0" rtlCol="0" anchor="t">
            <a:spAutoFit/>
          </a:bodyPr>
          <a:lstStyle/>
          <a:p>
            <a:pPr>
              <a:lnSpc>
                <a:spcPts val="4199"/>
              </a:lnSpc>
            </a:pPr>
            <a:r>
              <a:rPr lang="fr-FR" sz="2999">
                <a:solidFill>
                  <a:schemeClr val="bg1"/>
                </a:solidFill>
                <a:latin typeface="Now"/>
              </a:rPr>
              <a:t>AUTORITÉS, DÉCIDEURS d'influence au-dessus du niveau du village </a:t>
            </a:r>
            <a:endParaRPr lang="en-US" sz="2999">
              <a:solidFill>
                <a:schemeClr val="bg1"/>
              </a:solidFill>
              <a:latin typeface="N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8" name="Rectangle 17">
            <a:extLst>
              <a:ext uri="{FF2B5EF4-FFF2-40B4-BE49-F238E27FC236}">
                <a16:creationId xmlns:a16="http://schemas.microsoft.com/office/drawing/2014/main" id="{ACEF9FA8-12F8-4CEF-8C81-DCCB65D7F45D}"/>
              </a:ext>
            </a:extLst>
          </p:cNvPr>
          <p:cNvSpPr/>
          <p:nvPr/>
        </p:nvSpPr>
        <p:spPr>
          <a:xfrm flipV="1">
            <a:off x="0" y="-18757"/>
            <a:ext cx="18288000" cy="10287000"/>
          </a:xfrm>
          <a:prstGeom prst="rect">
            <a:avLst/>
          </a:prstGeom>
          <a:gradFill>
            <a:gsLst>
              <a:gs pos="60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4">
            <a:extLst>
              <a:ext uri="{FF2B5EF4-FFF2-40B4-BE49-F238E27FC236}">
                <a16:creationId xmlns:a16="http://schemas.microsoft.com/office/drawing/2014/main" id="{8C267F3A-C089-4416-B8E3-87DE278F2269}"/>
              </a:ext>
            </a:extLst>
          </p:cNvPr>
          <p:cNvSpPr txBox="1"/>
          <p:nvPr/>
        </p:nvSpPr>
        <p:spPr>
          <a:xfrm>
            <a:off x="304800" y="9041966"/>
            <a:ext cx="5808291" cy="851515"/>
          </a:xfrm>
          <a:prstGeom prst="rect">
            <a:avLst/>
          </a:prstGeom>
        </p:spPr>
        <p:txBody>
          <a:bodyPr wrap="square" lIns="0" tIns="0" rIns="0" bIns="0" rtlCol="0" anchor="t">
            <a:spAutoFit/>
          </a:bodyPr>
          <a:lstStyle/>
          <a:p>
            <a:pPr>
              <a:lnSpc>
                <a:spcPts val="2240"/>
              </a:lnSpc>
            </a:pPr>
            <a:r>
              <a:rPr lang="fr-FR" sz="2000">
                <a:solidFill>
                  <a:srgbClr val="FFFFFF"/>
                </a:solidFill>
                <a:latin typeface="Now"/>
              </a:rPr>
              <a:t>Discussions de groupe sur les impacts du projet sur les femmes et les hommes dans le projet du Golfe de Mottama, Myanmar. </a:t>
            </a:r>
            <a:r>
              <a:rPr lang="en-US" sz="2000">
                <a:solidFill>
                  <a:srgbClr val="FFFFFF"/>
                </a:solidFill>
                <a:latin typeface="Now"/>
              </a:rPr>
              <a:t>© TSWhitty</a:t>
            </a:r>
          </a:p>
        </p:txBody>
      </p:sp>
      <p:sp>
        <p:nvSpPr>
          <p:cNvPr id="8" name="TextBox 17">
            <a:extLst>
              <a:ext uri="{FF2B5EF4-FFF2-40B4-BE49-F238E27FC236}">
                <a16:creationId xmlns:a16="http://schemas.microsoft.com/office/drawing/2014/main" id="{D545B9B8-D5CF-4851-ABAB-982E077BA448}"/>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 name="TextBox 2"/>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Principes et considérations clés</a:t>
            </a:r>
          </a:p>
        </p:txBody>
      </p:sp>
      <p:sp>
        <p:nvSpPr>
          <p:cNvPr id="9" name="TextBox 10">
            <a:extLst>
              <a:ext uri="{FF2B5EF4-FFF2-40B4-BE49-F238E27FC236}">
                <a16:creationId xmlns:a16="http://schemas.microsoft.com/office/drawing/2014/main" id="{D8FA5C20-2A36-47CD-804F-EEF162F28724}"/>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Tree>
    <p:extLst>
      <p:ext uri="{BB962C8B-B14F-4D97-AF65-F5344CB8AC3E}">
        <p14:creationId xmlns:p14="http://schemas.microsoft.com/office/powerpoint/2010/main" val="260577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7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7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7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1</a:t>
            </a:r>
          </a:p>
        </p:txBody>
      </p:sp>
      <p:sp>
        <p:nvSpPr>
          <p:cNvPr id="18" name="TextBox 18"/>
          <p:cNvSpPr txBox="1"/>
          <p:nvPr/>
        </p:nvSpPr>
        <p:spPr>
          <a:xfrm>
            <a:off x="591227" y="5715288"/>
            <a:ext cx="3812131" cy="1947328"/>
          </a:xfrm>
          <a:prstGeom prst="rect">
            <a:avLst/>
          </a:prstGeom>
        </p:spPr>
        <p:txBody>
          <a:bodyPr lIns="0" tIns="0" rIns="0" bIns="0" rtlCol="0" anchor="t">
            <a:spAutoFit/>
          </a:bodyPr>
          <a:lstStyle/>
          <a:p>
            <a:pPr algn="ctr">
              <a:lnSpc>
                <a:spcPts val="5179"/>
              </a:lnSpc>
            </a:pPr>
            <a:r>
              <a:rPr lang="fr-FR" sz="3000" dirty="0">
                <a:solidFill>
                  <a:srgbClr val="03989E"/>
                </a:solidFill>
                <a:latin typeface="Now"/>
              </a:rPr>
              <a:t>Pourquoi le genre est important dans la conservation</a:t>
            </a:r>
            <a:endParaRPr lang="en-US" sz="3000" dirty="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Modules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2</a:t>
            </a:r>
          </a:p>
        </p:txBody>
      </p:sp>
      <p:sp>
        <p:nvSpPr>
          <p:cNvPr id="23" name="TextBox 23"/>
          <p:cNvSpPr txBox="1"/>
          <p:nvPr/>
        </p:nvSpPr>
        <p:spPr>
          <a:xfrm>
            <a:off x="4953000" y="5857734"/>
            <a:ext cx="3959672" cy="2181366"/>
          </a:xfrm>
          <a:prstGeom prst="rect">
            <a:avLst/>
          </a:prstGeom>
        </p:spPr>
        <p:txBody>
          <a:bodyPr wrap="square" lIns="0" tIns="0" rIns="0" bIns="0" rtlCol="0" anchor="t">
            <a:spAutoFit/>
          </a:bodyPr>
          <a:lstStyle/>
          <a:p>
            <a:pPr algn="ctr">
              <a:lnSpc>
                <a:spcPts val="4339"/>
              </a:lnSpc>
            </a:pPr>
            <a:r>
              <a:rPr lang="fr-FR" sz="3000">
                <a:solidFill>
                  <a:srgbClr val="03989E"/>
                </a:solidFill>
                <a:latin typeface="Now"/>
              </a:rPr>
              <a:t>Cadre de travail pour l’autonomisation des femmes dans la conservation</a:t>
            </a:r>
            <a:endParaRPr lang="en-US" sz="300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Module 3</a:t>
            </a:r>
          </a:p>
        </p:txBody>
      </p:sp>
      <p:sp>
        <p:nvSpPr>
          <p:cNvPr id="25" name="TextBox 25"/>
          <p:cNvSpPr txBox="1"/>
          <p:nvPr/>
        </p:nvSpPr>
        <p:spPr>
          <a:xfrm>
            <a:off x="9722966" y="5741897"/>
            <a:ext cx="3465574" cy="1280479"/>
          </a:xfrm>
          <a:prstGeom prst="rect">
            <a:avLst/>
          </a:prstGeom>
        </p:spPr>
        <p:txBody>
          <a:bodyPr lIns="0" tIns="0" rIns="0" bIns="0" rtlCol="0" anchor="t">
            <a:spAutoFit/>
          </a:bodyPr>
          <a:lstStyle/>
          <a:p>
            <a:pPr algn="ctr">
              <a:lnSpc>
                <a:spcPts val="5179"/>
              </a:lnSpc>
            </a:pPr>
            <a:r>
              <a:rPr lang="fr-FR" sz="3000">
                <a:solidFill>
                  <a:srgbClr val="03989E"/>
                </a:solidFill>
                <a:latin typeface="Now"/>
              </a:rPr>
              <a:t>Modes de pensée et de travail</a:t>
            </a:r>
            <a:endParaRPr lang="en-US" sz="3000">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Annexe</a:t>
            </a:r>
          </a:p>
        </p:txBody>
      </p:sp>
      <p:sp>
        <p:nvSpPr>
          <p:cNvPr id="27" name="TextBox 27"/>
          <p:cNvSpPr txBox="1"/>
          <p:nvPr/>
        </p:nvSpPr>
        <p:spPr>
          <a:xfrm>
            <a:off x="13993339" y="5857734"/>
            <a:ext cx="3812131" cy="1932196"/>
          </a:xfrm>
          <a:prstGeom prst="rect">
            <a:avLst/>
          </a:prstGeom>
        </p:spPr>
        <p:txBody>
          <a:bodyPr lIns="0" tIns="0" rIns="0" bIns="0" rtlCol="0" anchor="t">
            <a:spAutoFit/>
          </a:bodyPr>
          <a:lstStyle/>
          <a:p>
            <a:pPr algn="ctr">
              <a:lnSpc>
                <a:spcPts val="5179"/>
              </a:lnSpc>
            </a:pPr>
            <a:r>
              <a:rPr lang="en-US" sz="3000">
                <a:solidFill>
                  <a:srgbClr val="03989E"/>
                </a:solidFill>
                <a:latin typeface="Now" panose="020B0604020202020204" charset="0"/>
              </a:rPr>
              <a:t>Apprentissage complémentaire </a:t>
            </a:r>
            <a:r>
              <a:rPr lang="en-US" sz="2600">
                <a:solidFill>
                  <a:srgbClr val="03989E"/>
                </a:solidFill>
                <a:latin typeface="Now" panose="020B0604020202020204" charset="0"/>
              </a:rPr>
              <a:t>Feuilles + Ressources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66675"/>
            <a:ext cx="11506201" cy="333425"/>
          </a:xfrm>
          <a:prstGeom prst="rect">
            <a:avLst/>
          </a:prstGeom>
        </p:spPr>
        <p:txBody>
          <a:bodyPr wrap="square" lIns="0" tIns="0" rIns="0" bIns="0" rtlCol="0" anchor="t">
            <a:spAutoFit/>
          </a:bodyPr>
          <a:lstStyle/>
          <a:p>
            <a:pPr>
              <a:lnSpc>
                <a:spcPts val="2640"/>
              </a:lnSpc>
            </a:pPr>
            <a:r>
              <a:rPr lang="fr-FR" sz="2200">
                <a:solidFill>
                  <a:srgbClr val="FFFFFF"/>
                </a:solidFill>
                <a:latin typeface="Now" panose="00000500000000000000" pitchFamily="50" charset="0"/>
              </a:rPr>
              <a:t>AUTONOMISATION DES FEMMES DANS LE DOMAINE DE LA CONSERVATION</a:t>
            </a:r>
          </a:p>
        </p:txBody>
      </p:sp>
      <p:sp>
        <p:nvSpPr>
          <p:cNvPr id="29" name="AutoShape 4">
            <a:extLst>
              <a:ext uri="{FF2B5EF4-FFF2-40B4-BE49-F238E27FC236}">
                <a16:creationId xmlns:a16="http://schemas.microsoft.com/office/drawing/2014/main" id="{E9F3D7D2-9573-44D3-B9C9-06079613BE30}"/>
              </a:ext>
            </a:extLst>
          </p:cNvPr>
          <p:cNvSpPr/>
          <p:nvPr/>
        </p:nvSpPr>
        <p:spPr>
          <a:xfrm>
            <a:off x="443291" y="876300"/>
            <a:ext cx="5728909"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48" y="0"/>
            <a:ext cx="18288000" cy="10287000"/>
          </a:xfrm>
          <a:prstGeom prst="rect">
            <a:avLst/>
          </a:prstGeom>
        </p:spPr>
      </p:pic>
      <p:sp>
        <p:nvSpPr>
          <p:cNvPr id="16" name="Rectangle 15">
            <a:extLst>
              <a:ext uri="{FF2B5EF4-FFF2-40B4-BE49-F238E27FC236}">
                <a16:creationId xmlns:a16="http://schemas.microsoft.com/office/drawing/2014/main" id="{94349D1C-35A3-4A9B-BC9E-52697DDEE6EF}"/>
              </a:ext>
            </a:extLst>
          </p:cNvPr>
          <p:cNvSpPr/>
          <p:nvPr/>
        </p:nvSpPr>
        <p:spPr>
          <a:xfrm>
            <a:off x="0" y="0"/>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A03AD9D-BD5C-45ED-AE75-6E9656F48385}"/>
              </a:ext>
            </a:extLst>
          </p:cNvPr>
          <p:cNvSpPr/>
          <p:nvPr/>
        </p:nvSpPr>
        <p:spPr>
          <a:xfrm flipV="1">
            <a:off x="0" y="38100"/>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5"/>
          <p:cNvSpPr/>
          <p:nvPr/>
        </p:nvSpPr>
        <p:spPr>
          <a:xfrm rot="5400000">
            <a:off x="5348810" y="6053441"/>
            <a:ext cx="7472314" cy="0"/>
          </a:xfrm>
          <a:prstGeom prst="line">
            <a:avLst/>
          </a:prstGeom>
          <a:ln w="34925" cap="rnd">
            <a:solidFill>
              <a:srgbClr val="FFFFFF"/>
            </a:solidFill>
            <a:prstDash val="sysDot"/>
            <a:headEnd type="none" w="sm" len="sm"/>
            <a:tailEnd type="none" w="sm" len="sm"/>
          </a:ln>
        </p:spPr>
      </p:sp>
      <p:sp>
        <p:nvSpPr>
          <p:cNvPr id="6" name="AutoShape 6"/>
          <p:cNvSpPr/>
          <p:nvPr/>
        </p:nvSpPr>
        <p:spPr>
          <a:xfrm>
            <a:off x="2598588" y="3690640"/>
            <a:ext cx="4538084" cy="980311"/>
          </a:xfrm>
          <a:prstGeom prst="rect">
            <a:avLst/>
          </a:prstGeom>
          <a:solidFill>
            <a:srgbClr val="F9844A"/>
          </a:solidFill>
        </p:spPr>
      </p:sp>
      <p:sp>
        <p:nvSpPr>
          <p:cNvPr id="7" name="TextBox 7"/>
          <p:cNvSpPr txBox="1"/>
          <p:nvPr/>
        </p:nvSpPr>
        <p:spPr>
          <a:xfrm>
            <a:off x="2577193" y="3695700"/>
            <a:ext cx="4580875" cy="1005981"/>
          </a:xfrm>
          <a:prstGeom prst="rect">
            <a:avLst/>
          </a:prstGeom>
        </p:spPr>
        <p:txBody>
          <a:bodyPr lIns="0" tIns="0" rIns="0" bIns="0" rtlCol="0" anchor="ctr">
            <a:spAutoFit/>
          </a:bodyPr>
          <a:lstStyle/>
          <a:p>
            <a:pPr algn="ctr">
              <a:lnSpc>
                <a:spcPts val="3900"/>
              </a:lnSpc>
              <a:spcBef>
                <a:spcPct val="0"/>
              </a:spcBef>
            </a:pPr>
            <a:r>
              <a:rPr lang="en-US" sz="3399">
                <a:solidFill>
                  <a:srgbClr val="FFFFFF"/>
                </a:solidFill>
                <a:latin typeface="Now Bold"/>
              </a:rPr>
              <a:t>Sensibilité au contexte </a:t>
            </a:r>
          </a:p>
        </p:txBody>
      </p:sp>
      <p:sp>
        <p:nvSpPr>
          <p:cNvPr id="8" name="AutoShape 8"/>
          <p:cNvSpPr/>
          <p:nvPr/>
        </p:nvSpPr>
        <p:spPr>
          <a:xfrm>
            <a:off x="11241583" y="3690640"/>
            <a:ext cx="4538084" cy="980311"/>
          </a:xfrm>
          <a:prstGeom prst="rect">
            <a:avLst/>
          </a:prstGeom>
          <a:solidFill>
            <a:srgbClr val="F9844A"/>
          </a:solidFill>
        </p:spPr>
      </p:sp>
      <p:sp>
        <p:nvSpPr>
          <p:cNvPr id="9" name="TextBox 9"/>
          <p:cNvSpPr txBox="1"/>
          <p:nvPr/>
        </p:nvSpPr>
        <p:spPr>
          <a:xfrm>
            <a:off x="10991144" y="3913125"/>
            <a:ext cx="5038963" cy="59240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 Ne pas nuire » </a:t>
            </a:r>
          </a:p>
        </p:txBody>
      </p:sp>
      <p:sp>
        <p:nvSpPr>
          <p:cNvPr id="10" name="AutoShape 10"/>
          <p:cNvSpPr/>
          <p:nvPr/>
        </p:nvSpPr>
        <p:spPr>
          <a:xfrm>
            <a:off x="2598588" y="7352398"/>
            <a:ext cx="4538084" cy="980311"/>
          </a:xfrm>
          <a:prstGeom prst="rect">
            <a:avLst/>
          </a:prstGeom>
          <a:solidFill>
            <a:srgbClr val="F9844A"/>
          </a:solidFill>
        </p:spPr>
      </p:sp>
      <p:sp>
        <p:nvSpPr>
          <p:cNvPr id="11" name="TextBox 11"/>
          <p:cNvSpPr txBox="1"/>
          <p:nvPr/>
        </p:nvSpPr>
        <p:spPr>
          <a:xfrm>
            <a:off x="2374788" y="7373916"/>
            <a:ext cx="4772819" cy="1046184"/>
          </a:xfrm>
          <a:prstGeom prst="rect">
            <a:avLst/>
          </a:prstGeom>
        </p:spPr>
        <p:txBody>
          <a:bodyPr lIns="0" tIns="0" rIns="0" bIns="0" rtlCol="0" anchor="t">
            <a:spAutoFit/>
          </a:bodyPr>
          <a:lstStyle/>
          <a:p>
            <a:pPr algn="ctr">
              <a:spcBef>
                <a:spcPct val="0"/>
              </a:spcBef>
            </a:pPr>
            <a:r>
              <a:rPr lang="es-ES" sz="3399">
                <a:solidFill>
                  <a:srgbClr val="FFFFFF"/>
                </a:solidFill>
                <a:latin typeface="Now Bold"/>
              </a:rPr>
              <a:t>Participation significative </a:t>
            </a:r>
            <a:endParaRPr lang="en-US" sz="3399">
              <a:solidFill>
                <a:srgbClr val="FFFFFF"/>
              </a:solidFill>
              <a:latin typeface="Now Bold"/>
            </a:endParaRPr>
          </a:p>
        </p:txBody>
      </p:sp>
      <p:sp>
        <p:nvSpPr>
          <p:cNvPr id="12" name="AutoShape 12"/>
          <p:cNvSpPr/>
          <p:nvPr/>
        </p:nvSpPr>
        <p:spPr>
          <a:xfrm>
            <a:off x="11241583" y="7352398"/>
            <a:ext cx="4538084" cy="980311"/>
          </a:xfrm>
          <a:prstGeom prst="rect">
            <a:avLst/>
          </a:prstGeom>
          <a:solidFill>
            <a:srgbClr val="F9844A"/>
          </a:solidFill>
        </p:spPr>
      </p:sp>
      <p:sp>
        <p:nvSpPr>
          <p:cNvPr id="13" name="TextBox 13"/>
          <p:cNvSpPr txBox="1"/>
          <p:nvPr/>
        </p:nvSpPr>
        <p:spPr>
          <a:xfrm>
            <a:off x="11440812" y="7527276"/>
            <a:ext cx="4016848"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Intersectionnalité</a:t>
            </a:r>
          </a:p>
        </p:txBody>
      </p:sp>
      <p:sp>
        <p:nvSpPr>
          <p:cNvPr id="3" name="AutoShape 3"/>
          <p:cNvSpPr/>
          <p:nvPr/>
        </p:nvSpPr>
        <p:spPr>
          <a:xfrm>
            <a:off x="1028700" y="5899372"/>
            <a:ext cx="16230600" cy="0"/>
          </a:xfrm>
          <a:prstGeom prst="line">
            <a:avLst/>
          </a:prstGeom>
          <a:ln w="34925" cap="rnd">
            <a:solidFill>
              <a:srgbClr val="FFFFFF"/>
            </a:solidFill>
            <a:prstDash val="sysDot"/>
            <a:headEnd type="none" w="sm" len="sm"/>
            <a:tailEnd type="none" w="sm" len="sm"/>
          </a:ln>
        </p:spPr>
      </p:sp>
      <p:sp>
        <p:nvSpPr>
          <p:cNvPr id="18" name="TextBox 10">
            <a:extLst>
              <a:ext uri="{FF2B5EF4-FFF2-40B4-BE49-F238E27FC236}">
                <a16:creationId xmlns:a16="http://schemas.microsoft.com/office/drawing/2014/main" id="{63742769-15D3-4231-A8D3-A1B0FD3F5CD6}"/>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22" name="TextBox 17">
            <a:extLst>
              <a:ext uri="{FF2B5EF4-FFF2-40B4-BE49-F238E27FC236}">
                <a16:creationId xmlns:a16="http://schemas.microsoft.com/office/drawing/2014/main" id="{A5A1C27C-E658-4F25-8FCC-6B3D41D4CB5D}"/>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3" name="TextBox 2">
            <a:extLst>
              <a:ext uri="{FF2B5EF4-FFF2-40B4-BE49-F238E27FC236}">
                <a16:creationId xmlns:a16="http://schemas.microsoft.com/office/drawing/2014/main" id="{30E10B3B-839B-4216-9F72-24E585C72DD2}"/>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Principes et considérations clés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6E93F8AC-861D-40F2-9948-E17F5F5784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F037C12C-2CD8-4B74-8394-B6FDDEF97728}"/>
              </a:ext>
            </a:extLst>
          </p:cNvPr>
          <p:cNvSpPr/>
          <p:nvPr/>
        </p:nvSpPr>
        <p:spPr>
          <a:xfrm>
            <a:off x="0" y="-24427"/>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48987C-C83D-4430-A48B-4B168879875B}"/>
              </a:ext>
            </a:extLst>
          </p:cNvPr>
          <p:cNvSpPr/>
          <p:nvPr/>
        </p:nvSpPr>
        <p:spPr>
          <a:xfrm flipV="1">
            <a:off x="0" y="-38100"/>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040798-1F8D-465A-BAE8-72A75079577D}"/>
              </a:ext>
            </a:extLst>
          </p:cNvPr>
          <p:cNvSpPr/>
          <p:nvPr/>
        </p:nvSpPr>
        <p:spPr>
          <a:xfrm flipV="1">
            <a:off x="0" y="-18757"/>
            <a:ext cx="18288000" cy="10287000"/>
          </a:xfrm>
          <a:prstGeom prst="rect">
            <a:avLst/>
          </a:prstGeom>
          <a:gradFill>
            <a:gsLst>
              <a:gs pos="53000">
                <a:schemeClr val="tx1">
                  <a:alpha val="800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7498991" y="3633490"/>
            <a:ext cx="9578559" cy="3052502"/>
          </a:xfrm>
          <a:prstGeom prst="rect">
            <a:avLst/>
          </a:prstGeom>
        </p:spPr>
        <p:txBody>
          <a:bodyPr lIns="0" tIns="0" rIns="0" bIns="0" rtlCol="0" anchor="t">
            <a:spAutoFit/>
          </a:bodyPr>
          <a:lstStyle/>
          <a:p>
            <a:pPr>
              <a:lnSpc>
                <a:spcPts val="4759"/>
              </a:lnSpc>
              <a:spcBef>
                <a:spcPct val="0"/>
              </a:spcBef>
            </a:pPr>
            <a:r>
              <a:rPr lang="fr-FR" sz="3399">
                <a:solidFill>
                  <a:srgbClr val="FFFFFF"/>
                </a:solidFill>
                <a:latin typeface="Now"/>
              </a:rPr>
              <a:t>Comprendre et être sensible au contexte local des rôles sexospécifiques et des dynamiques qui y sont liées. Assurez-vous que votre plan et vos activités sont adaptés au contexte local.</a:t>
            </a:r>
            <a:endParaRPr lang="en-US" sz="3399">
              <a:solidFill>
                <a:srgbClr val="FFFFFF"/>
              </a:solidFill>
              <a:latin typeface="Now"/>
            </a:endParaRPr>
          </a:p>
        </p:txBody>
      </p:sp>
      <p:sp>
        <p:nvSpPr>
          <p:cNvPr id="12" name="TextBox 10">
            <a:extLst>
              <a:ext uri="{FF2B5EF4-FFF2-40B4-BE49-F238E27FC236}">
                <a16:creationId xmlns:a16="http://schemas.microsoft.com/office/drawing/2014/main" id="{F67502AC-A7E4-431F-9DC4-B9D676099F8E}"/>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3" name="TextBox 17">
            <a:extLst>
              <a:ext uri="{FF2B5EF4-FFF2-40B4-BE49-F238E27FC236}">
                <a16:creationId xmlns:a16="http://schemas.microsoft.com/office/drawing/2014/main" id="{6D499733-95AB-49E6-A456-49BF924F13F2}"/>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4" name="TextBox 2">
            <a:extLst>
              <a:ext uri="{FF2B5EF4-FFF2-40B4-BE49-F238E27FC236}">
                <a16:creationId xmlns:a16="http://schemas.microsoft.com/office/drawing/2014/main" id="{00C5FEA5-59E9-4634-A086-3833D9FA4C58}"/>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Principes et considérations clés</a:t>
            </a:r>
          </a:p>
        </p:txBody>
      </p:sp>
      <p:sp>
        <p:nvSpPr>
          <p:cNvPr id="15" name="AutoShape 6">
            <a:extLst>
              <a:ext uri="{FF2B5EF4-FFF2-40B4-BE49-F238E27FC236}">
                <a16:creationId xmlns:a16="http://schemas.microsoft.com/office/drawing/2014/main" id="{6C788D21-F6B0-488C-97FF-947E73131EEF}"/>
              </a:ext>
            </a:extLst>
          </p:cNvPr>
          <p:cNvSpPr/>
          <p:nvPr/>
        </p:nvSpPr>
        <p:spPr>
          <a:xfrm>
            <a:off x="2598588" y="3690640"/>
            <a:ext cx="4538084" cy="980311"/>
          </a:xfrm>
          <a:prstGeom prst="rect">
            <a:avLst/>
          </a:prstGeom>
          <a:solidFill>
            <a:srgbClr val="F9844A"/>
          </a:solidFill>
        </p:spPr>
      </p:sp>
      <p:sp>
        <p:nvSpPr>
          <p:cNvPr id="16" name="TextBox 7">
            <a:extLst>
              <a:ext uri="{FF2B5EF4-FFF2-40B4-BE49-F238E27FC236}">
                <a16:creationId xmlns:a16="http://schemas.microsoft.com/office/drawing/2014/main" id="{CC3F7778-75E4-426E-B399-D6249670101F}"/>
              </a:ext>
            </a:extLst>
          </p:cNvPr>
          <p:cNvSpPr txBox="1"/>
          <p:nvPr/>
        </p:nvSpPr>
        <p:spPr>
          <a:xfrm>
            <a:off x="2577193" y="3695700"/>
            <a:ext cx="4580875" cy="1005981"/>
          </a:xfrm>
          <a:prstGeom prst="rect">
            <a:avLst/>
          </a:prstGeom>
        </p:spPr>
        <p:txBody>
          <a:bodyPr lIns="0" tIns="0" rIns="0" bIns="0" rtlCol="0" anchor="ctr">
            <a:spAutoFit/>
          </a:bodyPr>
          <a:lstStyle/>
          <a:p>
            <a:pPr algn="ctr">
              <a:lnSpc>
                <a:spcPts val="3900"/>
              </a:lnSpc>
              <a:spcBef>
                <a:spcPct val="0"/>
              </a:spcBef>
            </a:pPr>
            <a:r>
              <a:rPr lang="en-US" sz="3399">
                <a:solidFill>
                  <a:srgbClr val="FFFFFF"/>
                </a:solidFill>
                <a:latin typeface="Now Bold"/>
              </a:rPr>
              <a:t>Sensibilité au contexte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8649535C-B217-4CBC-BD52-E13C543A63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6C4DA8E5-9988-4639-9FC7-554BFBE91F84}"/>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73DE35-5BCF-445A-AA9F-E0766CA4581A}"/>
              </a:ext>
            </a:extLst>
          </p:cNvPr>
          <p:cNvSpPr/>
          <p:nvPr/>
        </p:nvSpPr>
        <p:spPr>
          <a:xfrm flipV="1">
            <a:off x="0" y="-18757"/>
            <a:ext cx="18288000" cy="10287000"/>
          </a:xfrm>
          <a:prstGeom prst="rect">
            <a:avLst/>
          </a:prstGeom>
          <a:gradFill>
            <a:gsLst>
              <a:gs pos="53000">
                <a:schemeClr val="tx1">
                  <a:alpha val="800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1307350" y="3633490"/>
            <a:ext cx="9578559" cy="4279890"/>
          </a:xfrm>
          <a:prstGeom prst="rect">
            <a:avLst/>
          </a:prstGeom>
        </p:spPr>
        <p:txBody>
          <a:bodyPr lIns="0" tIns="0" rIns="0" bIns="0" rtlCol="0" anchor="t">
            <a:spAutoFit/>
          </a:bodyPr>
          <a:lstStyle/>
          <a:p>
            <a:pPr algn="r">
              <a:lnSpc>
                <a:spcPts val="4759"/>
              </a:lnSpc>
            </a:pPr>
            <a:r>
              <a:rPr lang="fr-FR" sz="3300">
                <a:solidFill>
                  <a:srgbClr val="FFFFFF"/>
                </a:solidFill>
                <a:latin typeface="Now" panose="020B0604020202020204" charset="0"/>
              </a:rPr>
              <a:t>Un principe commun à l'aide humanitaire et aux professionnels de la santé : </a:t>
            </a:r>
            <a:r>
              <a:rPr lang="fr-FR" sz="3300" i="1">
                <a:solidFill>
                  <a:srgbClr val="FFFFFF"/>
                </a:solidFill>
                <a:latin typeface="Now" panose="020B0604020202020204" charset="0"/>
              </a:rPr>
              <a:t>Le bien-être des personnes que nous essayons d'aider doit être au centre de nos efforts pour les aider</a:t>
            </a:r>
            <a:r>
              <a:rPr lang="fr-FR" sz="3300">
                <a:solidFill>
                  <a:srgbClr val="FFFFFF"/>
                </a:solidFill>
                <a:latin typeface="Now" panose="020B0604020202020204" charset="0"/>
              </a:rPr>
              <a:t>. </a:t>
            </a:r>
          </a:p>
          <a:p>
            <a:pPr algn="r">
              <a:lnSpc>
                <a:spcPts val="4759"/>
              </a:lnSpc>
            </a:pPr>
            <a:endParaRPr lang="fr-FR" sz="3300">
              <a:solidFill>
                <a:srgbClr val="FFFFFF"/>
              </a:solidFill>
              <a:latin typeface="Now" panose="020B0604020202020204" charset="0"/>
            </a:endParaRPr>
          </a:p>
          <a:p>
            <a:pPr algn="r">
              <a:lnSpc>
                <a:spcPts val="4759"/>
              </a:lnSpc>
            </a:pPr>
            <a:r>
              <a:rPr lang="fr-FR" sz="3300">
                <a:solidFill>
                  <a:srgbClr val="FFFFFF"/>
                </a:solidFill>
                <a:latin typeface="Now" panose="020B0604020202020204" charset="0"/>
              </a:rPr>
              <a:t>Les interventions du projet ne doivent pas causer de préjudice aux communautés cibles.</a:t>
            </a:r>
            <a:endParaRPr lang="en-US" sz="3300">
              <a:solidFill>
                <a:srgbClr val="FFFFFF"/>
              </a:solidFill>
              <a:latin typeface="Now" panose="020B0604020202020204" charset="0"/>
            </a:endParaRPr>
          </a:p>
        </p:txBody>
      </p:sp>
      <p:sp>
        <p:nvSpPr>
          <p:cNvPr id="12" name="TextBox 10">
            <a:extLst>
              <a:ext uri="{FF2B5EF4-FFF2-40B4-BE49-F238E27FC236}">
                <a16:creationId xmlns:a16="http://schemas.microsoft.com/office/drawing/2014/main" id="{0E6A1916-01DD-4B64-BF62-C6B8026E2990}"/>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4" name="TextBox 17">
            <a:extLst>
              <a:ext uri="{FF2B5EF4-FFF2-40B4-BE49-F238E27FC236}">
                <a16:creationId xmlns:a16="http://schemas.microsoft.com/office/drawing/2014/main" id="{5521E56C-2927-4A8F-93EF-90BC6399EE6D}"/>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8" name="TextBox 2">
            <a:extLst>
              <a:ext uri="{FF2B5EF4-FFF2-40B4-BE49-F238E27FC236}">
                <a16:creationId xmlns:a16="http://schemas.microsoft.com/office/drawing/2014/main" id="{8769ED00-6622-401C-BB44-878E0E7E7513}"/>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Principes et considérations clés</a:t>
            </a:r>
          </a:p>
        </p:txBody>
      </p:sp>
      <p:sp>
        <p:nvSpPr>
          <p:cNvPr id="19" name="AutoShape 8">
            <a:extLst>
              <a:ext uri="{FF2B5EF4-FFF2-40B4-BE49-F238E27FC236}">
                <a16:creationId xmlns:a16="http://schemas.microsoft.com/office/drawing/2014/main" id="{526826AA-3439-4CC8-BF52-3C84753F1C55}"/>
              </a:ext>
            </a:extLst>
          </p:cNvPr>
          <p:cNvSpPr/>
          <p:nvPr/>
        </p:nvSpPr>
        <p:spPr>
          <a:xfrm>
            <a:off x="11241583" y="3690640"/>
            <a:ext cx="4538084" cy="980311"/>
          </a:xfrm>
          <a:prstGeom prst="rect">
            <a:avLst/>
          </a:prstGeom>
          <a:solidFill>
            <a:srgbClr val="F9844A"/>
          </a:solidFill>
        </p:spPr>
      </p:sp>
      <p:sp>
        <p:nvSpPr>
          <p:cNvPr id="20" name="TextBox 9">
            <a:extLst>
              <a:ext uri="{FF2B5EF4-FFF2-40B4-BE49-F238E27FC236}">
                <a16:creationId xmlns:a16="http://schemas.microsoft.com/office/drawing/2014/main" id="{D1D7AA34-2059-4916-81D7-7EE18568ED76}"/>
              </a:ext>
            </a:extLst>
          </p:cNvPr>
          <p:cNvSpPr txBox="1"/>
          <p:nvPr/>
        </p:nvSpPr>
        <p:spPr>
          <a:xfrm>
            <a:off x="10991144" y="3913125"/>
            <a:ext cx="5038963" cy="59240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 Ne pas nuire »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group of people sitting on the floor&#10;&#10;Description automatically generated with medium confidence">
            <a:extLst>
              <a:ext uri="{FF2B5EF4-FFF2-40B4-BE49-F238E27FC236}">
                <a16:creationId xmlns:a16="http://schemas.microsoft.com/office/drawing/2014/main" id="{27F9FA6E-0F4B-42E4-8E05-5C462EA236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13" name="Rectangle 12">
            <a:extLst>
              <a:ext uri="{FF2B5EF4-FFF2-40B4-BE49-F238E27FC236}">
                <a16:creationId xmlns:a16="http://schemas.microsoft.com/office/drawing/2014/main" id="{568EF038-13D3-41E0-AEC4-1FFFABE1AB6E}"/>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5F1C20-0183-4C25-9016-705A75BAC2B9}"/>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28D3AD8-DAEE-4EE0-8048-150E20A05F1D}"/>
              </a:ext>
            </a:extLst>
          </p:cNvPr>
          <p:cNvSpPr/>
          <p:nvPr/>
        </p:nvSpPr>
        <p:spPr>
          <a:xfrm flipV="1">
            <a:off x="0" y="-38100"/>
            <a:ext cx="18288000" cy="10287000"/>
          </a:xfrm>
          <a:prstGeom prst="rect">
            <a:avLst/>
          </a:prstGeom>
          <a:gradFill>
            <a:gsLst>
              <a:gs pos="53000">
                <a:schemeClr val="tx1">
                  <a:alpha val="800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7498991" y="3633490"/>
            <a:ext cx="9578559" cy="5514715"/>
          </a:xfrm>
          <a:prstGeom prst="rect">
            <a:avLst/>
          </a:prstGeom>
        </p:spPr>
        <p:txBody>
          <a:bodyPr lIns="0" tIns="0" rIns="0" bIns="0" rtlCol="0" anchor="t">
            <a:spAutoFit/>
          </a:bodyPr>
          <a:lstStyle/>
          <a:p>
            <a:pPr>
              <a:lnSpc>
                <a:spcPts val="4759"/>
              </a:lnSpc>
            </a:pPr>
            <a:r>
              <a:rPr lang="fr-FR" sz="3399">
                <a:solidFill>
                  <a:srgbClr val="FFFFFF"/>
                </a:solidFill>
                <a:latin typeface="Now"/>
              </a:rPr>
              <a:t>De nombreux projets peuvent viser à ce que 50 % (ou plus) des participants à leurs activités soient des femmes, mais cela ne nous dit pas grand-chose sur </a:t>
            </a:r>
            <a:r>
              <a:rPr lang="fr-FR" sz="3399" b="1">
                <a:solidFill>
                  <a:srgbClr val="FFFFFF"/>
                </a:solidFill>
                <a:latin typeface="Now"/>
              </a:rPr>
              <a:t>la manière dont ces femmes participent </a:t>
            </a:r>
            <a:r>
              <a:rPr lang="fr-FR" sz="3399">
                <a:solidFill>
                  <a:srgbClr val="FFFFFF"/>
                </a:solidFill>
                <a:latin typeface="Now"/>
              </a:rPr>
              <a:t>– </a:t>
            </a:r>
          </a:p>
          <a:p>
            <a:pPr>
              <a:lnSpc>
                <a:spcPts val="4759"/>
              </a:lnSpc>
            </a:pPr>
            <a:endParaRPr lang="fr-FR" sz="3399">
              <a:solidFill>
                <a:srgbClr val="FFFFFF"/>
              </a:solidFill>
              <a:latin typeface="Now"/>
            </a:endParaRPr>
          </a:p>
          <a:p>
            <a:pPr>
              <a:lnSpc>
                <a:spcPts val="4759"/>
              </a:lnSpc>
            </a:pPr>
            <a:r>
              <a:rPr lang="fr-FR" sz="3399">
                <a:solidFill>
                  <a:srgbClr val="FFFFFF"/>
                </a:solidFill>
                <a:latin typeface="Now"/>
              </a:rPr>
              <a:t>il est important d'aider les femmes à participer activement (et à diriger), et pas seulement à assister aux réunions sans agir. </a:t>
            </a:r>
            <a:endParaRPr lang="en-US" sz="3399">
              <a:solidFill>
                <a:srgbClr val="FFFFFF"/>
              </a:solidFill>
              <a:latin typeface="Now"/>
            </a:endParaRPr>
          </a:p>
        </p:txBody>
      </p:sp>
      <p:sp>
        <p:nvSpPr>
          <p:cNvPr id="15" name="TextBox 10">
            <a:extLst>
              <a:ext uri="{FF2B5EF4-FFF2-40B4-BE49-F238E27FC236}">
                <a16:creationId xmlns:a16="http://schemas.microsoft.com/office/drawing/2014/main" id="{7B275CFC-881B-4369-AC4A-1A3B9CF6AD9D}"/>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6" name="TextBox 17">
            <a:extLst>
              <a:ext uri="{FF2B5EF4-FFF2-40B4-BE49-F238E27FC236}">
                <a16:creationId xmlns:a16="http://schemas.microsoft.com/office/drawing/2014/main" id="{57B45740-3988-49F6-BB04-BBEE459E0772}"/>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7" name="TextBox 2">
            <a:extLst>
              <a:ext uri="{FF2B5EF4-FFF2-40B4-BE49-F238E27FC236}">
                <a16:creationId xmlns:a16="http://schemas.microsoft.com/office/drawing/2014/main" id="{97DA61BF-376A-4BE5-A744-03499BB38CAC}"/>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Principes et considérations clés</a:t>
            </a:r>
          </a:p>
        </p:txBody>
      </p:sp>
      <p:sp>
        <p:nvSpPr>
          <p:cNvPr id="18" name="AutoShape 10">
            <a:extLst>
              <a:ext uri="{FF2B5EF4-FFF2-40B4-BE49-F238E27FC236}">
                <a16:creationId xmlns:a16="http://schemas.microsoft.com/office/drawing/2014/main" id="{6DE395E6-4F98-4F35-9A5E-3B2554B417C2}"/>
              </a:ext>
            </a:extLst>
          </p:cNvPr>
          <p:cNvSpPr/>
          <p:nvPr/>
        </p:nvSpPr>
        <p:spPr>
          <a:xfrm>
            <a:off x="2598588" y="7352398"/>
            <a:ext cx="4538084" cy="980311"/>
          </a:xfrm>
          <a:prstGeom prst="rect">
            <a:avLst/>
          </a:prstGeom>
          <a:solidFill>
            <a:srgbClr val="F9844A"/>
          </a:solidFill>
        </p:spPr>
      </p:sp>
      <p:sp>
        <p:nvSpPr>
          <p:cNvPr id="19" name="TextBox 11">
            <a:extLst>
              <a:ext uri="{FF2B5EF4-FFF2-40B4-BE49-F238E27FC236}">
                <a16:creationId xmlns:a16="http://schemas.microsoft.com/office/drawing/2014/main" id="{E1450E12-CA88-4A05-A719-EDB7733411B9}"/>
              </a:ext>
            </a:extLst>
          </p:cNvPr>
          <p:cNvSpPr txBox="1"/>
          <p:nvPr/>
        </p:nvSpPr>
        <p:spPr>
          <a:xfrm>
            <a:off x="2374788" y="7373916"/>
            <a:ext cx="4772819" cy="1046184"/>
          </a:xfrm>
          <a:prstGeom prst="rect">
            <a:avLst/>
          </a:prstGeom>
        </p:spPr>
        <p:txBody>
          <a:bodyPr lIns="0" tIns="0" rIns="0" bIns="0" rtlCol="0" anchor="t">
            <a:spAutoFit/>
          </a:bodyPr>
          <a:lstStyle/>
          <a:p>
            <a:pPr algn="ctr">
              <a:spcBef>
                <a:spcPct val="0"/>
              </a:spcBef>
            </a:pPr>
            <a:r>
              <a:rPr lang="es-ES" sz="3399">
                <a:solidFill>
                  <a:srgbClr val="FFFFFF"/>
                </a:solidFill>
                <a:latin typeface="Now Bold"/>
              </a:rPr>
              <a:t>Participation significative </a:t>
            </a:r>
            <a:endParaRPr lang="en-US" sz="3399">
              <a:solidFill>
                <a:srgbClr val="FFFFFF"/>
              </a:solidFill>
              <a:latin typeface="Now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BFCFD77E-5DF0-4355-90A3-A613F3429B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id="{412EB50F-2929-411D-9B7D-AAD4F2280CA5}"/>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D936ED-2319-4A10-8B2B-5A8AAE24FD4D}"/>
              </a:ext>
            </a:extLst>
          </p:cNvPr>
          <p:cNvSpPr/>
          <p:nvPr/>
        </p:nvSpPr>
        <p:spPr>
          <a:xfrm flipV="1">
            <a:off x="0" y="-18757"/>
            <a:ext cx="18288000" cy="10287000"/>
          </a:xfrm>
          <a:prstGeom prst="rect">
            <a:avLst/>
          </a:prstGeom>
          <a:gradFill>
            <a:gsLst>
              <a:gs pos="53000">
                <a:schemeClr val="tx1">
                  <a:alpha val="800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B9A69D-4936-404C-844A-32BED7DEEEC5}"/>
              </a:ext>
            </a:extLst>
          </p:cNvPr>
          <p:cNvSpPr/>
          <p:nvPr/>
        </p:nvSpPr>
        <p:spPr>
          <a:xfrm flipV="1">
            <a:off x="0" y="38100"/>
            <a:ext cx="18288000" cy="10287000"/>
          </a:xfrm>
          <a:prstGeom prst="rect">
            <a:avLst/>
          </a:prstGeom>
          <a:gradFill>
            <a:gsLst>
              <a:gs pos="53000">
                <a:schemeClr val="tx1">
                  <a:alpha val="800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505991" y="4284192"/>
            <a:ext cx="10162009" cy="2688108"/>
          </a:xfrm>
          <a:prstGeom prst="rect">
            <a:avLst/>
          </a:prstGeom>
        </p:spPr>
        <p:txBody>
          <a:bodyPr wrap="square" lIns="0" tIns="0" rIns="0" bIns="0" rtlCol="0" anchor="t">
            <a:spAutoFit/>
          </a:bodyPr>
          <a:lstStyle/>
          <a:p>
            <a:pPr algn="r">
              <a:lnSpc>
                <a:spcPts val="3500"/>
              </a:lnSpc>
            </a:pPr>
            <a:r>
              <a:rPr lang="fr-FR" sz="3000">
                <a:solidFill>
                  <a:srgbClr val="FFFFFF"/>
                </a:solidFill>
                <a:latin typeface="Now"/>
              </a:rPr>
              <a:t> </a:t>
            </a:r>
            <a:r>
              <a:rPr lang="fr-FR" sz="2800">
                <a:solidFill>
                  <a:srgbClr val="FFFFFF"/>
                </a:solidFill>
                <a:latin typeface="Now"/>
              </a:rPr>
              <a:t>Il s'agit notamment:</a:t>
            </a:r>
          </a:p>
          <a:p>
            <a:pPr algn="r">
              <a:lnSpc>
                <a:spcPts val="3500"/>
              </a:lnSpc>
            </a:pPr>
            <a:r>
              <a:rPr lang="fr-FR" sz="2800" b="1">
                <a:solidFill>
                  <a:srgbClr val="FFFFFF"/>
                </a:solidFill>
                <a:latin typeface="Now"/>
              </a:rPr>
              <a:t>de l'origine ethnique</a:t>
            </a:r>
          </a:p>
          <a:p>
            <a:pPr algn="r">
              <a:lnSpc>
                <a:spcPts val="3500"/>
              </a:lnSpc>
            </a:pPr>
            <a:r>
              <a:rPr lang="fr-FR" sz="2800" b="1">
                <a:solidFill>
                  <a:srgbClr val="FFFFFF"/>
                </a:solidFill>
                <a:latin typeface="Now"/>
              </a:rPr>
              <a:t>de la religion</a:t>
            </a:r>
          </a:p>
          <a:p>
            <a:pPr algn="r">
              <a:lnSpc>
                <a:spcPts val="3500"/>
              </a:lnSpc>
            </a:pPr>
            <a:r>
              <a:rPr lang="fr-FR" sz="2800" b="1">
                <a:solidFill>
                  <a:srgbClr val="FFFFFF"/>
                </a:solidFill>
                <a:latin typeface="Now"/>
              </a:rPr>
              <a:t>du statut socio-économique</a:t>
            </a:r>
          </a:p>
          <a:p>
            <a:pPr algn="r">
              <a:lnSpc>
                <a:spcPts val="3500"/>
              </a:lnSpc>
            </a:pPr>
            <a:r>
              <a:rPr lang="fr-FR" sz="2800" b="1">
                <a:solidFill>
                  <a:srgbClr val="FFFFFF"/>
                </a:solidFill>
                <a:latin typeface="Now"/>
              </a:rPr>
              <a:t>du handicap</a:t>
            </a:r>
            <a:r>
              <a:rPr lang="fr-FR" sz="2800">
                <a:solidFill>
                  <a:srgbClr val="FFFFFF"/>
                </a:solidFill>
                <a:latin typeface="Now"/>
              </a:rPr>
              <a:t> </a:t>
            </a:r>
          </a:p>
          <a:p>
            <a:pPr algn="r">
              <a:lnSpc>
                <a:spcPts val="3500"/>
              </a:lnSpc>
            </a:pPr>
            <a:r>
              <a:rPr lang="fr-FR" sz="2800">
                <a:solidFill>
                  <a:srgbClr val="FFFFFF"/>
                </a:solidFill>
                <a:latin typeface="Now"/>
              </a:rPr>
              <a:t>et </a:t>
            </a:r>
            <a:r>
              <a:rPr lang="fr-FR" sz="2800" b="1">
                <a:solidFill>
                  <a:srgbClr val="FFFFFF"/>
                </a:solidFill>
                <a:latin typeface="Now"/>
              </a:rPr>
              <a:t>de l'âge.</a:t>
            </a:r>
            <a:r>
              <a:rPr lang="fr-FR" sz="2800">
                <a:solidFill>
                  <a:srgbClr val="FFFFFF"/>
                </a:solidFill>
                <a:latin typeface="Now"/>
              </a:rPr>
              <a:t> </a:t>
            </a:r>
          </a:p>
        </p:txBody>
      </p:sp>
      <p:sp>
        <p:nvSpPr>
          <p:cNvPr id="13" name="TextBox 10">
            <a:extLst>
              <a:ext uri="{FF2B5EF4-FFF2-40B4-BE49-F238E27FC236}">
                <a16:creationId xmlns:a16="http://schemas.microsoft.com/office/drawing/2014/main" id="{3E26F8F6-7DF7-4356-A03E-FC6EA6CEFB0A}"/>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
        <p:nvSpPr>
          <p:cNvPr id="15" name="TextBox 17">
            <a:extLst>
              <a:ext uri="{FF2B5EF4-FFF2-40B4-BE49-F238E27FC236}">
                <a16:creationId xmlns:a16="http://schemas.microsoft.com/office/drawing/2014/main" id="{CA4D64B6-0D05-48AA-B294-14FC9A40CBB3}"/>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6" name="TextBox 2">
            <a:extLst>
              <a:ext uri="{FF2B5EF4-FFF2-40B4-BE49-F238E27FC236}">
                <a16:creationId xmlns:a16="http://schemas.microsoft.com/office/drawing/2014/main" id="{D8B37DAF-A36D-4C43-9570-45BBBBB2DA28}"/>
              </a:ext>
            </a:extLst>
          </p:cNvPr>
          <p:cNvSpPr txBox="1"/>
          <p:nvPr/>
        </p:nvSpPr>
        <p:spPr>
          <a:xfrm>
            <a:off x="685800" y="437949"/>
            <a:ext cx="8163846"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Principes et considérations clés</a:t>
            </a:r>
          </a:p>
        </p:txBody>
      </p:sp>
      <p:sp>
        <p:nvSpPr>
          <p:cNvPr id="20" name="AutoShape 12">
            <a:extLst>
              <a:ext uri="{FF2B5EF4-FFF2-40B4-BE49-F238E27FC236}">
                <a16:creationId xmlns:a16="http://schemas.microsoft.com/office/drawing/2014/main" id="{0764516E-110F-4921-8F4B-FD82A050FC73}"/>
              </a:ext>
            </a:extLst>
          </p:cNvPr>
          <p:cNvSpPr/>
          <p:nvPr/>
        </p:nvSpPr>
        <p:spPr>
          <a:xfrm>
            <a:off x="11241583" y="7352398"/>
            <a:ext cx="4538084" cy="980311"/>
          </a:xfrm>
          <a:prstGeom prst="rect">
            <a:avLst/>
          </a:prstGeom>
          <a:solidFill>
            <a:srgbClr val="F9844A"/>
          </a:solidFill>
        </p:spPr>
      </p:sp>
      <p:sp>
        <p:nvSpPr>
          <p:cNvPr id="21" name="TextBox 13">
            <a:extLst>
              <a:ext uri="{FF2B5EF4-FFF2-40B4-BE49-F238E27FC236}">
                <a16:creationId xmlns:a16="http://schemas.microsoft.com/office/drawing/2014/main" id="{384A5C70-1E23-4D52-81B8-19D6F79B6D49}"/>
              </a:ext>
            </a:extLst>
          </p:cNvPr>
          <p:cNvSpPr txBox="1"/>
          <p:nvPr/>
        </p:nvSpPr>
        <p:spPr>
          <a:xfrm>
            <a:off x="11440812" y="7527276"/>
            <a:ext cx="4016848"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Intersectionnalité</a:t>
            </a:r>
          </a:p>
        </p:txBody>
      </p:sp>
      <p:sp>
        <p:nvSpPr>
          <p:cNvPr id="23" name="TextBox 6">
            <a:extLst>
              <a:ext uri="{FF2B5EF4-FFF2-40B4-BE49-F238E27FC236}">
                <a16:creationId xmlns:a16="http://schemas.microsoft.com/office/drawing/2014/main" id="{7FD13D99-B16C-4624-97F1-0FF24B26DBF6}"/>
              </a:ext>
            </a:extLst>
          </p:cNvPr>
          <p:cNvSpPr txBox="1"/>
          <p:nvPr/>
        </p:nvSpPr>
        <p:spPr>
          <a:xfrm>
            <a:off x="757567" y="2756960"/>
            <a:ext cx="10162009" cy="1347805"/>
          </a:xfrm>
          <a:prstGeom prst="rect">
            <a:avLst/>
          </a:prstGeom>
        </p:spPr>
        <p:txBody>
          <a:bodyPr wrap="square" lIns="0" tIns="0" rIns="0" bIns="0" rtlCol="0" anchor="t">
            <a:spAutoFit/>
          </a:bodyPr>
          <a:lstStyle/>
          <a:p>
            <a:pPr algn="ctr">
              <a:lnSpc>
                <a:spcPts val="3500"/>
              </a:lnSpc>
            </a:pPr>
            <a:r>
              <a:rPr lang="fr-FR" sz="3000" dirty="0">
                <a:solidFill>
                  <a:srgbClr val="FFFFFF"/>
                </a:solidFill>
                <a:latin typeface="Now"/>
              </a:rPr>
              <a:t>Le sexe est important, mais il existe de nombreux autres facteurs qui influencent également la façon dont une personne est traitée. </a:t>
            </a:r>
          </a:p>
        </p:txBody>
      </p:sp>
      <p:sp>
        <p:nvSpPr>
          <p:cNvPr id="24" name="TextBox 6">
            <a:extLst>
              <a:ext uri="{FF2B5EF4-FFF2-40B4-BE49-F238E27FC236}">
                <a16:creationId xmlns:a16="http://schemas.microsoft.com/office/drawing/2014/main" id="{2C49430C-6EBF-49DC-BFAB-E73C6702692B}"/>
              </a:ext>
            </a:extLst>
          </p:cNvPr>
          <p:cNvSpPr txBox="1"/>
          <p:nvPr/>
        </p:nvSpPr>
        <p:spPr>
          <a:xfrm>
            <a:off x="1162923" y="7252440"/>
            <a:ext cx="9728579" cy="2245487"/>
          </a:xfrm>
          <a:prstGeom prst="rect">
            <a:avLst/>
          </a:prstGeom>
        </p:spPr>
        <p:txBody>
          <a:bodyPr wrap="square" lIns="0" tIns="0" rIns="0" bIns="0" rtlCol="0" anchor="t">
            <a:spAutoFit/>
          </a:bodyPr>
          <a:lstStyle/>
          <a:p>
            <a:pPr algn="r">
              <a:lnSpc>
                <a:spcPts val="3500"/>
              </a:lnSpc>
            </a:pPr>
            <a:r>
              <a:rPr lang="fr-FR" sz="3000">
                <a:solidFill>
                  <a:srgbClr val="FFFFFF"/>
                </a:solidFill>
                <a:latin typeface="Now"/>
              </a:rPr>
              <a:t>Ces facteurs peuvent également </a:t>
            </a:r>
          </a:p>
          <a:p>
            <a:pPr algn="r">
              <a:lnSpc>
                <a:spcPts val="3500"/>
              </a:lnSpc>
            </a:pPr>
            <a:r>
              <a:rPr lang="fr-FR" sz="3000" b="1">
                <a:solidFill>
                  <a:srgbClr val="FFFFFF"/>
                </a:solidFill>
                <a:latin typeface="Now"/>
              </a:rPr>
              <a:t>interagir et avoir un effet combiné </a:t>
            </a:r>
            <a:r>
              <a:rPr lang="fr-FR" sz="3000">
                <a:solidFill>
                  <a:srgbClr val="FFFFFF"/>
                </a:solidFill>
                <a:latin typeface="Now"/>
              </a:rPr>
              <a:t>(par exemple, les expériences des femmes indigènes, des hommes indigènes, des femmes non indigènes et des hommes non indigènes sont toutes différentes).</a:t>
            </a:r>
            <a:endParaRPr lang="en-US" sz="3000">
              <a:solidFill>
                <a:srgbClr val="FFFFFF"/>
              </a:solidFill>
              <a:latin typeface="No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914400" y="1974086"/>
            <a:ext cx="6584458" cy="743662"/>
          </a:xfrm>
          <a:prstGeom prst="rect">
            <a:avLst/>
          </a:prstGeom>
          <a:solidFill>
            <a:srgbClr val="F3722C"/>
          </a:solidFill>
        </p:spPr>
        <p:txBody>
          <a:bodyPr/>
          <a:lstStyle/>
          <a:p>
            <a:endParaRPr lang="en-US"/>
          </a:p>
        </p:txBody>
      </p:sp>
      <p:sp>
        <p:nvSpPr>
          <p:cNvPr id="2" name="TextBox 2"/>
          <p:cNvSpPr txBox="1"/>
          <p:nvPr/>
        </p:nvSpPr>
        <p:spPr>
          <a:xfrm>
            <a:off x="533527" y="437949"/>
            <a:ext cx="9143871" cy="816121"/>
          </a:xfrm>
          <a:prstGeom prst="rect">
            <a:avLst/>
          </a:prstGeom>
        </p:spPr>
        <p:txBody>
          <a:bodyPr wrap="square" lIns="0" tIns="0" rIns="0" bIns="0" rtlCol="0" anchor="t">
            <a:spAutoFit/>
          </a:bodyPr>
          <a:lstStyle/>
          <a:p>
            <a:pPr>
              <a:lnSpc>
                <a:spcPts val="6360"/>
              </a:lnSpc>
            </a:pPr>
            <a:r>
              <a:rPr lang="en-US" sz="5300">
                <a:latin typeface="Now"/>
              </a:rPr>
              <a:t>PRÉCAUTIONS À PRENDRE</a:t>
            </a:r>
          </a:p>
        </p:txBody>
      </p:sp>
      <p:pic>
        <p:nvPicPr>
          <p:cNvPr id="9" name="Graphic 8" descr="Warning">
            <a:extLst>
              <a:ext uri="{FF2B5EF4-FFF2-40B4-BE49-F238E27FC236}">
                <a16:creationId xmlns:a16="http://schemas.microsoft.com/office/drawing/2014/main" id="{4E7B7A1E-31AF-4000-93AE-781B70C1490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96400" y="266700"/>
            <a:ext cx="914400" cy="914400"/>
          </a:xfrm>
          <a:prstGeom prst="rect">
            <a:avLst/>
          </a:prstGeom>
        </p:spPr>
      </p:pic>
      <p:sp>
        <p:nvSpPr>
          <p:cNvPr id="12" name="TextBox 11">
            <a:extLst>
              <a:ext uri="{FF2B5EF4-FFF2-40B4-BE49-F238E27FC236}">
                <a16:creationId xmlns:a16="http://schemas.microsoft.com/office/drawing/2014/main" id="{EA0216A3-4FC5-4A00-8B39-AFE069C1B61A}"/>
              </a:ext>
            </a:extLst>
          </p:cNvPr>
          <p:cNvSpPr txBox="1"/>
          <p:nvPr/>
        </p:nvSpPr>
        <p:spPr>
          <a:xfrm>
            <a:off x="593366" y="2095500"/>
            <a:ext cx="7560034" cy="3862596"/>
          </a:xfrm>
          <a:prstGeom prst="rect">
            <a:avLst/>
          </a:prstGeom>
          <a:noFill/>
        </p:spPr>
        <p:txBody>
          <a:bodyPr wrap="square">
            <a:spAutoFit/>
          </a:bodyPr>
          <a:lstStyle/>
          <a:p>
            <a:pPr algn="r"/>
            <a:r>
              <a:rPr lang="fr-FR" sz="3500" b="1">
                <a:latin typeface="Now" panose="020B0604020202020204" charset="0"/>
              </a:rPr>
              <a:t>L'augmentation des conflits </a:t>
            </a:r>
            <a:r>
              <a:rPr lang="fr-FR" sz="3500">
                <a:latin typeface="Now" panose="020B0604020202020204" charset="0"/>
              </a:rPr>
              <a:t>au sein des ménages est un problème courant qui apparaît lorsque les projets visent à impliquer les femmes. </a:t>
            </a:r>
          </a:p>
          <a:p>
            <a:pPr algn="r"/>
            <a:endParaRPr lang="fr-FR" sz="3500">
              <a:latin typeface="Now" panose="020B0604020202020204" charset="0"/>
            </a:endParaRPr>
          </a:p>
          <a:p>
            <a:pPr algn="r"/>
            <a:r>
              <a:rPr lang="fr-FR" sz="3500">
                <a:latin typeface="Now" panose="020B0604020202020204" charset="0"/>
              </a:rPr>
              <a:t>Cela peut être le résultat de :</a:t>
            </a:r>
            <a:endParaRPr lang="en-US" sz="3600">
              <a:latin typeface="Now" panose="020B0604020202020204" charset="0"/>
            </a:endParaRPr>
          </a:p>
        </p:txBody>
      </p:sp>
      <p:sp>
        <p:nvSpPr>
          <p:cNvPr id="14" name="TextBox 13">
            <a:extLst>
              <a:ext uri="{FF2B5EF4-FFF2-40B4-BE49-F238E27FC236}">
                <a16:creationId xmlns:a16="http://schemas.microsoft.com/office/drawing/2014/main" id="{98624DEA-64AE-4825-BB37-1EB270518E55}"/>
              </a:ext>
            </a:extLst>
          </p:cNvPr>
          <p:cNvSpPr txBox="1"/>
          <p:nvPr/>
        </p:nvSpPr>
        <p:spPr>
          <a:xfrm>
            <a:off x="9018314" y="1943100"/>
            <a:ext cx="8984031" cy="4524315"/>
          </a:xfrm>
          <a:prstGeom prst="rect">
            <a:avLst/>
          </a:prstGeom>
          <a:noFill/>
        </p:spPr>
        <p:txBody>
          <a:bodyPr wrap="square">
            <a:spAutoFit/>
          </a:bodyPr>
          <a:lstStyle/>
          <a:p>
            <a:r>
              <a:rPr lang="fr-FR" sz="2400">
                <a:latin typeface="Now" panose="020B0604020202020204" charset="0"/>
              </a:rPr>
              <a:t>Les maris / autres membres de la famille n'approuvent pas le fait que leurs femmes soient actives dans la communauté.</a:t>
            </a:r>
          </a:p>
          <a:p>
            <a:endParaRPr lang="fr-FR" sz="2400">
              <a:latin typeface="Now" panose="020B0604020202020204" charset="0"/>
            </a:endParaRPr>
          </a:p>
          <a:p>
            <a:r>
              <a:rPr lang="fr-FR" sz="2400">
                <a:latin typeface="Now" panose="020B0604020202020204" charset="0"/>
              </a:rPr>
              <a:t>Les femmes n'ont pas assez de temps pour participer à des activités et s'occuper de toutes leurs tâches ménagères traditionnelles et des enfants - et les maris/autres membres de la famille sont mécontents de cette situation.</a:t>
            </a:r>
          </a:p>
          <a:p>
            <a:endParaRPr lang="fr-FR" sz="2400">
              <a:latin typeface="Now" panose="020B0604020202020204" charset="0"/>
            </a:endParaRPr>
          </a:p>
          <a:p>
            <a:r>
              <a:rPr lang="fr-FR" sz="2400">
                <a:latin typeface="Now" panose="020B0604020202020204" charset="0"/>
              </a:rPr>
              <a:t>Désapprobation ou ragots des membres de la communauté à l'égard des femmes qui deviennent actives en dehors de leur foyer.</a:t>
            </a:r>
          </a:p>
        </p:txBody>
      </p:sp>
      <p:sp>
        <p:nvSpPr>
          <p:cNvPr id="19" name="TextBox 7">
            <a:extLst>
              <a:ext uri="{FF2B5EF4-FFF2-40B4-BE49-F238E27FC236}">
                <a16:creationId xmlns:a16="http://schemas.microsoft.com/office/drawing/2014/main" id="{B8445A44-20B8-4AE5-A9B7-5083147B47B9}"/>
              </a:ext>
            </a:extLst>
          </p:cNvPr>
          <p:cNvSpPr txBox="1"/>
          <p:nvPr/>
        </p:nvSpPr>
        <p:spPr>
          <a:xfrm>
            <a:off x="2209800" y="7124701"/>
            <a:ext cx="14218612" cy="2796301"/>
          </a:xfrm>
          <a:prstGeom prst="rect">
            <a:avLst/>
          </a:prstGeom>
          <a:noFill/>
        </p:spPr>
        <p:txBody>
          <a:bodyPr wrap="square" lIns="274320" tIns="91440" rIns="274320" bIns="91440" rtlCol="0" anchor="ctr">
            <a:noAutofit/>
          </a:bodyPr>
          <a:lstStyle/>
          <a:p>
            <a:pPr algn="ctr"/>
            <a:r>
              <a:rPr lang="en-US" sz="3000" b="1" u="sng">
                <a:solidFill>
                  <a:srgbClr val="F3722C"/>
                </a:solidFill>
                <a:latin typeface="Now" panose="020B0604020202020204" charset="0"/>
              </a:rPr>
              <a:t>Il est essentiel </a:t>
            </a:r>
          </a:p>
          <a:p>
            <a:pPr algn="ctr"/>
            <a:r>
              <a:rPr lang="fr-FR" sz="3000">
                <a:latin typeface="Now" panose="020B0604020202020204" charset="0"/>
              </a:rPr>
              <a:t>de veiller à ce que vos activités évitent cela autant que possible - en impliquant les maris, les familles et les communautés pour les aider à comprendre et à soutenir l'implication des femmes, ainsi qu'en facilitant la participation des femmes tout en maintenant leurs activités domestiques</a:t>
            </a:r>
            <a:endParaRPr lang="en-US" sz="3000">
              <a:latin typeface="Now" panose="020B0604020202020204" charset="0"/>
            </a:endParaRPr>
          </a:p>
        </p:txBody>
      </p:sp>
      <p:sp>
        <p:nvSpPr>
          <p:cNvPr id="13" name="AutoShape 10">
            <a:extLst>
              <a:ext uri="{FF2B5EF4-FFF2-40B4-BE49-F238E27FC236}">
                <a16:creationId xmlns:a16="http://schemas.microsoft.com/office/drawing/2014/main" id="{93DA924D-DDA2-482C-99F8-998747EAC5F4}"/>
              </a:ext>
            </a:extLst>
          </p:cNvPr>
          <p:cNvSpPr/>
          <p:nvPr/>
        </p:nvSpPr>
        <p:spPr>
          <a:xfrm rot="-5400000">
            <a:off x="8340982" y="4111883"/>
            <a:ext cx="1148832" cy="1"/>
          </a:xfrm>
          <a:prstGeom prst="line">
            <a:avLst/>
          </a:prstGeom>
          <a:ln w="34925" cap="rnd">
            <a:solidFill>
              <a:srgbClr val="F9844A"/>
            </a:solidFill>
            <a:prstDash val="sysDot"/>
            <a:headEnd type="none" w="sm" len="sm"/>
            <a:tailEnd type="none" w="sm" len="sm"/>
          </a:ln>
        </p:spPr>
        <p:txBody>
          <a:bodyPr/>
          <a:lstStyle/>
          <a:p>
            <a:endParaRPr lang="en-US"/>
          </a:p>
        </p:txBody>
      </p:sp>
      <p:sp>
        <p:nvSpPr>
          <p:cNvPr id="15" name="AutoShape 10">
            <a:extLst>
              <a:ext uri="{FF2B5EF4-FFF2-40B4-BE49-F238E27FC236}">
                <a16:creationId xmlns:a16="http://schemas.microsoft.com/office/drawing/2014/main" id="{28FE87D0-D5B7-4128-9952-E962D58CD48B}"/>
              </a:ext>
            </a:extLst>
          </p:cNvPr>
          <p:cNvSpPr/>
          <p:nvPr/>
        </p:nvSpPr>
        <p:spPr>
          <a:xfrm rot="-5400000">
            <a:off x="8558732" y="5804967"/>
            <a:ext cx="713335" cy="1"/>
          </a:xfrm>
          <a:prstGeom prst="line">
            <a:avLst/>
          </a:prstGeom>
          <a:ln w="34925" cap="rnd">
            <a:solidFill>
              <a:srgbClr val="F9844A"/>
            </a:solidFill>
            <a:prstDash val="sysDot"/>
            <a:headEnd type="none" w="sm" len="sm"/>
            <a:tailEnd type="none" w="sm" len="sm"/>
          </a:ln>
        </p:spPr>
        <p:txBody>
          <a:bodyPr/>
          <a:lstStyle/>
          <a:p>
            <a:endParaRPr lang="en-US"/>
          </a:p>
        </p:txBody>
      </p:sp>
      <p:sp>
        <p:nvSpPr>
          <p:cNvPr id="16" name="AutoShape 10">
            <a:extLst>
              <a:ext uri="{FF2B5EF4-FFF2-40B4-BE49-F238E27FC236}">
                <a16:creationId xmlns:a16="http://schemas.microsoft.com/office/drawing/2014/main" id="{80064FEA-5AA2-4BE9-961C-88B0ECDBC220}"/>
              </a:ext>
            </a:extLst>
          </p:cNvPr>
          <p:cNvSpPr/>
          <p:nvPr/>
        </p:nvSpPr>
        <p:spPr>
          <a:xfrm rot="-5400000">
            <a:off x="8558732" y="2564034"/>
            <a:ext cx="713335" cy="1"/>
          </a:xfrm>
          <a:prstGeom prst="line">
            <a:avLst/>
          </a:prstGeom>
          <a:ln w="34925" cap="rnd">
            <a:solidFill>
              <a:srgbClr val="F9844A"/>
            </a:solidFill>
            <a:prstDash val="sysDot"/>
            <a:headEnd type="none" w="sm" len="sm"/>
            <a:tailEnd type="none" w="sm" len="sm"/>
          </a:ln>
        </p:spPr>
        <p:txBody>
          <a:bodyPr/>
          <a:lstStyle/>
          <a:p>
            <a:endParaRPr lang="en-US"/>
          </a:p>
        </p:txBody>
      </p:sp>
      <p:sp>
        <p:nvSpPr>
          <p:cNvPr id="18" name="TextBox 10">
            <a:extLst>
              <a:ext uri="{FF2B5EF4-FFF2-40B4-BE49-F238E27FC236}">
                <a16:creationId xmlns:a16="http://schemas.microsoft.com/office/drawing/2014/main" id="{A0819982-551E-4F8C-9021-65F02B40F08D}"/>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Tree>
    <p:extLst>
      <p:ext uri="{BB962C8B-B14F-4D97-AF65-F5344CB8AC3E}">
        <p14:creationId xmlns:p14="http://schemas.microsoft.com/office/powerpoint/2010/main" val="61648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386502" y="3101605"/>
            <a:ext cx="4069642" cy="1116836"/>
          </a:xfrm>
          <a:prstGeom prst="rect">
            <a:avLst/>
          </a:prstGeom>
          <a:solidFill>
            <a:srgbClr val="F3722C"/>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Now" panose="020B0604020202020204" charset="0"/>
              </a:rPr>
              <a:t>Vous devez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Now" panose="020B0604020202020204" charset="0"/>
              </a:rPr>
              <a:t>penser à :</a:t>
            </a:r>
          </a:p>
        </p:txBody>
      </p:sp>
      <p:sp>
        <p:nvSpPr>
          <p:cNvPr id="12" name="TextBox 11">
            <a:extLst>
              <a:ext uri="{FF2B5EF4-FFF2-40B4-BE49-F238E27FC236}">
                <a16:creationId xmlns:a16="http://schemas.microsoft.com/office/drawing/2014/main" id="{EA0216A3-4FC5-4A00-8B39-AFE069C1B61A}"/>
              </a:ext>
            </a:extLst>
          </p:cNvPr>
          <p:cNvSpPr txBox="1"/>
          <p:nvPr/>
        </p:nvSpPr>
        <p:spPr>
          <a:xfrm>
            <a:off x="2895600" y="1606540"/>
            <a:ext cx="12175511"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0" i="0" u="none" strike="noStrike" kern="1200" cap="none" spc="0" normalizeH="0" baseline="0" noProof="0">
                <a:ln>
                  <a:noFill/>
                </a:ln>
                <a:solidFill>
                  <a:prstClr val="black"/>
                </a:solidFill>
                <a:effectLst/>
                <a:uLnTx/>
                <a:uFillTx/>
                <a:latin typeface="Now" panose="020B0604020202020204" charset="0"/>
              </a:rPr>
              <a:t>Considérez la charge supplémentaire que vos attentes en matière de projet pourraient faire peser sur des femmes déjà très occupées.</a:t>
            </a:r>
            <a:endParaRPr kumimoji="0" lang="en-US" sz="3500" b="1" i="0" u="none" strike="noStrike" kern="1200" cap="none" spc="0" normalizeH="0" baseline="0" noProof="0">
              <a:ln>
                <a:noFill/>
              </a:ln>
              <a:solidFill>
                <a:prstClr val="black"/>
              </a:solidFill>
              <a:effectLst/>
              <a:uLnTx/>
              <a:uFillTx/>
              <a:latin typeface="Now" panose="020B0604020202020204" charset="0"/>
            </a:endParaRPr>
          </a:p>
        </p:txBody>
      </p:sp>
      <p:sp>
        <p:nvSpPr>
          <p:cNvPr id="18" name="TextBox 7">
            <a:extLst>
              <a:ext uri="{FF2B5EF4-FFF2-40B4-BE49-F238E27FC236}">
                <a16:creationId xmlns:a16="http://schemas.microsoft.com/office/drawing/2014/main" id="{65DB17C3-2648-40D1-A432-4EFBAAD121A7}"/>
              </a:ext>
            </a:extLst>
          </p:cNvPr>
          <p:cNvSpPr txBox="1"/>
          <p:nvPr/>
        </p:nvSpPr>
        <p:spPr>
          <a:xfrm>
            <a:off x="2209800" y="7982010"/>
            <a:ext cx="14218612" cy="1938992"/>
          </a:xfrm>
          <a:prstGeom prst="rect">
            <a:avLst/>
          </a:prstGeom>
          <a:noFill/>
        </p:spPr>
        <p:txBody>
          <a:bodyPr wrap="square" lIns="274320" tIns="91440" rIns="274320" bIns="91440" rtlCol="0" anchor="ctr">
            <a:noAutofit/>
          </a:bodyPr>
          <a:lstStyle/>
          <a:p>
            <a:pPr algn="ctr"/>
            <a:r>
              <a:rPr lang="en-US" sz="3000" b="1" u="sng">
                <a:solidFill>
                  <a:srgbClr val="F3722C"/>
                </a:solidFill>
                <a:latin typeface="Now" panose="020B0604020202020204" charset="0"/>
              </a:rPr>
              <a:t>Il est essentiel </a:t>
            </a:r>
          </a:p>
          <a:p>
            <a:pPr algn="ctr"/>
            <a:r>
              <a:rPr lang="fr-FR" sz="3000">
                <a:latin typeface="Now" panose="020B0604020202020204" charset="0"/>
              </a:rPr>
              <a:t>de s'assurer que vous évaluez ces risques et responsabilités supplémentaires, et que vous travaillez avec les membres de la communauté pour minimiser ces impacts !</a:t>
            </a:r>
            <a:endParaRPr lang="en-US" sz="3000">
              <a:latin typeface="Now" panose="020B0604020202020204" charset="0"/>
            </a:endParaRPr>
          </a:p>
        </p:txBody>
      </p:sp>
      <p:sp>
        <p:nvSpPr>
          <p:cNvPr id="13" name="TextBox 12">
            <a:extLst>
              <a:ext uri="{FF2B5EF4-FFF2-40B4-BE49-F238E27FC236}">
                <a16:creationId xmlns:a16="http://schemas.microsoft.com/office/drawing/2014/main" id="{9A430BEF-EBE6-470C-B3CB-8CB0CB3ED989}"/>
              </a:ext>
            </a:extLst>
          </p:cNvPr>
          <p:cNvSpPr txBox="1"/>
          <p:nvPr/>
        </p:nvSpPr>
        <p:spPr>
          <a:xfrm>
            <a:off x="491074" y="4381500"/>
            <a:ext cx="6060838" cy="3077766"/>
          </a:xfrm>
          <a:prstGeom prst="rect">
            <a:avLst/>
          </a:prstGeom>
          <a:noFill/>
        </p:spPr>
        <p:txBody>
          <a:bodyPr wrap="square">
            <a:spAutoFit/>
          </a:bodyPr>
          <a:lstStyle/>
          <a:p>
            <a:r>
              <a:rPr lang="fr-FR" sz="2800">
                <a:latin typeface="Now" panose="020B0604020202020204" charset="0"/>
              </a:rPr>
              <a:t>Comment votre projet ajoute des responsabilités à la vie de vos participants</a:t>
            </a:r>
          </a:p>
          <a:p>
            <a:r>
              <a:rPr lang="fr-FR" sz="2200">
                <a:latin typeface="Now" panose="020B0604020202020204" charset="0"/>
              </a:rPr>
              <a:t>par exemple, on attend souvent des femmes qu'elles préparent la nourriture pour les événements du projet ; tous les participants doivent prendre le temps d'assister aux événements, etc.</a:t>
            </a:r>
            <a:endParaRPr lang="en-US" sz="2200">
              <a:latin typeface="Now" panose="020B0604020202020204" charset="0"/>
            </a:endParaRPr>
          </a:p>
        </p:txBody>
      </p:sp>
      <p:sp>
        <p:nvSpPr>
          <p:cNvPr id="19" name="TextBox 18">
            <a:extLst>
              <a:ext uri="{FF2B5EF4-FFF2-40B4-BE49-F238E27FC236}">
                <a16:creationId xmlns:a16="http://schemas.microsoft.com/office/drawing/2014/main" id="{6D0216F4-4D27-474C-9F8B-DB2DEFD06922}"/>
              </a:ext>
            </a:extLst>
          </p:cNvPr>
          <p:cNvSpPr txBox="1"/>
          <p:nvPr/>
        </p:nvSpPr>
        <p:spPr>
          <a:xfrm>
            <a:off x="6982519" y="4457800"/>
            <a:ext cx="5057081" cy="3077766"/>
          </a:xfrm>
          <a:prstGeom prst="rect">
            <a:avLst/>
          </a:prstGeom>
          <a:noFill/>
        </p:spPr>
        <p:txBody>
          <a:bodyPr wrap="square">
            <a:spAutoFit/>
          </a:bodyPr>
          <a:lstStyle/>
          <a:p>
            <a:r>
              <a:rPr lang="fr-FR" sz="2800">
                <a:latin typeface="Now" panose="020B0604020202020204" charset="0"/>
              </a:rPr>
              <a:t>Comment votre projet pourrait ajouter des risques à la vie de vos participants</a:t>
            </a:r>
          </a:p>
          <a:p>
            <a:r>
              <a:rPr lang="fr-FR" sz="2200">
                <a:latin typeface="Now" panose="020B0604020202020204" charset="0"/>
              </a:rPr>
              <a:t>par exemple, le risque d'être puni pour s'être exprimé contre des projets gouvernementaux, les risques de sécurité liés au voyage, etc.</a:t>
            </a:r>
            <a:endParaRPr lang="en-US" sz="2200">
              <a:latin typeface="Now" panose="020B0604020202020204" charset="0"/>
            </a:endParaRPr>
          </a:p>
        </p:txBody>
      </p:sp>
      <p:sp>
        <p:nvSpPr>
          <p:cNvPr id="20" name="TextBox 19">
            <a:extLst>
              <a:ext uri="{FF2B5EF4-FFF2-40B4-BE49-F238E27FC236}">
                <a16:creationId xmlns:a16="http://schemas.microsoft.com/office/drawing/2014/main" id="{FA67AF32-F9F1-4080-8E86-BB6A32C80A5C}"/>
              </a:ext>
            </a:extLst>
          </p:cNvPr>
          <p:cNvSpPr txBox="1"/>
          <p:nvPr/>
        </p:nvSpPr>
        <p:spPr>
          <a:xfrm>
            <a:off x="12623865" y="4441934"/>
            <a:ext cx="5283135" cy="2677656"/>
          </a:xfrm>
          <a:prstGeom prst="rect">
            <a:avLst/>
          </a:prstGeom>
          <a:noFill/>
        </p:spPr>
        <p:txBody>
          <a:bodyPr wrap="square">
            <a:spAutoFit/>
          </a:bodyPr>
          <a:lstStyle/>
          <a:p>
            <a:r>
              <a:rPr lang="fr-FR" sz="2800">
                <a:latin typeface="Now" panose="020B0604020202020204" charset="0"/>
              </a:rPr>
              <a:t>Si votre projet soutient les femmes (et les autres participants !) pour que ces responsabilités et risques supplémentaires soient minimes et gérables.</a:t>
            </a:r>
            <a:endParaRPr lang="en-US" sz="2800">
              <a:latin typeface="Now" panose="020B0604020202020204" charset="0"/>
            </a:endParaRPr>
          </a:p>
        </p:txBody>
      </p:sp>
      <p:sp>
        <p:nvSpPr>
          <p:cNvPr id="23" name="AutoShape 10">
            <a:extLst>
              <a:ext uri="{FF2B5EF4-FFF2-40B4-BE49-F238E27FC236}">
                <a16:creationId xmlns:a16="http://schemas.microsoft.com/office/drawing/2014/main" id="{22EFA0A4-50AA-4829-A948-AAEE3E845DC5}"/>
              </a:ext>
            </a:extLst>
          </p:cNvPr>
          <p:cNvSpPr/>
          <p:nvPr/>
        </p:nvSpPr>
        <p:spPr>
          <a:xfrm rot="-5400000">
            <a:off x="-424481" y="5328365"/>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4" name="AutoShape 10">
            <a:extLst>
              <a:ext uri="{FF2B5EF4-FFF2-40B4-BE49-F238E27FC236}">
                <a16:creationId xmlns:a16="http://schemas.microsoft.com/office/drawing/2014/main" id="{0961046D-4DD7-45BE-8CA0-6AFAEAAC995A}"/>
              </a:ext>
            </a:extLst>
          </p:cNvPr>
          <p:cNvSpPr/>
          <p:nvPr/>
        </p:nvSpPr>
        <p:spPr>
          <a:xfrm rot="-5400000">
            <a:off x="6052520" y="5393174"/>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5" name="AutoShape 10">
            <a:extLst>
              <a:ext uri="{FF2B5EF4-FFF2-40B4-BE49-F238E27FC236}">
                <a16:creationId xmlns:a16="http://schemas.microsoft.com/office/drawing/2014/main" id="{EA8C405F-1EC2-4E68-A838-4BC54A70BC7B}"/>
              </a:ext>
            </a:extLst>
          </p:cNvPr>
          <p:cNvSpPr/>
          <p:nvPr/>
        </p:nvSpPr>
        <p:spPr>
          <a:xfrm rot="-5400000">
            <a:off x="11690690" y="5404190"/>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15" name="TextBox 10">
            <a:extLst>
              <a:ext uri="{FF2B5EF4-FFF2-40B4-BE49-F238E27FC236}">
                <a16:creationId xmlns:a16="http://schemas.microsoft.com/office/drawing/2014/main" id="{F8B7424B-DD77-4AF5-A620-9946327645D0}"/>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latin typeface="Now"/>
              </a:rPr>
              <a:t>Module 1 | GENRE ET CONSERVATION</a:t>
            </a:r>
            <a:endParaRPr lang="en-US" sz="1600" dirty="0">
              <a:latin typeface="Now"/>
            </a:endParaRPr>
          </a:p>
        </p:txBody>
      </p:sp>
      <p:sp>
        <p:nvSpPr>
          <p:cNvPr id="21" name="TextBox 2">
            <a:extLst>
              <a:ext uri="{FF2B5EF4-FFF2-40B4-BE49-F238E27FC236}">
                <a16:creationId xmlns:a16="http://schemas.microsoft.com/office/drawing/2014/main" id="{10436648-0325-4B46-99AF-345D18DF125A}"/>
              </a:ext>
            </a:extLst>
          </p:cNvPr>
          <p:cNvSpPr txBox="1"/>
          <p:nvPr/>
        </p:nvSpPr>
        <p:spPr>
          <a:xfrm>
            <a:off x="533527" y="437949"/>
            <a:ext cx="9143871" cy="816121"/>
          </a:xfrm>
          <a:prstGeom prst="rect">
            <a:avLst/>
          </a:prstGeom>
        </p:spPr>
        <p:txBody>
          <a:bodyPr wrap="square" lIns="0" tIns="0" rIns="0" bIns="0" rtlCol="0" anchor="t">
            <a:spAutoFit/>
          </a:bodyPr>
          <a:lstStyle/>
          <a:p>
            <a:pPr>
              <a:lnSpc>
                <a:spcPts val="6360"/>
              </a:lnSpc>
            </a:pPr>
            <a:r>
              <a:rPr lang="en-US" sz="5300">
                <a:latin typeface="Now"/>
              </a:rPr>
              <a:t>PRÉCAUTIONS À PRENDRE</a:t>
            </a:r>
          </a:p>
        </p:txBody>
      </p:sp>
      <p:pic>
        <p:nvPicPr>
          <p:cNvPr id="28" name="Graphic 27" descr="Warning">
            <a:extLst>
              <a:ext uri="{FF2B5EF4-FFF2-40B4-BE49-F238E27FC236}">
                <a16:creationId xmlns:a16="http://schemas.microsoft.com/office/drawing/2014/main" id="{7220DB78-68EE-4C3D-894C-3569DD88CF73}"/>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96400" y="266700"/>
            <a:ext cx="914400" cy="914400"/>
          </a:xfrm>
          <a:prstGeom prst="rect">
            <a:avLst/>
          </a:prstGeom>
        </p:spPr>
      </p:pic>
      <p:sp>
        <p:nvSpPr>
          <p:cNvPr id="30" name="TextBox 2">
            <a:extLst>
              <a:ext uri="{FF2B5EF4-FFF2-40B4-BE49-F238E27FC236}">
                <a16:creationId xmlns:a16="http://schemas.microsoft.com/office/drawing/2014/main" id="{F90CCD11-D6CB-4ABF-ADF5-7A83F4C0C617}"/>
              </a:ext>
            </a:extLst>
          </p:cNvPr>
          <p:cNvSpPr txBox="1"/>
          <p:nvPr/>
        </p:nvSpPr>
        <p:spPr>
          <a:xfrm>
            <a:off x="533527" y="443992"/>
            <a:ext cx="9143871" cy="816121"/>
          </a:xfrm>
          <a:prstGeom prst="rect">
            <a:avLst/>
          </a:prstGeom>
        </p:spPr>
        <p:txBody>
          <a:bodyPr wrap="square" lIns="0" tIns="0" rIns="0" bIns="0" rtlCol="0" anchor="t">
            <a:spAutoFit/>
          </a:bodyPr>
          <a:lstStyle/>
          <a:p>
            <a:pPr>
              <a:lnSpc>
                <a:spcPts val="6360"/>
              </a:lnSpc>
            </a:pPr>
            <a:r>
              <a:rPr lang="en-US" sz="5300">
                <a:latin typeface="Now"/>
              </a:rPr>
              <a:t>PRÉCAUTIONS À PRENDRE</a:t>
            </a:r>
          </a:p>
        </p:txBody>
      </p:sp>
      <p:pic>
        <p:nvPicPr>
          <p:cNvPr id="31" name="Graphic 30" descr="Warning">
            <a:extLst>
              <a:ext uri="{FF2B5EF4-FFF2-40B4-BE49-F238E27FC236}">
                <a16:creationId xmlns:a16="http://schemas.microsoft.com/office/drawing/2014/main" id="{7AE74DFE-90D2-4EAF-A819-2BC439EE096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96400" y="272743"/>
            <a:ext cx="914400" cy="914400"/>
          </a:xfrm>
          <a:prstGeom prst="rect">
            <a:avLst/>
          </a:prstGeom>
        </p:spPr>
      </p:pic>
    </p:spTree>
    <p:extLst>
      <p:ext uri="{BB962C8B-B14F-4D97-AF65-F5344CB8AC3E}">
        <p14:creationId xmlns:p14="http://schemas.microsoft.com/office/powerpoint/2010/main" val="351324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D77183-D56C-4C82-806A-3D96530E51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8100"/>
            <a:ext cx="18355732" cy="10325100"/>
          </a:xfrm>
          <a:prstGeom prst="rect">
            <a:avLst/>
          </a:prstGeom>
        </p:spPr>
      </p:pic>
      <p:sp>
        <p:nvSpPr>
          <p:cNvPr id="17" name="Rectangle 16">
            <a:extLst>
              <a:ext uri="{FF2B5EF4-FFF2-40B4-BE49-F238E27FC236}">
                <a16:creationId xmlns:a16="http://schemas.microsoft.com/office/drawing/2014/main" id="{9B7EF167-93C3-444E-927A-6E654B05B4EC}"/>
              </a:ext>
            </a:extLst>
          </p:cNvPr>
          <p:cNvSpPr/>
          <p:nvPr/>
        </p:nvSpPr>
        <p:spPr>
          <a:xfrm flipH="1">
            <a:off x="0" y="-18757"/>
            <a:ext cx="18288000" cy="10287000"/>
          </a:xfrm>
          <a:prstGeom prst="rect">
            <a:avLst/>
          </a:prstGeom>
          <a:gradFill>
            <a:gsLst>
              <a:gs pos="0">
                <a:schemeClr val="tx1">
                  <a:alpha val="2100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5">
            <a:extLst>
              <a:ext uri="{FF2B5EF4-FFF2-40B4-BE49-F238E27FC236}">
                <a16:creationId xmlns:a16="http://schemas.microsoft.com/office/drawing/2014/main" id="{8F2C3533-D1BC-4973-834C-5007F619D87B}"/>
              </a:ext>
            </a:extLst>
          </p:cNvPr>
          <p:cNvSpPr/>
          <p:nvPr/>
        </p:nvSpPr>
        <p:spPr>
          <a:xfrm rot="5400000">
            <a:off x="7342023" y="7820155"/>
            <a:ext cx="3485889" cy="0"/>
          </a:xfrm>
          <a:prstGeom prst="line">
            <a:avLst/>
          </a:prstGeom>
          <a:ln w="41275" cap="rnd">
            <a:solidFill>
              <a:srgbClr val="94D2BD"/>
            </a:solidFill>
            <a:prstDash val="sysDot"/>
            <a:headEnd type="none" w="sm" len="sm"/>
            <a:tailEnd type="none" w="sm" len="sm"/>
          </a:ln>
        </p:spPr>
      </p:sp>
      <p:sp>
        <p:nvSpPr>
          <p:cNvPr id="20" name="TextBox 17">
            <a:extLst>
              <a:ext uri="{FF2B5EF4-FFF2-40B4-BE49-F238E27FC236}">
                <a16:creationId xmlns:a16="http://schemas.microsoft.com/office/drawing/2014/main" id="{D06C0787-8377-4C7C-82BA-DEBD91C6EF41}"/>
              </a:ext>
            </a:extLst>
          </p:cNvPr>
          <p:cNvSpPr txBox="1"/>
          <p:nvPr/>
        </p:nvSpPr>
        <p:spPr>
          <a:xfrm>
            <a:off x="1417127" y="7199002"/>
            <a:ext cx="6360160" cy="2077630"/>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4" name="TextBox 4"/>
          <p:cNvSpPr txBox="1"/>
          <p:nvPr/>
        </p:nvSpPr>
        <p:spPr>
          <a:xfrm>
            <a:off x="298834" y="6210300"/>
            <a:ext cx="8596746" cy="3046988"/>
          </a:xfrm>
          <a:prstGeom prst="rect">
            <a:avLst/>
          </a:prstGeom>
          <a:noFill/>
        </p:spPr>
        <p:txBody>
          <a:bodyPr wrap="square" lIns="0" tIns="0" rIns="0" bIns="0" rtlCol="0" anchor="t">
            <a:spAutoFit/>
          </a:bodyPr>
          <a:lstStyle/>
          <a:p>
            <a:pPr algn="ctr">
              <a:spcBef>
                <a:spcPct val="0"/>
              </a:spcBef>
            </a:pPr>
            <a:r>
              <a:rPr lang="fr-FR" sz="3300" dirty="0">
                <a:solidFill>
                  <a:srgbClr val="FFFFFF"/>
                </a:solidFill>
                <a:latin typeface="Now"/>
              </a:rPr>
              <a:t>Le travail sur les questions de genre nécessite:</a:t>
            </a:r>
          </a:p>
          <a:p>
            <a:pPr algn="ctr">
              <a:spcBef>
                <a:spcPct val="0"/>
              </a:spcBef>
            </a:pPr>
            <a:r>
              <a:rPr lang="fr-FR" sz="3300" dirty="0">
                <a:solidFill>
                  <a:srgbClr val="FFFFFF"/>
                </a:solidFill>
                <a:latin typeface="Now"/>
              </a:rPr>
              <a:t>de la </a:t>
            </a:r>
            <a:r>
              <a:rPr lang="fr-FR" sz="3300" b="1" dirty="0">
                <a:solidFill>
                  <a:srgbClr val="FFFFFF"/>
                </a:solidFill>
                <a:latin typeface="Now"/>
              </a:rPr>
              <a:t>confiance</a:t>
            </a:r>
          </a:p>
          <a:p>
            <a:pPr algn="ctr">
              <a:spcBef>
                <a:spcPct val="0"/>
              </a:spcBef>
            </a:pPr>
            <a:r>
              <a:rPr lang="fr-FR" sz="3300" dirty="0">
                <a:solidFill>
                  <a:srgbClr val="FFFFFF"/>
                </a:solidFill>
                <a:latin typeface="Now"/>
              </a:rPr>
              <a:t>de la </a:t>
            </a:r>
            <a:r>
              <a:rPr lang="fr-FR" sz="3300" b="1" dirty="0">
                <a:solidFill>
                  <a:srgbClr val="FFFFFF"/>
                </a:solidFill>
                <a:latin typeface="Now"/>
              </a:rPr>
              <a:t>sensibilité</a:t>
            </a:r>
          </a:p>
          <a:p>
            <a:pPr algn="ctr">
              <a:spcBef>
                <a:spcPct val="0"/>
              </a:spcBef>
            </a:pPr>
            <a:r>
              <a:rPr lang="fr-FR" sz="3300" dirty="0">
                <a:solidFill>
                  <a:srgbClr val="FFFFFF"/>
                </a:solidFill>
                <a:latin typeface="Now"/>
              </a:rPr>
              <a:t>un </a:t>
            </a:r>
            <a:r>
              <a:rPr lang="fr-FR" sz="3300" b="1" dirty="0">
                <a:solidFill>
                  <a:srgbClr val="FFFFFF"/>
                </a:solidFill>
                <a:latin typeface="Now"/>
              </a:rPr>
              <a:t>suivi des impacts </a:t>
            </a:r>
          </a:p>
          <a:p>
            <a:pPr algn="ctr">
              <a:spcBef>
                <a:spcPct val="0"/>
              </a:spcBef>
            </a:pPr>
            <a:r>
              <a:rPr lang="fr-FR" sz="3300" dirty="0">
                <a:solidFill>
                  <a:srgbClr val="FFFFFF"/>
                </a:solidFill>
                <a:latin typeface="Now"/>
              </a:rPr>
              <a:t>et du </a:t>
            </a:r>
            <a:r>
              <a:rPr lang="fr-FR" sz="3300" b="1" dirty="0">
                <a:solidFill>
                  <a:srgbClr val="FFFFFF"/>
                </a:solidFill>
                <a:latin typeface="Now"/>
              </a:rPr>
              <a:t>temps</a:t>
            </a:r>
            <a:endParaRPr lang="en-US" sz="3600" b="1" dirty="0">
              <a:solidFill>
                <a:srgbClr val="FFFFFF"/>
              </a:solidFill>
              <a:latin typeface="Now"/>
            </a:endParaRPr>
          </a:p>
        </p:txBody>
      </p:sp>
      <p:sp>
        <p:nvSpPr>
          <p:cNvPr id="21" name="TextBox 17">
            <a:extLst>
              <a:ext uri="{FF2B5EF4-FFF2-40B4-BE49-F238E27FC236}">
                <a16:creationId xmlns:a16="http://schemas.microsoft.com/office/drawing/2014/main" id="{DC9A7C8F-F70D-463B-A5F5-BBCF2EB89A51}"/>
              </a:ext>
            </a:extLst>
          </p:cNvPr>
          <p:cNvSpPr txBox="1"/>
          <p:nvPr/>
        </p:nvSpPr>
        <p:spPr>
          <a:xfrm>
            <a:off x="11368696" y="6836526"/>
            <a:ext cx="4778483" cy="547664"/>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6" name="TextBox 4">
            <a:extLst>
              <a:ext uri="{FF2B5EF4-FFF2-40B4-BE49-F238E27FC236}">
                <a16:creationId xmlns:a16="http://schemas.microsoft.com/office/drawing/2014/main" id="{AB065074-E920-4EAB-9467-6EDE74A2D5DA}"/>
              </a:ext>
            </a:extLst>
          </p:cNvPr>
          <p:cNvSpPr txBox="1"/>
          <p:nvPr/>
        </p:nvSpPr>
        <p:spPr>
          <a:xfrm>
            <a:off x="9525000" y="6362700"/>
            <a:ext cx="8266159" cy="2970043"/>
          </a:xfrm>
          <a:prstGeom prst="rect">
            <a:avLst/>
          </a:prstGeom>
          <a:noFill/>
        </p:spPr>
        <p:txBody>
          <a:bodyPr wrap="square" lIns="0" tIns="0" rIns="0" bIns="0" rtlCol="0" anchor="ctr">
            <a:noAutofit/>
          </a:bodyPr>
          <a:lstStyle/>
          <a:p>
            <a:pPr algn="ctr">
              <a:spcBef>
                <a:spcPct val="0"/>
              </a:spcBef>
            </a:pPr>
            <a:r>
              <a:rPr lang="fr-FR" sz="3300">
                <a:solidFill>
                  <a:srgbClr val="FFFFFF"/>
                </a:solidFill>
                <a:latin typeface="Now"/>
              </a:rPr>
              <a:t>Il peut bénéficier d'une </a:t>
            </a:r>
          </a:p>
          <a:p>
            <a:pPr algn="ctr">
              <a:spcBef>
                <a:spcPct val="0"/>
              </a:spcBef>
            </a:pPr>
            <a:r>
              <a:rPr lang="fr-FR" sz="3300" b="1">
                <a:solidFill>
                  <a:srgbClr val="FFFFFF"/>
                </a:solidFill>
                <a:latin typeface="Now"/>
              </a:rPr>
              <a:t>collaboration </a:t>
            </a:r>
          </a:p>
          <a:p>
            <a:pPr algn="ctr">
              <a:spcBef>
                <a:spcPct val="0"/>
              </a:spcBef>
            </a:pPr>
            <a:r>
              <a:rPr lang="fr-FR" sz="3300">
                <a:solidFill>
                  <a:srgbClr val="FFFFFF"/>
                </a:solidFill>
                <a:latin typeface="Now"/>
              </a:rPr>
              <a:t>avec des organisations qui se concentrent sur les droits des femmes, le développement communautaire, l'aide humanitaire, etc</a:t>
            </a:r>
            <a:endParaRPr lang="en-US" sz="3300">
              <a:solidFill>
                <a:srgbClr val="FFFFFF"/>
              </a:solidFill>
              <a:latin typeface="Now"/>
            </a:endParaRPr>
          </a:p>
        </p:txBody>
      </p:sp>
      <p:sp>
        <p:nvSpPr>
          <p:cNvPr id="22" name="TextBox 4">
            <a:extLst>
              <a:ext uri="{FF2B5EF4-FFF2-40B4-BE49-F238E27FC236}">
                <a16:creationId xmlns:a16="http://schemas.microsoft.com/office/drawing/2014/main" id="{3D950F62-0B95-4E67-9AEA-6C893B3A2889}"/>
              </a:ext>
            </a:extLst>
          </p:cNvPr>
          <p:cNvSpPr txBox="1"/>
          <p:nvPr/>
        </p:nvSpPr>
        <p:spPr>
          <a:xfrm>
            <a:off x="285652" y="202926"/>
            <a:ext cx="6724748" cy="851515"/>
          </a:xfrm>
          <a:prstGeom prst="rect">
            <a:avLst/>
          </a:prstGeom>
        </p:spPr>
        <p:txBody>
          <a:bodyPr wrap="square" lIns="0" tIns="0" rIns="0" bIns="0" rtlCol="0" anchor="t">
            <a:spAutoFit/>
          </a:bodyPr>
          <a:lstStyle/>
          <a:p>
            <a:pPr>
              <a:lnSpc>
                <a:spcPts val="2240"/>
              </a:lnSpc>
            </a:pPr>
            <a:r>
              <a:rPr lang="fr-FR" sz="2000">
                <a:solidFill>
                  <a:srgbClr val="FFFFFF"/>
                </a:solidFill>
                <a:latin typeface="Now"/>
              </a:rPr>
              <a:t>Réflexion d'un groupe de pêcheurs communautaires sur les activités de conservation au Cambodge. </a:t>
            </a:r>
          </a:p>
          <a:p>
            <a:pPr>
              <a:lnSpc>
                <a:spcPts val="2240"/>
              </a:lnSpc>
            </a:pPr>
            <a:r>
              <a:rPr lang="en-US" sz="2000">
                <a:solidFill>
                  <a:srgbClr val="FFFFFF"/>
                </a:solidFill>
                <a:latin typeface="Now"/>
              </a:rPr>
              <a:t>© </a:t>
            </a:r>
            <a:r>
              <a:rPr lang="en-US" sz="2000" err="1">
                <a:solidFill>
                  <a:srgbClr val="FFFFFF"/>
                </a:solidFill>
                <a:latin typeface="Now"/>
              </a:rPr>
              <a:t>Layhim</a:t>
            </a:r>
            <a:r>
              <a:rPr lang="en-US" sz="2000">
                <a:solidFill>
                  <a:srgbClr val="FFFFFF"/>
                </a:solidFill>
                <a:latin typeface="Now"/>
              </a:rPr>
              <a:t> Vann, CI</a:t>
            </a:r>
          </a:p>
        </p:txBody>
      </p:sp>
      <p:sp>
        <p:nvSpPr>
          <p:cNvPr id="14" name="TextBox 10">
            <a:extLst>
              <a:ext uri="{FF2B5EF4-FFF2-40B4-BE49-F238E27FC236}">
                <a16:creationId xmlns:a16="http://schemas.microsoft.com/office/drawing/2014/main" id="{CC294B21-97AF-4A73-893D-7ABC5BF87A5C}"/>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Tree>
    <p:extLst>
      <p:ext uri="{BB962C8B-B14F-4D97-AF65-F5344CB8AC3E}">
        <p14:creationId xmlns:p14="http://schemas.microsoft.com/office/powerpoint/2010/main" val="2619395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D77183-D56C-4C82-806A-3D96530E514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8100"/>
            <a:ext cx="18355732" cy="10325100"/>
          </a:xfrm>
          <a:prstGeom prst="rect">
            <a:avLst/>
          </a:prstGeom>
        </p:spPr>
      </p:pic>
      <p:sp>
        <p:nvSpPr>
          <p:cNvPr id="17" name="Rectangle 16">
            <a:extLst>
              <a:ext uri="{FF2B5EF4-FFF2-40B4-BE49-F238E27FC236}">
                <a16:creationId xmlns:a16="http://schemas.microsoft.com/office/drawing/2014/main" id="{9B7EF167-93C3-444E-927A-6E654B05B4EC}"/>
              </a:ext>
            </a:extLst>
          </p:cNvPr>
          <p:cNvSpPr/>
          <p:nvPr/>
        </p:nvSpPr>
        <p:spPr>
          <a:xfrm flipH="1">
            <a:off x="-4916" y="28199"/>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7">
            <a:extLst>
              <a:ext uri="{FF2B5EF4-FFF2-40B4-BE49-F238E27FC236}">
                <a16:creationId xmlns:a16="http://schemas.microsoft.com/office/drawing/2014/main" id="{3A9F8526-6762-463C-BFF6-CC5E2A120F75}"/>
              </a:ext>
            </a:extLst>
          </p:cNvPr>
          <p:cNvSpPr txBox="1"/>
          <p:nvPr/>
        </p:nvSpPr>
        <p:spPr>
          <a:xfrm>
            <a:off x="804902" y="5032687"/>
            <a:ext cx="81104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2" name="TextBox 4">
            <a:extLst>
              <a:ext uri="{FF2B5EF4-FFF2-40B4-BE49-F238E27FC236}">
                <a16:creationId xmlns:a16="http://schemas.microsoft.com/office/drawing/2014/main" id="{2FED43B4-BD91-49AA-B1C0-AD422C83C082}"/>
              </a:ext>
            </a:extLst>
          </p:cNvPr>
          <p:cNvSpPr txBox="1"/>
          <p:nvPr/>
        </p:nvSpPr>
        <p:spPr>
          <a:xfrm>
            <a:off x="804902" y="5219700"/>
            <a:ext cx="7881898" cy="3902992"/>
          </a:xfrm>
          <a:prstGeom prst="rect">
            <a:avLst/>
          </a:prstGeom>
        </p:spPr>
        <p:txBody>
          <a:bodyPr wrap="square" lIns="0" tIns="0" rIns="0" bIns="0" rtlCol="0" anchor="t">
            <a:spAutoFit/>
          </a:bodyPr>
          <a:lstStyle/>
          <a:p>
            <a:pPr algn="r">
              <a:lnSpc>
                <a:spcPts val="4199"/>
              </a:lnSpc>
              <a:spcAft>
                <a:spcPts val="1200"/>
              </a:spcAft>
            </a:pPr>
            <a:r>
              <a:rPr lang="fr-FR" sz="3000" dirty="0">
                <a:solidFill>
                  <a:srgbClr val="FFFFFF"/>
                </a:solidFill>
                <a:latin typeface="Now" panose="020B0604020202020204" charset="0"/>
              </a:rPr>
              <a:t>Travailler sur les questions de genre au sein de votre organisation, de votre projet, des communautés cibles et des postes d'influence représente </a:t>
            </a:r>
            <a:br>
              <a:rPr lang="fr-FR" sz="3000" dirty="0">
                <a:solidFill>
                  <a:srgbClr val="FFFFFF"/>
                </a:solidFill>
                <a:latin typeface="Now" panose="020B0604020202020204" charset="0"/>
              </a:rPr>
            </a:br>
            <a:r>
              <a:rPr lang="fr-FR" sz="3000" b="1" dirty="0">
                <a:solidFill>
                  <a:srgbClr val="FFFFFF"/>
                </a:solidFill>
                <a:latin typeface="Now" panose="020B0604020202020204" charset="0"/>
              </a:rPr>
              <a:t>un effort considérable.</a:t>
            </a:r>
            <a:r>
              <a:rPr lang="fr-FR" sz="3000" dirty="0">
                <a:solidFill>
                  <a:srgbClr val="FFFFFF"/>
                </a:solidFill>
                <a:latin typeface="Now" panose="020B0604020202020204" charset="0"/>
              </a:rPr>
              <a:t> </a:t>
            </a:r>
          </a:p>
          <a:p>
            <a:pPr algn="r">
              <a:lnSpc>
                <a:spcPts val="4199"/>
              </a:lnSpc>
              <a:spcAft>
                <a:spcPts val="1200"/>
              </a:spcAft>
            </a:pPr>
            <a:r>
              <a:rPr lang="fr-FR" sz="3000" u="sng" dirty="0">
                <a:solidFill>
                  <a:srgbClr val="FFFFFF"/>
                </a:solidFill>
                <a:latin typeface="Now" panose="020B0604020202020204" charset="0"/>
              </a:rPr>
              <a:t>Il vous faudra plus </a:t>
            </a:r>
            <a:br>
              <a:rPr lang="fr-FR" sz="3000" u="sng" dirty="0">
                <a:solidFill>
                  <a:srgbClr val="FFFFFF"/>
                </a:solidFill>
                <a:latin typeface="Now" panose="020B0604020202020204" charset="0"/>
              </a:rPr>
            </a:br>
            <a:r>
              <a:rPr lang="fr-FR" sz="3000" u="sng" dirty="0">
                <a:solidFill>
                  <a:srgbClr val="FFFFFF"/>
                </a:solidFill>
                <a:latin typeface="Now" panose="020B0604020202020204" charset="0"/>
              </a:rPr>
              <a:t>qu'une petite subvention!</a:t>
            </a:r>
            <a:r>
              <a:rPr lang="fr-FR" sz="3000" dirty="0">
                <a:solidFill>
                  <a:srgbClr val="FFFFFF"/>
                </a:solidFill>
                <a:latin typeface="Now" panose="020B0604020202020204" charset="0"/>
              </a:rPr>
              <a:t> </a:t>
            </a:r>
            <a:endParaRPr lang="en-US" sz="3000" u="sng" dirty="0">
              <a:solidFill>
                <a:srgbClr val="FFFFFF"/>
              </a:solidFill>
              <a:latin typeface="Now" panose="020B0604020202020204" charset="0"/>
            </a:endParaRPr>
          </a:p>
        </p:txBody>
      </p:sp>
      <p:sp>
        <p:nvSpPr>
          <p:cNvPr id="24" name="TextBox 17">
            <a:extLst>
              <a:ext uri="{FF2B5EF4-FFF2-40B4-BE49-F238E27FC236}">
                <a16:creationId xmlns:a16="http://schemas.microsoft.com/office/drawing/2014/main" id="{7AD103A2-ADC7-4DE9-8756-DE8F4C76951D}"/>
              </a:ext>
            </a:extLst>
          </p:cNvPr>
          <p:cNvSpPr txBox="1"/>
          <p:nvPr/>
        </p:nvSpPr>
        <p:spPr>
          <a:xfrm>
            <a:off x="9144000" y="5032687"/>
            <a:ext cx="83390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4" name="TextBox 4">
            <a:extLst>
              <a:ext uri="{FF2B5EF4-FFF2-40B4-BE49-F238E27FC236}">
                <a16:creationId xmlns:a16="http://schemas.microsoft.com/office/drawing/2014/main" id="{8D3C75B5-0641-45DF-896A-B9C07511F1A0}"/>
              </a:ext>
            </a:extLst>
          </p:cNvPr>
          <p:cNvSpPr txBox="1"/>
          <p:nvPr/>
        </p:nvSpPr>
        <p:spPr>
          <a:xfrm>
            <a:off x="9296400" y="5124450"/>
            <a:ext cx="8034298" cy="3495572"/>
          </a:xfrm>
          <a:prstGeom prst="rect">
            <a:avLst/>
          </a:prstGeom>
        </p:spPr>
        <p:txBody>
          <a:bodyPr wrap="square" lIns="0" tIns="0" rIns="0" bIns="0" rtlCol="0" anchor="t">
            <a:spAutoFit/>
          </a:bodyPr>
          <a:lstStyle/>
          <a:p>
            <a:pPr>
              <a:lnSpc>
                <a:spcPts val="4199"/>
              </a:lnSpc>
              <a:spcAft>
                <a:spcPts val="1200"/>
              </a:spcAft>
            </a:pPr>
            <a:r>
              <a:rPr lang="fr-FR" sz="2400" dirty="0">
                <a:solidFill>
                  <a:srgbClr val="FFFFFF"/>
                </a:solidFill>
                <a:latin typeface="Now" panose="020B0604020202020204" charset="0"/>
              </a:rPr>
              <a:t>Donc :</a:t>
            </a:r>
          </a:p>
          <a:p>
            <a:pPr marL="457200" indent="-457200">
              <a:lnSpc>
                <a:spcPts val="4199"/>
              </a:lnSpc>
              <a:spcAft>
                <a:spcPts val="1200"/>
              </a:spcAft>
              <a:buAutoNum type="alphaLcParenR"/>
            </a:pPr>
            <a:r>
              <a:rPr lang="fr-FR" sz="2400" dirty="0">
                <a:solidFill>
                  <a:srgbClr val="FFFFFF"/>
                </a:solidFill>
                <a:latin typeface="Now" panose="020B0604020202020204" charset="0"/>
              </a:rPr>
              <a:t>Assurez-vous que chaque projet intègre le genre comme objectif des activités du projet, et</a:t>
            </a:r>
          </a:p>
          <a:p>
            <a:pPr marL="457200" indent="-457200">
              <a:lnSpc>
                <a:spcPts val="4199"/>
              </a:lnSpc>
              <a:spcAft>
                <a:spcPts val="1200"/>
              </a:spcAft>
              <a:buAutoNum type="alphaLcParenR"/>
            </a:pPr>
            <a:r>
              <a:rPr lang="fr-FR" sz="2400" dirty="0">
                <a:solidFill>
                  <a:srgbClr val="FFFFFF"/>
                </a:solidFill>
                <a:latin typeface="Now" panose="020B0604020202020204" charset="0"/>
              </a:rPr>
              <a:t>Travaillez pour coordonner les objectifs, les stratégies et les activités en matière de genre dans différents projets au fil du temps.</a:t>
            </a:r>
          </a:p>
        </p:txBody>
      </p:sp>
      <p:sp>
        <p:nvSpPr>
          <p:cNvPr id="9" name="TextBox 10">
            <a:extLst>
              <a:ext uri="{FF2B5EF4-FFF2-40B4-BE49-F238E27FC236}">
                <a16:creationId xmlns:a16="http://schemas.microsoft.com/office/drawing/2014/main" id="{8FB12C7D-3652-48E3-90F1-60F47125C13F}"/>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en-US" sz="1600" dirty="0">
              <a:solidFill>
                <a:schemeClr val="bg1"/>
              </a:solidFill>
              <a:latin typeface="Now"/>
            </a:endParaRPr>
          </a:p>
        </p:txBody>
      </p:sp>
    </p:spTree>
    <p:extLst>
      <p:ext uri="{BB962C8B-B14F-4D97-AF65-F5344CB8AC3E}">
        <p14:creationId xmlns:p14="http://schemas.microsoft.com/office/powerpoint/2010/main" val="381866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3BCA42-054C-402C-BE3E-0FC753CBFB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41"/>
          <a:stretch/>
        </p:blipFill>
        <p:spPr>
          <a:xfrm>
            <a:off x="0" y="0"/>
            <a:ext cx="18288000" cy="10287000"/>
          </a:xfrm>
          <a:prstGeom prst="rect">
            <a:avLst/>
          </a:prstGeom>
        </p:spPr>
      </p:pic>
      <p:sp>
        <p:nvSpPr>
          <p:cNvPr id="15" name="Rectangle 14">
            <a:extLst>
              <a:ext uri="{FF2B5EF4-FFF2-40B4-BE49-F238E27FC236}">
                <a16:creationId xmlns:a16="http://schemas.microsoft.com/office/drawing/2014/main" id="{B10587EB-6670-47D0-BE84-330DB4C7FF16}"/>
              </a:ext>
            </a:extLst>
          </p:cNvPr>
          <p:cNvSpPr/>
          <p:nvPr/>
        </p:nvSpPr>
        <p:spPr>
          <a:xfrm>
            <a:off x="0" y="38100"/>
            <a:ext cx="18288000" cy="10287000"/>
          </a:xfrm>
          <a:prstGeom prst="rect">
            <a:avLst/>
          </a:prstGeom>
          <a:gradFill>
            <a:gsLst>
              <a:gs pos="53000">
                <a:schemeClr val="tx1">
                  <a:alpha val="0"/>
                </a:schemeClr>
              </a:gs>
              <a:gs pos="99115">
                <a:schemeClr val="tx1">
                  <a:alpha val="86000"/>
                </a:schemeClr>
              </a:gs>
              <a:gs pos="82000">
                <a:schemeClr val="tx1">
                  <a:alpha val="5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14400" y="7277100"/>
            <a:ext cx="13487400" cy="2112181"/>
          </a:xfrm>
          <a:prstGeom prst="rect">
            <a:avLst/>
          </a:prstGeom>
        </p:spPr>
        <p:txBody>
          <a:bodyPr wrap="square" lIns="0" tIns="0" rIns="0" bIns="0" rtlCol="0" anchor="t">
            <a:spAutoFit/>
          </a:bodyPr>
          <a:lstStyle/>
          <a:p>
            <a:pPr>
              <a:lnSpc>
                <a:spcPts val="8400"/>
              </a:lnSpc>
            </a:pPr>
            <a:r>
              <a:rPr lang="fr-FR" sz="6000" dirty="0">
                <a:solidFill>
                  <a:srgbClr val="FFFFFF"/>
                </a:solidFill>
                <a:latin typeface="Now"/>
              </a:rPr>
              <a:t>Pourquoi le genre est important dans la conservation</a:t>
            </a:r>
          </a:p>
        </p:txBody>
      </p:sp>
      <p:sp>
        <p:nvSpPr>
          <p:cNvPr id="10" name="TextBox 10"/>
          <p:cNvSpPr txBox="1"/>
          <p:nvPr/>
        </p:nvSpPr>
        <p:spPr>
          <a:xfrm>
            <a:off x="457200" y="440706"/>
            <a:ext cx="11125200" cy="334707"/>
          </a:xfrm>
          <a:prstGeom prst="rect">
            <a:avLst/>
          </a:prstGeom>
        </p:spPr>
        <p:txBody>
          <a:bodyPr wrap="square" lIns="0" tIns="0" rIns="0" bIns="0" rtlCol="0" anchor="t">
            <a:spAutoFit/>
          </a:bodyPr>
          <a:lstStyle/>
          <a:p>
            <a:pPr>
              <a:lnSpc>
                <a:spcPts val="2640"/>
              </a:lnSpc>
            </a:pPr>
            <a:r>
              <a:rPr lang="fr-FR" sz="2200">
                <a:solidFill>
                  <a:srgbClr val="FFFFFF"/>
                </a:solidFill>
                <a:latin typeface="Now Bold"/>
              </a:rPr>
              <a:t>AUTONOMISATION DES FEMMES DANS LE DOMAINE DE LA CONSERVATION</a:t>
            </a:r>
            <a:endParaRPr lang="en-US" sz="2199">
              <a:solidFill>
                <a:srgbClr val="FFFFFF"/>
              </a:solidFill>
              <a:latin typeface="Now Bold"/>
            </a:endParaRPr>
          </a:p>
        </p:txBody>
      </p:sp>
      <p:sp>
        <p:nvSpPr>
          <p:cNvPr id="11" name="AutoShape 11"/>
          <p:cNvSpPr/>
          <p:nvPr/>
        </p:nvSpPr>
        <p:spPr>
          <a:xfrm>
            <a:off x="670754" y="6362700"/>
            <a:ext cx="2605846" cy="719932"/>
          </a:xfrm>
          <a:prstGeom prst="rect">
            <a:avLst/>
          </a:prstGeom>
          <a:solidFill>
            <a:srgbClr val="E76F51"/>
          </a:solidFill>
        </p:spPr>
      </p:sp>
      <p:sp>
        <p:nvSpPr>
          <p:cNvPr id="12" name="TextBox 12"/>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Module 1</a:t>
            </a:r>
          </a:p>
        </p:txBody>
      </p:sp>
      <p:sp>
        <p:nvSpPr>
          <p:cNvPr id="16" name="AutoShape 4">
            <a:extLst>
              <a:ext uri="{FF2B5EF4-FFF2-40B4-BE49-F238E27FC236}">
                <a16:creationId xmlns:a16="http://schemas.microsoft.com/office/drawing/2014/main" id="{B34761EC-E1B3-446C-AC00-67EFAA089440}"/>
              </a:ext>
            </a:extLst>
          </p:cNvPr>
          <p:cNvSpPr/>
          <p:nvPr/>
        </p:nvSpPr>
        <p:spPr>
          <a:xfrm>
            <a:off x="381000" y="876300"/>
            <a:ext cx="5208099" cy="0"/>
          </a:xfrm>
          <a:prstGeom prst="line">
            <a:avLst/>
          </a:prstGeom>
          <a:ln w="28575" cap="rnd">
            <a:solidFill>
              <a:srgbClr val="FFFFFF"/>
            </a:solidFill>
            <a:prstDash val="sysDot"/>
            <a:headEnd type="none" w="sm" len="sm"/>
            <a:tailEnd type="none" w="sm" len="sm"/>
          </a:ln>
        </p:spPr>
      </p:sp>
      <p:sp>
        <p:nvSpPr>
          <p:cNvPr id="18" name="TextBox 4">
            <a:extLst>
              <a:ext uri="{FF2B5EF4-FFF2-40B4-BE49-F238E27FC236}">
                <a16:creationId xmlns:a16="http://schemas.microsoft.com/office/drawing/2014/main" id="{7ED3A9CE-ECAF-4B51-B917-18632582400B}"/>
              </a:ext>
            </a:extLst>
          </p:cNvPr>
          <p:cNvSpPr txBox="1"/>
          <p:nvPr/>
        </p:nvSpPr>
        <p:spPr>
          <a:xfrm>
            <a:off x="14097000" y="8946097"/>
            <a:ext cx="4038600" cy="1408206"/>
          </a:xfrm>
          <a:prstGeom prst="rect">
            <a:avLst/>
          </a:prstGeom>
        </p:spPr>
        <p:txBody>
          <a:bodyPr wrap="square" lIns="0" tIns="0" rIns="0" bIns="0" rtlCol="0" anchor="t">
            <a:spAutoFit/>
          </a:bodyPr>
          <a:lstStyle/>
          <a:p>
            <a:pPr algn="r">
              <a:lnSpc>
                <a:spcPts val="2240"/>
              </a:lnSpc>
            </a:pPr>
            <a:r>
              <a:rPr lang="fr-FR">
                <a:solidFill>
                  <a:schemeClr val="bg1"/>
                </a:solidFill>
                <a:latin typeface="Now"/>
              </a:rPr>
              <a:t>Des villageoises montrent à une équipe de recherche féminine comment elles trient les prises de poissons, au Myanmar. </a:t>
            </a:r>
          </a:p>
          <a:p>
            <a:pPr algn="r">
              <a:lnSpc>
                <a:spcPts val="2240"/>
              </a:lnSpc>
            </a:pP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DDD144-8F41-4263-B5C9-C74E8129E5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86" y="0"/>
            <a:ext cx="18217828" cy="10287000"/>
          </a:xfrm>
          <a:prstGeom prst="rect">
            <a:avLst/>
          </a:prstGeom>
        </p:spPr>
      </p:pic>
      <p:sp>
        <p:nvSpPr>
          <p:cNvPr id="29" name="Rectangle 28">
            <a:extLst>
              <a:ext uri="{FF2B5EF4-FFF2-40B4-BE49-F238E27FC236}">
                <a16:creationId xmlns:a16="http://schemas.microsoft.com/office/drawing/2014/main" id="{3CC720FB-BEFE-4B65-A03C-BF30A638CA99}"/>
              </a:ext>
            </a:extLst>
          </p:cNvPr>
          <p:cNvSpPr/>
          <p:nvPr/>
        </p:nvSpPr>
        <p:spPr>
          <a:xfrm>
            <a:off x="0" y="-70184"/>
            <a:ext cx="18288000" cy="10287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9"/>
          <p:cNvSpPr txBox="1"/>
          <p:nvPr/>
        </p:nvSpPr>
        <p:spPr>
          <a:xfrm>
            <a:off x="1524000" y="2009775"/>
            <a:ext cx="10515601" cy="2154949"/>
          </a:xfrm>
          <a:prstGeom prst="rect">
            <a:avLst/>
          </a:prstGeom>
        </p:spPr>
        <p:txBody>
          <a:bodyPr wrap="square" lIns="0" tIns="0" rIns="0" bIns="0" rtlCol="0" anchor="t">
            <a:spAutoFit/>
          </a:bodyPr>
          <a:lstStyle/>
          <a:p>
            <a:pPr algn="l">
              <a:lnSpc>
                <a:spcPts val="5639"/>
              </a:lnSpc>
              <a:spcBef>
                <a:spcPct val="0"/>
              </a:spcBef>
            </a:pPr>
            <a:r>
              <a:rPr lang="fr-FR" sz="4699">
                <a:solidFill>
                  <a:schemeClr val="bg1"/>
                </a:solidFill>
                <a:latin typeface="Now"/>
              </a:rPr>
              <a:t>La conservation étant importante pour le bien-être des femmes et de leurs familles</a:t>
            </a:r>
            <a:r>
              <a:rPr lang="pt-BR" sz="4699">
                <a:solidFill>
                  <a:schemeClr val="bg1"/>
                </a:solidFill>
                <a:latin typeface="Now"/>
              </a:rPr>
              <a:t>,</a:t>
            </a:r>
            <a:r>
              <a:rPr lang="pt-BR" sz="4699" b="1">
                <a:solidFill>
                  <a:schemeClr val="bg1"/>
                </a:solidFill>
                <a:latin typeface="Now"/>
              </a:rPr>
              <a:t> les femmes</a:t>
            </a:r>
            <a:r>
              <a:rPr lang="pt-BR" sz="4699">
                <a:solidFill>
                  <a:schemeClr val="bg1"/>
                </a:solidFill>
                <a:latin typeface="Now"/>
              </a:rPr>
              <a:t>:</a:t>
            </a:r>
            <a:endParaRPr lang="en-US" sz="4699">
              <a:solidFill>
                <a:schemeClr val="bg1"/>
              </a:solidFill>
              <a:latin typeface="Now"/>
            </a:endParaRPr>
          </a:p>
        </p:txBody>
      </p:sp>
      <p:sp>
        <p:nvSpPr>
          <p:cNvPr id="23" name="TextBox 23"/>
          <p:cNvSpPr txBox="1"/>
          <p:nvPr/>
        </p:nvSpPr>
        <p:spPr>
          <a:xfrm>
            <a:off x="12133483" y="799806"/>
            <a:ext cx="5544917" cy="272126"/>
          </a:xfrm>
          <a:prstGeom prst="rect">
            <a:avLst/>
          </a:prstGeom>
        </p:spPr>
        <p:txBody>
          <a:bodyPr wrap="square" lIns="0" tIns="0" rIns="0" bIns="0" rtlCol="0" anchor="t">
            <a:spAutoFit/>
          </a:bodyPr>
          <a:lstStyle/>
          <a:p>
            <a:pPr>
              <a:lnSpc>
                <a:spcPts val="2240"/>
              </a:lnSpc>
            </a:pPr>
            <a:r>
              <a:rPr lang="fr-FR" sz="1599" dirty="0">
                <a:solidFill>
                  <a:schemeClr val="bg1"/>
                </a:solidFill>
                <a:latin typeface="Now"/>
              </a:rPr>
              <a:t>Module 1 | GENRE ET CONSERVATION</a:t>
            </a:r>
            <a:endParaRPr lang="pt-BR" sz="1600" dirty="0">
              <a:solidFill>
                <a:schemeClr val="bg1"/>
              </a:solidFill>
              <a:latin typeface="Now"/>
            </a:endParaRPr>
          </a:p>
        </p:txBody>
      </p:sp>
      <p:grpSp>
        <p:nvGrpSpPr>
          <p:cNvPr id="30" name="Group 2">
            <a:extLst>
              <a:ext uri="{FF2B5EF4-FFF2-40B4-BE49-F238E27FC236}">
                <a16:creationId xmlns:a16="http://schemas.microsoft.com/office/drawing/2014/main" id="{9379FE77-436C-4C58-AF56-64BDC03291DA}"/>
              </a:ext>
            </a:extLst>
          </p:cNvPr>
          <p:cNvGrpSpPr/>
          <p:nvPr/>
        </p:nvGrpSpPr>
        <p:grpSpPr>
          <a:xfrm>
            <a:off x="7620000" y="4362301"/>
            <a:ext cx="10210788" cy="5412446"/>
            <a:chOff x="0" y="0"/>
            <a:chExt cx="2474800" cy="2793631"/>
          </a:xfrm>
          <a:solidFill>
            <a:schemeClr val="bg1">
              <a:alpha val="94000"/>
            </a:schemeClr>
          </a:solidFill>
        </p:grpSpPr>
        <p:sp>
          <p:nvSpPr>
            <p:cNvPr id="31" name="Freeform 3">
              <a:extLst>
                <a:ext uri="{FF2B5EF4-FFF2-40B4-BE49-F238E27FC236}">
                  <a16:creationId xmlns:a16="http://schemas.microsoft.com/office/drawing/2014/main" id="{F8309A6F-1D61-4074-A891-DCC2D6CA43AB}"/>
                </a:ext>
              </a:extLst>
            </p:cNvPr>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3" name="AutoShape 3"/>
          <p:cNvSpPr/>
          <p:nvPr/>
        </p:nvSpPr>
        <p:spPr>
          <a:xfrm rot="5400000">
            <a:off x="8761655" y="5156442"/>
            <a:ext cx="1193315" cy="0"/>
          </a:xfrm>
          <a:prstGeom prst="line">
            <a:avLst/>
          </a:prstGeom>
          <a:ln w="28575" cap="rnd">
            <a:solidFill>
              <a:srgbClr val="F4A261"/>
            </a:solidFill>
            <a:prstDash val="sysDot"/>
            <a:headEnd type="none" w="sm" len="sm"/>
            <a:tailEnd type="none" w="sm" len="sm"/>
          </a:ln>
        </p:spPr>
      </p:sp>
      <p:sp>
        <p:nvSpPr>
          <p:cNvPr id="4" name="AutoShape 4"/>
          <p:cNvSpPr/>
          <p:nvPr/>
        </p:nvSpPr>
        <p:spPr>
          <a:xfrm rot="5400000">
            <a:off x="8564161" y="6940148"/>
            <a:ext cx="1588303" cy="0"/>
          </a:xfrm>
          <a:prstGeom prst="line">
            <a:avLst/>
          </a:prstGeom>
          <a:ln w="28575" cap="rnd">
            <a:solidFill>
              <a:srgbClr val="F4A261"/>
            </a:solidFill>
            <a:prstDash val="sysDot"/>
            <a:headEnd type="none" w="sm" len="sm"/>
            <a:tailEnd type="none" w="sm" len="sm"/>
          </a:ln>
        </p:spPr>
      </p:sp>
      <p:sp>
        <p:nvSpPr>
          <p:cNvPr id="5" name="AutoShape 5"/>
          <p:cNvSpPr/>
          <p:nvPr/>
        </p:nvSpPr>
        <p:spPr>
          <a:xfrm rot="5400000">
            <a:off x="8716277" y="8906776"/>
            <a:ext cx="1312647" cy="0"/>
          </a:xfrm>
          <a:prstGeom prst="line">
            <a:avLst/>
          </a:prstGeom>
          <a:ln w="28575" cap="rnd">
            <a:solidFill>
              <a:srgbClr val="F4A261"/>
            </a:solidFill>
            <a:prstDash val="sysDot"/>
            <a:headEnd type="none" w="sm" len="sm"/>
            <a:tailEnd type="none" w="sm" len="sm"/>
          </a:ln>
        </p:spPr>
      </p:sp>
      <p:grpSp>
        <p:nvGrpSpPr>
          <p:cNvPr id="7" name="Group 7"/>
          <p:cNvGrpSpPr/>
          <p:nvPr/>
        </p:nvGrpSpPr>
        <p:grpSpPr>
          <a:xfrm>
            <a:off x="7971380" y="4547665"/>
            <a:ext cx="1172620" cy="1172620"/>
            <a:chOff x="0" y="0"/>
            <a:chExt cx="6350000" cy="6350000"/>
          </a:xfrm>
          <a:solidFill>
            <a:srgbClr val="F9844A"/>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1" name="Group 11"/>
          <p:cNvGrpSpPr/>
          <p:nvPr/>
        </p:nvGrpSpPr>
        <p:grpSpPr>
          <a:xfrm>
            <a:off x="7971380" y="6250768"/>
            <a:ext cx="1172620" cy="1172620"/>
            <a:chOff x="0" y="0"/>
            <a:chExt cx="6350000" cy="6350000"/>
          </a:xfrm>
          <a:solidFill>
            <a:srgbClr val="F9844A"/>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5" name="Group 15"/>
          <p:cNvGrpSpPr/>
          <p:nvPr/>
        </p:nvGrpSpPr>
        <p:grpSpPr>
          <a:xfrm>
            <a:off x="7971380" y="8286353"/>
            <a:ext cx="1172620" cy="1172620"/>
            <a:chOff x="0" y="0"/>
            <a:chExt cx="6350000" cy="6350000"/>
          </a:xfrm>
          <a:solidFill>
            <a:srgbClr val="F9844A"/>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20"/>
          <p:cNvSpPr txBox="1"/>
          <p:nvPr/>
        </p:nvSpPr>
        <p:spPr>
          <a:xfrm>
            <a:off x="9776070" y="4533900"/>
            <a:ext cx="7483230" cy="981166"/>
          </a:xfrm>
          <a:prstGeom prst="rect">
            <a:avLst/>
          </a:prstGeom>
        </p:spPr>
        <p:txBody>
          <a:bodyPr lIns="0" tIns="0" rIns="0" bIns="0" rtlCol="0" anchor="t">
            <a:spAutoFit/>
          </a:bodyPr>
          <a:lstStyle/>
          <a:p>
            <a:pPr>
              <a:lnSpc>
                <a:spcPts val="3919"/>
              </a:lnSpc>
            </a:pPr>
            <a:r>
              <a:rPr lang="fr-FR" sz="2799">
                <a:solidFill>
                  <a:srgbClr val="03989E"/>
                </a:solidFill>
                <a:latin typeface="Now"/>
              </a:rPr>
              <a:t>peuvent être des défenseuses puissantes et motivées de la conservation</a:t>
            </a:r>
            <a:endParaRPr lang="en-US" sz="2799">
              <a:solidFill>
                <a:srgbClr val="03989E"/>
              </a:solidFill>
              <a:latin typeface="Now"/>
            </a:endParaRPr>
          </a:p>
        </p:txBody>
      </p:sp>
      <p:sp>
        <p:nvSpPr>
          <p:cNvPr id="21" name="TextBox 21"/>
          <p:cNvSpPr txBox="1"/>
          <p:nvPr/>
        </p:nvSpPr>
        <p:spPr>
          <a:xfrm>
            <a:off x="9776069" y="5905260"/>
            <a:ext cx="8089803" cy="1981440"/>
          </a:xfrm>
          <a:prstGeom prst="rect">
            <a:avLst/>
          </a:prstGeom>
        </p:spPr>
        <p:txBody>
          <a:bodyPr wrap="square" lIns="0" tIns="0" rIns="0" bIns="0" rtlCol="0" anchor="t">
            <a:spAutoFit/>
          </a:bodyPr>
          <a:lstStyle/>
          <a:p>
            <a:pPr>
              <a:lnSpc>
                <a:spcPts val="3919"/>
              </a:lnSpc>
            </a:pPr>
            <a:r>
              <a:rPr lang="fr-FR" sz="2799">
                <a:solidFill>
                  <a:srgbClr val="03989E"/>
                </a:solidFill>
                <a:latin typeface="Now"/>
              </a:rPr>
              <a:t>peuvent également informer les efforts de conservation sur la façon dont leurs communautés dépendent des ressources naturelles</a:t>
            </a:r>
            <a:endParaRPr lang="en-US" sz="2799">
              <a:solidFill>
                <a:srgbClr val="03989E"/>
              </a:solidFill>
              <a:latin typeface="Now"/>
            </a:endParaRPr>
          </a:p>
        </p:txBody>
      </p:sp>
      <p:sp>
        <p:nvSpPr>
          <p:cNvPr id="22" name="TextBox 22"/>
          <p:cNvSpPr txBox="1"/>
          <p:nvPr/>
        </p:nvSpPr>
        <p:spPr>
          <a:xfrm>
            <a:off x="9776070" y="8091170"/>
            <a:ext cx="7483230" cy="1471930"/>
          </a:xfrm>
          <a:prstGeom prst="rect">
            <a:avLst/>
          </a:prstGeom>
        </p:spPr>
        <p:txBody>
          <a:bodyPr lIns="0" tIns="0" rIns="0" bIns="0" rtlCol="0" anchor="t">
            <a:spAutoFit/>
          </a:bodyPr>
          <a:lstStyle/>
          <a:p>
            <a:pPr>
              <a:lnSpc>
                <a:spcPts val="3919"/>
              </a:lnSpc>
            </a:pPr>
            <a:r>
              <a:rPr lang="fr-FR" sz="2799">
                <a:solidFill>
                  <a:srgbClr val="03989E"/>
                </a:solidFill>
                <a:latin typeface="Now"/>
              </a:rPr>
              <a:t>devraient également avoir le droit d'être impliquées dans les décisions qui affectent les ressources dont elles dépendent</a:t>
            </a:r>
            <a:endParaRPr lang="en-US" sz="2799">
              <a:solidFill>
                <a:srgbClr val="03989E"/>
              </a:solidFill>
              <a:latin typeface="Now"/>
            </a:endParaRPr>
          </a:p>
        </p:txBody>
      </p:sp>
      <p:pic>
        <p:nvPicPr>
          <p:cNvPr id="18" name="Graphic 17" descr="Marketing outline">
            <a:extLst>
              <a:ext uri="{FF2B5EF4-FFF2-40B4-BE49-F238E27FC236}">
                <a16:creationId xmlns:a16="http://schemas.microsoft.com/office/drawing/2014/main" id="{B1807659-9F2B-4E66-BA07-E045B2C7AF2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8107902" y="4686300"/>
            <a:ext cx="914400" cy="914400"/>
          </a:xfrm>
          <a:prstGeom prst="rect">
            <a:avLst/>
          </a:prstGeom>
        </p:spPr>
      </p:pic>
      <p:pic>
        <p:nvPicPr>
          <p:cNvPr id="33" name="Graphic 32" descr="Meeting outline">
            <a:extLst>
              <a:ext uri="{FF2B5EF4-FFF2-40B4-BE49-F238E27FC236}">
                <a16:creationId xmlns:a16="http://schemas.microsoft.com/office/drawing/2014/main" id="{5C9C9C39-D17B-4B81-B9D2-BF2D9797CF9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00490" y="8350141"/>
            <a:ext cx="914400" cy="914400"/>
          </a:xfrm>
          <a:prstGeom prst="rect">
            <a:avLst/>
          </a:prstGeom>
        </p:spPr>
      </p:pic>
      <p:pic>
        <p:nvPicPr>
          <p:cNvPr id="35" name="Graphic 34" descr="Classroom outline">
            <a:extLst>
              <a:ext uri="{FF2B5EF4-FFF2-40B4-BE49-F238E27FC236}">
                <a16:creationId xmlns:a16="http://schemas.microsoft.com/office/drawing/2014/main" id="{B1772629-4B4A-4DC8-A463-1EAC8EE9065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100490" y="6379878"/>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a:extLst>
              <a:ext uri="{FF2B5EF4-FFF2-40B4-BE49-F238E27FC236}">
                <a16:creationId xmlns:a16="http://schemas.microsoft.com/office/drawing/2014/main" id="{A8218B48-804F-41D0-809D-17577AC5E1AB}"/>
              </a:ext>
            </a:extLst>
          </p:cNvPr>
          <p:cNvSpPr/>
          <p:nvPr/>
        </p:nvSpPr>
        <p:spPr>
          <a:xfrm>
            <a:off x="3651859" y="5109368"/>
            <a:ext cx="4196741" cy="719932"/>
          </a:xfrm>
          <a:prstGeom prst="rect">
            <a:avLst/>
          </a:prstGeom>
          <a:solidFill>
            <a:srgbClr val="E76F51"/>
          </a:solidFill>
        </p:spPr>
      </p:sp>
      <p:grpSp>
        <p:nvGrpSpPr>
          <p:cNvPr id="2" name="Group 2"/>
          <p:cNvGrpSpPr/>
          <p:nvPr/>
        </p:nvGrpSpPr>
        <p:grpSpPr>
          <a:xfrm>
            <a:off x="365708" y="1943051"/>
            <a:ext cx="5533265" cy="2404953"/>
            <a:chOff x="0" y="0"/>
            <a:chExt cx="1871746" cy="813527"/>
          </a:xfrm>
          <a:solidFill>
            <a:srgbClr val="0A9396"/>
          </a:solidFill>
        </p:grpSpPr>
        <p:sp>
          <p:nvSpPr>
            <p:cNvPr id="3" name="Freeform 3"/>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 name="Group 5"/>
          <p:cNvGrpSpPr/>
          <p:nvPr/>
        </p:nvGrpSpPr>
        <p:grpSpPr>
          <a:xfrm>
            <a:off x="203068" y="1410353"/>
            <a:ext cx="1172620" cy="1172620"/>
            <a:chOff x="0" y="0"/>
            <a:chExt cx="6350000" cy="6350000"/>
          </a:xfrm>
          <a:solidFill>
            <a:srgbClr val="F9844A"/>
          </a:solidFill>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 name="TextBox 8"/>
          <p:cNvSpPr txBox="1"/>
          <p:nvPr/>
        </p:nvSpPr>
        <p:spPr>
          <a:xfrm>
            <a:off x="921475" y="2559793"/>
            <a:ext cx="4748809" cy="1225551"/>
          </a:xfrm>
          <a:prstGeom prst="rect">
            <a:avLst/>
          </a:prstGeom>
        </p:spPr>
        <p:txBody>
          <a:bodyPr lIns="0" tIns="0" rIns="0" bIns="0" rtlCol="0" anchor="t">
            <a:spAutoFit/>
          </a:bodyPr>
          <a:lstStyle/>
          <a:p>
            <a:pPr>
              <a:lnSpc>
                <a:spcPts val="4899"/>
              </a:lnSpc>
            </a:pPr>
            <a:r>
              <a:rPr lang="fr-FR" sz="3499">
                <a:solidFill>
                  <a:srgbClr val="FFFFFF"/>
                </a:solidFill>
                <a:latin typeface="Now Bold"/>
              </a:rPr>
              <a:t>Elles dépendent des ressources naturelles</a:t>
            </a:r>
            <a:endParaRPr lang="en-US" sz="3499">
              <a:solidFill>
                <a:srgbClr val="FFFFFF"/>
              </a:solidFill>
              <a:latin typeface="Now Bold"/>
            </a:endParaRPr>
          </a:p>
        </p:txBody>
      </p:sp>
      <p:sp>
        <p:nvSpPr>
          <p:cNvPr id="10" name="TextBox 10"/>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pic>
        <p:nvPicPr>
          <p:cNvPr id="11" name="Picture 11"/>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12" name="Picture 12"/>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13" name="Group 13"/>
          <p:cNvGrpSpPr/>
          <p:nvPr/>
        </p:nvGrpSpPr>
        <p:grpSpPr>
          <a:xfrm>
            <a:off x="6275779" y="1943051"/>
            <a:ext cx="5533265" cy="2404953"/>
            <a:chOff x="0" y="0"/>
            <a:chExt cx="1871746" cy="813527"/>
          </a:xfrm>
          <a:solidFill>
            <a:srgbClr val="0A9396"/>
          </a:solidFill>
        </p:grpSpPr>
        <p:sp>
          <p:nvSpPr>
            <p:cNvPr id="14" name="Freeform 14"/>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16" name="Group 16"/>
          <p:cNvGrpSpPr/>
          <p:nvPr/>
        </p:nvGrpSpPr>
        <p:grpSpPr>
          <a:xfrm>
            <a:off x="6113138" y="1410353"/>
            <a:ext cx="1172620" cy="1172620"/>
            <a:chOff x="0" y="0"/>
            <a:chExt cx="6350000" cy="6350000"/>
          </a:xfrm>
          <a:solidFill>
            <a:srgbClr val="F9844A"/>
          </a:solidFill>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9"/>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fr-FR" sz="3499" dirty="0">
                <a:solidFill>
                  <a:srgbClr val="FFFFFF"/>
                </a:solidFill>
                <a:latin typeface="Now Bold"/>
              </a:rPr>
              <a:t>L'expérience et les connaissances des femmes</a:t>
            </a:r>
            <a:endParaRPr lang="en-US" sz="3499" dirty="0">
              <a:solidFill>
                <a:srgbClr val="FFFFFF"/>
              </a:solidFill>
              <a:latin typeface="Now Bold"/>
            </a:endParaRPr>
          </a:p>
        </p:txBody>
      </p:sp>
      <p:pic>
        <p:nvPicPr>
          <p:cNvPr id="20" name="Picture 20"/>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21" name="Group 21"/>
          <p:cNvGrpSpPr/>
          <p:nvPr/>
        </p:nvGrpSpPr>
        <p:grpSpPr>
          <a:xfrm>
            <a:off x="12196001" y="1943051"/>
            <a:ext cx="5533265" cy="2404953"/>
            <a:chOff x="0" y="0"/>
            <a:chExt cx="1871746" cy="813527"/>
          </a:xfrm>
          <a:solidFill>
            <a:srgbClr val="0A9396"/>
          </a:solidFill>
        </p:grpSpPr>
        <p:sp>
          <p:nvSpPr>
            <p:cNvPr id="22" name="Freeform 22"/>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24" name="Group 24"/>
          <p:cNvGrpSpPr/>
          <p:nvPr/>
        </p:nvGrpSpPr>
        <p:grpSpPr>
          <a:xfrm>
            <a:off x="12033361" y="1410353"/>
            <a:ext cx="1172620" cy="1172620"/>
            <a:chOff x="0" y="0"/>
            <a:chExt cx="6350000" cy="6350000"/>
          </a:xfrm>
          <a:solidFill>
            <a:srgbClr val="F9844A"/>
          </a:solidFill>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TextBox 27"/>
          <p:cNvSpPr txBox="1"/>
          <p:nvPr/>
        </p:nvSpPr>
        <p:spPr>
          <a:xfrm>
            <a:off x="13081991" y="2278617"/>
            <a:ext cx="4748809" cy="1862626"/>
          </a:xfrm>
          <a:prstGeom prst="rect">
            <a:avLst/>
          </a:prstGeom>
        </p:spPr>
        <p:txBody>
          <a:bodyPr lIns="0" tIns="0" rIns="0" bIns="0" rtlCol="0" anchor="t">
            <a:spAutoFit/>
          </a:bodyPr>
          <a:lstStyle/>
          <a:p>
            <a:pPr>
              <a:lnSpc>
                <a:spcPts val="4899"/>
              </a:lnSpc>
            </a:pPr>
            <a:r>
              <a:rPr lang="fr-FR" sz="3499">
                <a:solidFill>
                  <a:srgbClr val="FFFFFF"/>
                </a:solidFill>
                <a:latin typeface="Now Bold"/>
              </a:rPr>
              <a:t>Les droits des femmes sont des droits humains</a:t>
            </a:r>
            <a:endParaRPr lang="es-ES" sz="3499">
              <a:solidFill>
                <a:srgbClr val="FFFFFF"/>
              </a:solidFill>
              <a:latin typeface="Now Bold"/>
            </a:endParaRPr>
          </a:p>
        </p:txBody>
      </p:sp>
      <p:pic>
        <p:nvPicPr>
          <p:cNvPr id="33" name="Graphic 32" descr="Fish outline">
            <a:extLst>
              <a:ext uri="{FF2B5EF4-FFF2-40B4-BE49-F238E27FC236}">
                <a16:creationId xmlns:a16="http://schemas.microsoft.com/office/drawing/2014/main" id="{4A8E4D75-FD2E-44C4-87EE-202ABBC6040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35" name="Graphic 34" descr="Tree With Roots outline">
            <a:extLst>
              <a:ext uri="{FF2B5EF4-FFF2-40B4-BE49-F238E27FC236}">
                <a16:creationId xmlns:a16="http://schemas.microsoft.com/office/drawing/2014/main" id="{04E455D7-3EE6-43B3-A7A0-B886A66D217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37" name="Graphic 36" descr="Person with idea outline">
            <a:extLst>
              <a:ext uri="{FF2B5EF4-FFF2-40B4-BE49-F238E27FC236}">
                <a16:creationId xmlns:a16="http://schemas.microsoft.com/office/drawing/2014/main" id="{8298E760-1A17-4418-9924-EBD8B6F7020D}"/>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39" name="Graphic 38" descr="Group success outline">
            <a:extLst>
              <a:ext uri="{FF2B5EF4-FFF2-40B4-BE49-F238E27FC236}">
                <a16:creationId xmlns:a16="http://schemas.microsoft.com/office/drawing/2014/main" id="{516DDE56-5DC3-4AA4-9A8C-DBD225586DC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62" name="TextBox 19">
            <a:extLst>
              <a:ext uri="{FF2B5EF4-FFF2-40B4-BE49-F238E27FC236}">
                <a16:creationId xmlns:a16="http://schemas.microsoft.com/office/drawing/2014/main" id="{A221FBC8-2870-4446-82C5-316273AF0809}"/>
              </a:ext>
            </a:extLst>
          </p:cNvPr>
          <p:cNvSpPr txBox="1"/>
          <p:nvPr/>
        </p:nvSpPr>
        <p:spPr>
          <a:xfrm>
            <a:off x="3824996" y="5217564"/>
            <a:ext cx="10434829" cy="2901179"/>
          </a:xfrm>
          <a:prstGeom prst="rect">
            <a:avLst/>
          </a:prstGeom>
        </p:spPr>
        <p:txBody>
          <a:bodyPr lIns="0" tIns="0" rIns="0" bIns="0" rtlCol="0" anchor="t">
            <a:spAutoFit/>
          </a:bodyPr>
          <a:lstStyle/>
          <a:p>
            <a:pPr algn="ctr">
              <a:lnSpc>
                <a:spcPts val="5639"/>
              </a:lnSpc>
              <a:spcBef>
                <a:spcPct val="0"/>
              </a:spcBef>
            </a:pPr>
            <a:r>
              <a:rPr lang="fr-FR" sz="5000">
                <a:latin typeface="Now"/>
              </a:rPr>
              <a:t>3 RAISONS POUR LESQUELLES LES FEMMES DEVRAIENT ÊTRE IMPLIQUÉES DANS LA CONSERVATION</a:t>
            </a:r>
            <a:endParaRPr lang="en-US" sz="5000">
              <a:latin typeface="N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1">
            <a:extLst>
              <a:ext uri="{FF2B5EF4-FFF2-40B4-BE49-F238E27FC236}">
                <a16:creationId xmlns:a16="http://schemas.microsoft.com/office/drawing/2014/main" id="{E9B0EB04-6404-477B-AE3F-FFB49FB83C20}"/>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6" name="Picture 12">
            <a:extLst>
              <a:ext uri="{FF2B5EF4-FFF2-40B4-BE49-F238E27FC236}">
                <a16:creationId xmlns:a16="http://schemas.microsoft.com/office/drawing/2014/main" id="{CBAAB97B-D282-4D7E-9669-3D5325236A3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7" name="Group 13">
            <a:extLst>
              <a:ext uri="{FF2B5EF4-FFF2-40B4-BE49-F238E27FC236}">
                <a16:creationId xmlns:a16="http://schemas.microsoft.com/office/drawing/2014/main" id="{75753E8B-7E1F-43A7-8D44-A1FF767EF40D}"/>
              </a:ext>
            </a:extLst>
          </p:cNvPr>
          <p:cNvGrpSpPr/>
          <p:nvPr/>
        </p:nvGrpSpPr>
        <p:grpSpPr>
          <a:xfrm>
            <a:off x="6275779" y="1943051"/>
            <a:ext cx="5533265" cy="2404953"/>
            <a:chOff x="0" y="0"/>
            <a:chExt cx="1871746" cy="813527"/>
          </a:xfrm>
          <a:solidFill>
            <a:schemeClr val="bg1">
              <a:lumMod val="95000"/>
            </a:schemeClr>
          </a:solidFill>
        </p:grpSpPr>
        <p:sp>
          <p:nvSpPr>
            <p:cNvPr id="38" name="Freeform 14">
              <a:extLst>
                <a:ext uri="{FF2B5EF4-FFF2-40B4-BE49-F238E27FC236}">
                  <a16:creationId xmlns:a16="http://schemas.microsoft.com/office/drawing/2014/main" id="{B4AD7865-99D0-4DEB-9F21-2447C61D7323}"/>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9" name="Group 16">
            <a:extLst>
              <a:ext uri="{FF2B5EF4-FFF2-40B4-BE49-F238E27FC236}">
                <a16:creationId xmlns:a16="http://schemas.microsoft.com/office/drawing/2014/main" id="{AAF82C69-0551-43A5-B332-8FC0A80B0F12}"/>
              </a:ext>
            </a:extLst>
          </p:cNvPr>
          <p:cNvGrpSpPr/>
          <p:nvPr/>
        </p:nvGrpSpPr>
        <p:grpSpPr>
          <a:xfrm>
            <a:off x="6113138" y="1410353"/>
            <a:ext cx="1172620" cy="1172620"/>
            <a:chOff x="0" y="0"/>
            <a:chExt cx="6350000" cy="6350000"/>
          </a:xfrm>
          <a:solidFill>
            <a:schemeClr val="accent6">
              <a:lumMod val="40000"/>
              <a:lumOff val="60000"/>
            </a:schemeClr>
          </a:solidFill>
        </p:grpSpPr>
        <p:sp>
          <p:nvSpPr>
            <p:cNvPr id="40" name="Freeform 17">
              <a:extLst>
                <a:ext uri="{FF2B5EF4-FFF2-40B4-BE49-F238E27FC236}">
                  <a16:creationId xmlns:a16="http://schemas.microsoft.com/office/drawing/2014/main" id="{90C89E60-2918-495C-A1EE-33C3F1B874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2" name="Picture 20">
            <a:extLst>
              <a:ext uri="{FF2B5EF4-FFF2-40B4-BE49-F238E27FC236}">
                <a16:creationId xmlns:a16="http://schemas.microsoft.com/office/drawing/2014/main" id="{83E2289E-7E18-4BDA-95B8-7EFB5EBBBC6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3" name="Group 21">
            <a:extLst>
              <a:ext uri="{FF2B5EF4-FFF2-40B4-BE49-F238E27FC236}">
                <a16:creationId xmlns:a16="http://schemas.microsoft.com/office/drawing/2014/main" id="{2482D4F7-872F-4282-9FA2-147BE2AA0039}"/>
              </a:ext>
            </a:extLst>
          </p:cNvPr>
          <p:cNvGrpSpPr/>
          <p:nvPr/>
        </p:nvGrpSpPr>
        <p:grpSpPr>
          <a:xfrm>
            <a:off x="12196001" y="1943051"/>
            <a:ext cx="5533265" cy="2404953"/>
            <a:chOff x="0" y="0"/>
            <a:chExt cx="1871746" cy="813527"/>
          </a:xfrm>
          <a:solidFill>
            <a:schemeClr val="bg1">
              <a:lumMod val="95000"/>
            </a:schemeClr>
          </a:solidFill>
        </p:grpSpPr>
        <p:sp>
          <p:nvSpPr>
            <p:cNvPr id="44" name="Freeform 22">
              <a:extLst>
                <a:ext uri="{FF2B5EF4-FFF2-40B4-BE49-F238E27FC236}">
                  <a16:creationId xmlns:a16="http://schemas.microsoft.com/office/drawing/2014/main" id="{38C34FB1-3A50-4A2C-A97C-F198BC070DB5}"/>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5" name="Group 24">
            <a:extLst>
              <a:ext uri="{FF2B5EF4-FFF2-40B4-BE49-F238E27FC236}">
                <a16:creationId xmlns:a16="http://schemas.microsoft.com/office/drawing/2014/main" id="{3EDC3EF7-492E-41E5-BC20-CE8F85B30690}"/>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6" name="Freeform 25">
              <a:extLst>
                <a:ext uri="{FF2B5EF4-FFF2-40B4-BE49-F238E27FC236}">
                  <a16:creationId xmlns:a16="http://schemas.microsoft.com/office/drawing/2014/main" id="{CFF89D6F-0DE3-4475-A631-1BD34420296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0" name="Graphic 49" descr="Person with idea outline">
            <a:extLst>
              <a:ext uri="{FF2B5EF4-FFF2-40B4-BE49-F238E27FC236}">
                <a16:creationId xmlns:a16="http://schemas.microsoft.com/office/drawing/2014/main" id="{12283FC2-D54C-4EC1-82C8-D7D943B40BD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218096" y="1472976"/>
            <a:ext cx="914400" cy="914400"/>
          </a:xfrm>
          <a:prstGeom prst="rect">
            <a:avLst/>
          </a:prstGeom>
        </p:spPr>
      </p:pic>
      <p:pic>
        <p:nvPicPr>
          <p:cNvPr id="51" name="Graphic 50" descr="Group success outline">
            <a:extLst>
              <a:ext uri="{FF2B5EF4-FFF2-40B4-BE49-F238E27FC236}">
                <a16:creationId xmlns:a16="http://schemas.microsoft.com/office/drawing/2014/main" id="{54F1FC4D-3C84-4529-AD44-2B7AC1C76FF5}"/>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2173336" y="1539462"/>
            <a:ext cx="914400" cy="914400"/>
          </a:xfrm>
          <a:prstGeom prst="rect">
            <a:avLst/>
          </a:prstGeom>
        </p:spPr>
      </p:pic>
      <p:sp>
        <p:nvSpPr>
          <p:cNvPr id="56" name="TextBox 19">
            <a:extLst>
              <a:ext uri="{FF2B5EF4-FFF2-40B4-BE49-F238E27FC236}">
                <a16:creationId xmlns:a16="http://schemas.microsoft.com/office/drawing/2014/main" id="{1729A15D-219D-447B-A240-580BCFE2681D}"/>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fr-FR" sz="3499" dirty="0">
                <a:solidFill>
                  <a:srgbClr val="FFFFFF"/>
                </a:solidFill>
                <a:latin typeface="Now Bold"/>
              </a:rPr>
              <a:t>L'expérience et des connaissances des femmes</a:t>
            </a:r>
            <a:endParaRPr lang="en-US" sz="3499" dirty="0">
              <a:solidFill>
                <a:srgbClr val="FFFFFF"/>
              </a:solidFill>
              <a:latin typeface="Now Bold"/>
            </a:endParaRPr>
          </a:p>
        </p:txBody>
      </p:sp>
      <p:sp>
        <p:nvSpPr>
          <p:cNvPr id="58" name="TextBox 27">
            <a:extLst>
              <a:ext uri="{FF2B5EF4-FFF2-40B4-BE49-F238E27FC236}">
                <a16:creationId xmlns:a16="http://schemas.microsoft.com/office/drawing/2014/main" id="{CE6551B9-A2AF-4517-A1B2-E64A300C434F}"/>
              </a:ext>
            </a:extLst>
          </p:cNvPr>
          <p:cNvSpPr txBox="1"/>
          <p:nvPr/>
        </p:nvSpPr>
        <p:spPr>
          <a:xfrm>
            <a:off x="13081991" y="2278617"/>
            <a:ext cx="4748809" cy="1862626"/>
          </a:xfrm>
          <a:prstGeom prst="rect">
            <a:avLst/>
          </a:prstGeom>
        </p:spPr>
        <p:txBody>
          <a:bodyPr lIns="0" tIns="0" rIns="0" bIns="0" rtlCol="0" anchor="t">
            <a:spAutoFit/>
          </a:bodyPr>
          <a:lstStyle/>
          <a:p>
            <a:pPr>
              <a:lnSpc>
                <a:spcPts val="4899"/>
              </a:lnSpc>
            </a:pPr>
            <a:r>
              <a:rPr lang="fr-FR" sz="3499">
                <a:solidFill>
                  <a:srgbClr val="FFFFFF"/>
                </a:solidFill>
                <a:latin typeface="Now Bold"/>
              </a:rPr>
              <a:t>Les droits des femmes sont des droits humains</a:t>
            </a:r>
            <a:endParaRPr lang="es-ES" sz="3499">
              <a:solidFill>
                <a:srgbClr val="FFFFFF"/>
              </a:solidFill>
              <a:latin typeface="Now Bold"/>
            </a:endParaRPr>
          </a:p>
        </p:txBody>
      </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23" name="Group 23"/>
          <p:cNvGrpSpPr/>
          <p:nvPr/>
        </p:nvGrpSpPr>
        <p:grpSpPr>
          <a:xfrm>
            <a:off x="365708" y="3957761"/>
            <a:ext cx="17363558" cy="602904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979150" y="4762500"/>
            <a:ext cx="7274168" cy="3843296"/>
          </a:xfrm>
          <a:prstGeom prst="rect">
            <a:avLst/>
          </a:prstGeom>
        </p:spPr>
        <p:txBody>
          <a:bodyPr wrap="square" lIns="0" tIns="0" rIns="0" bIns="0" rtlCol="0" anchor="t">
            <a:spAutoFit/>
          </a:bodyPr>
          <a:lstStyle/>
          <a:p>
            <a:pPr>
              <a:lnSpc>
                <a:spcPts val="4319"/>
              </a:lnSpc>
              <a:spcBef>
                <a:spcPct val="0"/>
              </a:spcBef>
            </a:pPr>
            <a:r>
              <a:rPr lang="fr-FR" sz="3200">
                <a:solidFill>
                  <a:srgbClr val="FFFFFF"/>
                </a:solidFill>
                <a:latin typeface="Now"/>
              </a:rPr>
              <a:t>Les menaces qui pèsent sur les ressources naturelles peuvent avoir un impact négatif sur les communautés qui en dépendent.</a:t>
            </a:r>
          </a:p>
          <a:p>
            <a:pPr>
              <a:lnSpc>
                <a:spcPts val="4319"/>
              </a:lnSpc>
              <a:spcBef>
                <a:spcPct val="0"/>
              </a:spcBef>
            </a:pPr>
            <a:endParaRPr lang="fr-FR" sz="3200">
              <a:solidFill>
                <a:srgbClr val="FFFFFF"/>
              </a:solidFill>
              <a:latin typeface="Now"/>
            </a:endParaRPr>
          </a:p>
          <a:p>
            <a:pPr>
              <a:lnSpc>
                <a:spcPts val="4319"/>
              </a:lnSpc>
              <a:spcBef>
                <a:spcPct val="0"/>
              </a:spcBef>
            </a:pPr>
            <a:r>
              <a:rPr lang="fr-FR" sz="3200">
                <a:solidFill>
                  <a:srgbClr val="FFFFFF"/>
                </a:solidFill>
                <a:latin typeface="Now"/>
              </a:rPr>
              <a:t>Cela inclut les femmes, ainsi que les ménages qu'elles gèrent souvent.</a:t>
            </a:r>
            <a:endParaRPr lang="en-US" sz="3200">
              <a:solidFill>
                <a:srgbClr val="FFFFFF"/>
              </a:solidFill>
              <a:latin typeface="Now"/>
            </a:endParaRPr>
          </a:p>
        </p:txBody>
      </p:sp>
      <p:sp>
        <p:nvSpPr>
          <p:cNvPr id="54" name="TextBox 53">
            <a:extLst>
              <a:ext uri="{FF2B5EF4-FFF2-40B4-BE49-F238E27FC236}">
                <a16:creationId xmlns:a16="http://schemas.microsoft.com/office/drawing/2014/main" id="{8F8C6E4E-7569-4C31-A5A4-5BE01D8144DD}"/>
              </a:ext>
            </a:extLst>
          </p:cNvPr>
          <p:cNvSpPr txBox="1"/>
          <p:nvPr/>
        </p:nvSpPr>
        <p:spPr>
          <a:xfrm>
            <a:off x="9471167" y="5143500"/>
            <a:ext cx="7837679" cy="3376565"/>
          </a:xfrm>
          <a:prstGeom prst="rect">
            <a:avLst/>
          </a:prstGeom>
          <a:noFill/>
        </p:spPr>
        <p:txBody>
          <a:bodyPr wrap="square">
            <a:spAutoFit/>
          </a:bodyPr>
          <a:lstStyle/>
          <a:p>
            <a:pPr marL="0" marR="0" lvl="0" indent="0" algn="l" defTabSz="914400" rtl="0" eaLnBrk="1" fontAlgn="auto" latinLnBrk="0" hangingPunct="1">
              <a:lnSpc>
                <a:spcPts val="4319"/>
              </a:lnSpc>
              <a:spcBef>
                <a:spcPct val="0"/>
              </a:spcBef>
              <a:spcAft>
                <a:spcPts val="0"/>
              </a:spcAft>
              <a:buClrTx/>
              <a:buSzTx/>
              <a:buFontTx/>
              <a:buNone/>
              <a:tabLst/>
              <a:defRPr/>
            </a:pPr>
            <a:r>
              <a:rPr kumimoji="0" lang="fr-FR" sz="3000" b="0" i="0" u="none" strike="noStrike" kern="1200" cap="none" spc="0" normalizeH="0" baseline="0" noProof="0" dirty="0">
                <a:ln>
                  <a:noFill/>
                </a:ln>
                <a:solidFill>
                  <a:srgbClr val="FFFFFF"/>
                </a:solidFill>
                <a:effectLst/>
                <a:uLnTx/>
                <a:uFillTx/>
                <a:latin typeface="Now"/>
                <a:ea typeface="+mn-ea"/>
                <a:cs typeface="+mn-cs"/>
              </a:rPr>
              <a:t>Ces impacts peuvent différer entre les hommes et les femmes en fonction des rôles attribués à chaque sexe, il est donc important de comprendre comment les femmes - et leurs familles - utilisent et dépendent des ressources. </a:t>
            </a:r>
            <a:endParaRPr kumimoji="0" lang="en-US" sz="3000" b="0" i="0" u="none" strike="noStrike" kern="1200" cap="none" spc="0" normalizeH="0" baseline="0" noProof="0" dirty="0">
              <a:ln>
                <a:noFill/>
              </a:ln>
              <a:solidFill>
                <a:srgbClr val="FFFFFF"/>
              </a:solidFill>
              <a:effectLst/>
              <a:uLnTx/>
              <a:uFillTx/>
              <a:latin typeface="Now"/>
              <a:ea typeface="+mn-ea"/>
              <a:cs typeface="+mn-cs"/>
            </a:endParaRPr>
          </a:p>
        </p:txBody>
      </p:sp>
      <p:sp>
        <p:nvSpPr>
          <p:cNvPr id="55" name="AutoShape 3">
            <a:extLst>
              <a:ext uri="{FF2B5EF4-FFF2-40B4-BE49-F238E27FC236}">
                <a16:creationId xmlns:a16="http://schemas.microsoft.com/office/drawing/2014/main" id="{999F0779-FFAA-418E-A39F-D6A8F7DBE4C2}"/>
              </a:ext>
            </a:extLst>
          </p:cNvPr>
          <p:cNvSpPr/>
          <p:nvPr/>
        </p:nvSpPr>
        <p:spPr>
          <a:xfrm rot="5400000">
            <a:off x="7676483" y="6800183"/>
            <a:ext cx="2325434" cy="0"/>
          </a:xfrm>
          <a:prstGeom prst="line">
            <a:avLst/>
          </a:prstGeom>
          <a:ln w="28575" cap="rnd">
            <a:solidFill>
              <a:srgbClr val="F4A261"/>
            </a:solidFill>
            <a:prstDash val="sysDot"/>
            <a:headEnd type="none" w="sm" len="sm"/>
            <a:tailEnd type="none" w="sm" len="sm"/>
          </a:ln>
        </p:spPr>
      </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92147" y="1472976"/>
            <a:ext cx="687003" cy="687003"/>
          </a:xfrm>
          <a:prstGeom prst="rect">
            <a:avLst/>
          </a:prstGeom>
        </p:spPr>
      </p:pic>
      <p:sp>
        <p:nvSpPr>
          <p:cNvPr id="52" name="TextBox 10">
            <a:extLst>
              <a:ext uri="{FF2B5EF4-FFF2-40B4-BE49-F238E27FC236}">
                <a16:creationId xmlns:a16="http://schemas.microsoft.com/office/drawing/2014/main" id="{E6E77442-B1BD-41BF-9EA5-B6829182ECE7}"/>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sp>
        <p:nvSpPr>
          <p:cNvPr id="53" name="TextBox 8">
            <a:extLst>
              <a:ext uri="{FF2B5EF4-FFF2-40B4-BE49-F238E27FC236}">
                <a16:creationId xmlns:a16="http://schemas.microsoft.com/office/drawing/2014/main" id="{C33479C9-AE45-4ED5-8555-FF67C6F58DF4}"/>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fr-FR" sz="3499">
                <a:solidFill>
                  <a:srgbClr val="FFFFFF"/>
                </a:solidFill>
                <a:latin typeface="Now Bold"/>
              </a:rPr>
              <a:t>Elles dépendent des ressources naturelles</a:t>
            </a:r>
            <a:endParaRPr lang="en-US" sz="3499">
              <a:solidFill>
                <a:srgbClr val="FFFFFF"/>
              </a:solidFill>
              <a:latin typeface="Now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04800" y="1943100"/>
            <a:ext cx="17363558" cy="804375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92147" y="1472976"/>
            <a:ext cx="687003" cy="687003"/>
          </a:xfrm>
          <a:prstGeom prst="rect">
            <a:avLst/>
          </a:prstGeom>
        </p:spPr>
      </p:pic>
      <p:pic>
        <p:nvPicPr>
          <p:cNvPr id="3" name="Picture 2" descr="A picture containing several&#10;&#10;Description automatically generated">
            <a:extLst>
              <a:ext uri="{FF2B5EF4-FFF2-40B4-BE49-F238E27FC236}">
                <a16:creationId xmlns:a16="http://schemas.microsoft.com/office/drawing/2014/main" id="{8EF8CDC0-ECE4-4D59-947D-BA395C45B0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08825" y="2117389"/>
            <a:ext cx="7590816" cy="5693111"/>
          </a:xfrm>
          <a:prstGeom prst="rect">
            <a:avLst/>
          </a:prstGeom>
        </p:spPr>
      </p:pic>
      <p:sp>
        <p:nvSpPr>
          <p:cNvPr id="52" name="AutoShape 3">
            <a:extLst>
              <a:ext uri="{FF2B5EF4-FFF2-40B4-BE49-F238E27FC236}">
                <a16:creationId xmlns:a16="http://schemas.microsoft.com/office/drawing/2014/main" id="{FB0B672D-1542-4B38-A322-4D1D4E33FA99}"/>
              </a:ext>
            </a:extLst>
          </p:cNvPr>
          <p:cNvSpPr/>
          <p:nvPr/>
        </p:nvSpPr>
        <p:spPr>
          <a:xfrm rot="5400000" flipH="1">
            <a:off x="2969640" y="1941984"/>
            <a:ext cx="10634" cy="4106964"/>
          </a:xfrm>
          <a:prstGeom prst="line">
            <a:avLst/>
          </a:prstGeom>
          <a:ln w="28575" cap="rnd">
            <a:solidFill>
              <a:srgbClr val="F4A261"/>
            </a:solidFill>
            <a:prstDash val="sysDot"/>
            <a:headEnd type="none" w="sm" len="sm"/>
            <a:tailEnd type="none" w="sm" len="sm"/>
          </a:ln>
        </p:spPr>
        <p:txBody>
          <a:bodyPr/>
          <a:lstStyle/>
          <a:p>
            <a:endParaRPr lang="en-US"/>
          </a:p>
        </p:txBody>
      </p:sp>
      <p:pic>
        <p:nvPicPr>
          <p:cNvPr id="5" name="Picture 4" descr="A picture containing tree, outdoor, grass, plant&#10;&#10;Description automatically generated">
            <a:extLst>
              <a:ext uri="{FF2B5EF4-FFF2-40B4-BE49-F238E27FC236}">
                <a16:creationId xmlns:a16="http://schemas.microsoft.com/office/drawing/2014/main" id="{9A61B7E3-7DDA-4846-800B-A2F05E0AB0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983335" y="4914900"/>
            <a:ext cx="6465465" cy="4903736"/>
          </a:xfrm>
          <a:prstGeom prst="rect">
            <a:avLst/>
          </a:prstGeom>
        </p:spPr>
      </p:pic>
      <p:sp>
        <p:nvSpPr>
          <p:cNvPr id="27" name="TextBox 19">
            <a:extLst>
              <a:ext uri="{FF2B5EF4-FFF2-40B4-BE49-F238E27FC236}">
                <a16:creationId xmlns:a16="http://schemas.microsoft.com/office/drawing/2014/main" id="{89E59A3E-75FF-4329-A286-7CA64FA00C21}"/>
              </a:ext>
            </a:extLst>
          </p:cNvPr>
          <p:cNvSpPr txBox="1"/>
          <p:nvPr/>
        </p:nvSpPr>
        <p:spPr>
          <a:xfrm>
            <a:off x="533400" y="4152900"/>
            <a:ext cx="5612752" cy="4370427"/>
          </a:xfrm>
          <a:prstGeom prst="rect">
            <a:avLst/>
          </a:prstGeom>
          <a:solidFill>
            <a:srgbClr val="94D2BD">
              <a:alpha val="94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Cambodge </a:t>
            </a:r>
          </a:p>
          <a:p>
            <a:pPr>
              <a:spcBef>
                <a:spcPct val="0"/>
              </a:spcBef>
            </a:pPr>
            <a:endParaRPr lang="en-US" sz="1000">
              <a:solidFill>
                <a:schemeClr val="bg1"/>
              </a:solidFill>
              <a:latin typeface="Now"/>
            </a:endParaRPr>
          </a:p>
          <a:p>
            <a:pPr>
              <a:spcBef>
                <a:spcPct val="0"/>
              </a:spcBef>
            </a:pPr>
            <a:r>
              <a:rPr lang="fr-FR" sz="2400">
                <a:solidFill>
                  <a:schemeClr val="bg1"/>
                </a:solidFill>
                <a:latin typeface="Now"/>
              </a:rPr>
              <a:t>« Dans la zone de notre projet, la plupart des produits forestiers autres que le bois sont utilisés par les femmes. Elles sont les principales responsables de la collecte d'eau, de légumes et de bois dans la forêt. Elles sont donc particulièrement vulnérables à la perte de terres. »</a:t>
            </a:r>
          </a:p>
          <a:p>
            <a:pPr algn="r">
              <a:spcBef>
                <a:spcPct val="0"/>
              </a:spcBef>
            </a:pPr>
            <a:r>
              <a:rPr lang="en-US" sz="2000">
                <a:solidFill>
                  <a:schemeClr val="bg1"/>
                </a:solidFill>
                <a:latin typeface="Now"/>
              </a:rPr>
              <a:t>Highlanders Association</a:t>
            </a:r>
          </a:p>
        </p:txBody>
      </p:sp>
      <p:sp>
        <p:nvSpPr>
          <p:cNvPr id="53" name="TextBox 4">
            <a:extLst>
              <a:ext uri="{FF2B5EF4-FFF2-40B4-BE49-F238E27FC236}">
                <a16:creationId xmlns:a16="http://schemas.microsoft.com/office/drawing/2014/main" id="{270154CE-A122-4DE8-9BC5-45C4D0720180}"/>
              </a:ext>
            </a:extLst>
          </p:cNvPr>
          <p:cNvSpPr txBox="1"/>
          <p:nvPr/>
        </p:nvSpPr>
        <p:spPr>
          <a:xfrm>
            <a:off x="3093531" y="9306080"/>
            <a:ext cx="4526469" cy="561820"/>
          </a:xfrm>
          <a:prstGeom prst="rect">
            <a:avLst/>
          </a:prstGeom>
        </p:spPr>
        <p:txBody>
          <a:bodyPr wrap="square" lIns="0" tIns="0" rIns="0" bIns="0" rtlCol="0" anchor="t">
            <a:spAutoFit/>
          </a:bodyPr>
          <a:lstStyle/>
          <a:p>
            <a:pPr>
              <a:lnSpc>
                <a:spcPts val="2240"/>
              </a:lnSpc>
            </a:pPr>
            <a:r>
              <a:rPr lang="fr-FR">
                <a:solidFill>
                  <a:schemeClr val="bg1"/>
                </a:solidFill>
                <a:latin typeface="Now"/>
              </a:rPr>
              <a:t>Femme allant chercher de l’eau</a:t>
            </a:r>
            <a:br>
              <a:rPr lang="fr-FR">
                <a:solidFill>
                  <a:schemeClr val="bg1"/>
                </a:solidFill>
                <a:latin typeface="Now"/>
              </a:rPr>
            </a:br>
            <a:r>
              <a:rPr lang="fr-FR">
                <a:solidFill>
                  <a:schemeClr val="bg1"/>
                </a:solidFill>
                <a:latin typeface="Now"/>
              </a:rPr>
              <a:t>au Myanmar</a:t>
            </a:r>
            <a:r>
              <a:rPr lang="es-ES">
                <a:solidFill>
                  <a:schemeClr val="bg1"/>
                </a:solidFill>
                <a:latin typeface="Now"/>
              </a:rPr>
              <a:t>. </a:t>
            </a: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sp>
        <p:nvSpPr>
          <p:cNvPr id="55" name="TextBox 54">
            <a:extLst>
              <a:ext uri="{FF2B5EF4-FFF2-40B4-BE49-F238E27FC236}">
                <a16:creationId xmlns:a16="http://schemas.microsoft.com/office/drawing/2014/main" id="{EE0C2CA5-E292-4F65-8163-66571A795470}"/>
              </a:ext>
            </a:extLst>
          </p:cNvPr>
          <p:cNvSpPr txBox="1"/>
          <p:nvPr/>
        </p:nvSpPr>
        <p:spPr>
          <a:xfrm>
            <a:off x="9608824" y="5543371"/>
            <a:ext cx="3048000" cy="1200329"/>
          </a:xfrm>
          <a:prstGeom prst="rect">
            <a:avLst/>
          </a:prstGeom>
          <a:solidFill>
            <a:schemeClr val="tx1">
              <a:alpha val="37000"/>
            </a:schemeClr>
          </a:solidFill>
        </p:spPr>
        <p:txBody>
          <a:bodyPr wrap="square">
            <a:spAutoFit/>
          </a:bodyPr>
          <a:lstStyle/>
          <a:p>
            <a:r>
              <a:rPr lang="fr-FR">
                <a:solidFill>
                  <a:schemeClr val="bg1"/>
                </a:solidFill>
                <a:latin typeface="Now"/>
              </a:rPr>
              <a:t>Groupe de femmes transformatrices de poisson au Cambodge </a:t>
            </a:r>
          </a:p>
          <a:p>
            <a:r>
              <a:rPr lang="en-US">
                <a:solidFill>
                  <a:schemeClr val="bg1"/>
                </a:solidFill>
                <a:latin typeface="Now"/>
              </a:rPr>
              <a:t>© Kriya Sith, CI</a:t>
            </a:r>
            <a:endParaRPr lang="en-US">
              <a:solidFill>
                <a:schemeClr val="bg1"/>
              </a:solidFill>
            </a:endParaRPr>
          </a:p>
        </p:txBody>
      </p:sp>
      <p:sp>
        <p:nvSpPr>
          <p:cNvPr id="22" name="TextBox 10">
            <a:extLst>
              <a:ext uri="{FF2B5EF4-FFF2-40B4-BE49-F238E27FC236}">
                <a16:creationId xmlns:a16="http://schemas.microsoft.com/office/drawing/2014/main" id="{09439E06-CA5D-4A55-9266-91F122A05F04}"/>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sp>
        <p:nvSpPr>
          <p:cNvPr id="25" name="TextBox 8">
            <a:extLst>
              <a:ext uri="{FF2B5EF4-FFF2-40B4-BE49-F238E27FC236}">
                <a16:creationId xmlns:a16="http://schemas.microsoft.com/office/drawing/2014/main" id="{8C1CB340-CAF2-42A8-ACC9-C7EFA241CAF7}"/>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fr-FR" sz="3499">
                <a:solidFill>
                  <a:srgbClr val="FFFFFF"/>
                </a:solidFill>
                <a:latin typeface="Now Bold"/>
              </a:rPr>
              <a:t>Elles dépendent des ressources naturelles</a:t>
            </a:r>
            <a:endParaRPr lang="en-US" sz="3499">
              <a:solidFill>
                <a:srgbClr val="FFFFFF"/>
              </a:solidFill>
              <a:latin typeface="Now Bold"/>
            </a:endParaRPr>
          </a:p>
        </p:txBody>
      </p:sp>
      <p:sp>
        <p:nvSpPr>
          <p:cNvPr id="28" name="TextBox 19">
            <a:extLst>
              <a:ext uri="{FF2B5EF4-FFF2-40B4-BE49-F238E27FC236}">
                <a16:creationId xmlns:a16="http://schemas.microsoft.com/office/drawing/2014/main" id="{52619577-4231-41E6-A323-86F06FC8BF61}"/>
              </a:ext>
            </a:extLst>
          </p:cNvPr>
          <p:cNvSpPr txBox="1"/>
          <p:nvPr/>
        </p:nvSpPr>
        <p:spPr>
          <a:xfrm>
            <a:off x="12538032" y="5249448"/>
            <a:ext cx="5533265" cy="4893647"/>
          </a:xfrm>
          <a:prstGeom prst="rect">
            <a:avLst/>
          </a:prstGeom>
          <a:solidFill>
            <a:srgbClr val="94D2BD">
              <a:alpha val="94000"/>
            </a:srgbClr>
          </a:solidFill>
        </p:spPr>
        <p:txBody>
          <a:bodyPr wrap="square" lIns="182880" tIns="182880" rIns="91440" bIns="182880" rtlCol="0" anchor="t">
            <a:spAutoFit/>
          </a:bodyPr>
          <a:lstStyle/>
          <a:p>
            <a:pPr>
              <a:spcBef>
                <a:spcPct val="0"/>
              </a:spcBef>
            </a:pPr>
            <a:r>
              <a:rPr lang="en-US" sz="2000">
                <a:solidFill>
                  <a:schemeClr val="accent6">
                    <a:lumMod val="40000"/>
                    <a:lumOff val="60000"/>
                  </a:schemeClr>
                </a:solidFill>
                <a:latin typeface="Now"/>
              </a:rPr>
              <a:t>Cambodge</a:t>
            </a:r>
            <a:endParaRPr lang="en-US" sz="1000">
              <a:solidFill>
                <a:schemeClr val="accent6">
                  <a:lumMod val="40000"/>
                  <a:lumOff val="60000"/>
                </a:schemeClr>
              </a:solidFill>
              <a:latin typeface="Now"/>
            </a:endParaRPr>
          </a:p>
          <a:p>
            <a:pPr>
              <a:spcBef>
                <a:spcPct val="0"/>
              </a:spcBef>
            </a:pPr>
            <a:r>
              <a:rPr lang="en-US" sz="1000">
                <a:solidFill>
                  <a:srgbClr val="F9C74F"/>
                </a:solidFill>
                <a:latin typeface="Now"/>
              </a:rPr>
              <a:t> </a:t>
            </a:r>
            <a:endParaRPr lang="en-US" sz="1000">
              <a:solidFill>
                <a:schemeClr val="bg1"/>
              </a:solidFill>
              <a:latin typeface="Now"/>
            </a:endParaRPr>
          </a:p>
          <a:p>
            <a:pPr>
              <a:spcBef>
                <a:spcPct val="0"/>
              </a:spcBef>
            </a:pPr>
            <a:r>
              <a:rPr lang="fr-FR" sz="2400">
                <a:solidFill>
                  <a:schemeClr val="bg1"/>
                </a:solidFill>
                <a:latin typeface="Now"/>
              </a:rPr>
              <a:t>« Parce que beaucoup d'entre elles travaillent dans la transformation du poisson, les femmes bénéficient d'une solide gestion communautaire de la pêche. Si le comité de gestion communautaire des pêcheries ne gère pas efficacement la pêche, cela aura un impact sur les moyens de subsistance des femmes. » </a:t>
            </a:r>
          </a:p>
          <a:p>
            <a:pPr algn="r">
              <a:spcBef>
                <a:spcPct val="0"/>
              </a:spcBef>
            </a:pPr>
            <a:r>
              <a:rPr lang="en-US" sz="2000">
                <a:solidFill>
                  <a:schemeClr val="bg1"/>
                </a:solidFill>
                <a:latin typeface="Now"/>
              </a:rPr>
              <a:t>Conservation International (CI)</a:t>
            </a:r>
          </a:p>
        </p:txBody>
      </p:sp>
    </p:spTree>
    <p:extLst>
      <p:ext uri="{BB962C8B-B14F-4D97-AF65-F5344CB8AC3E}">
        <p14:creationId xmlns:p14="http://schemas.microsoft.com/office/powerpoint/2010/main" val="290740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21">
            <a:extLst>
              <a:ext uri="{FF2B5EF4-FFF2-40B4-BE49-F238E27FC236}">
                <a16:creationId xmlns:a16="http://schemas.microsoft.com/office/drawing/2014/main" id="{4F588924-54CA-4B23-86C2-7EAC2D42B4D1}"/>
              </a:ext>
            </a:extLst>
          </p:cNvPr>
          <p:cNvGrpSpPr/>
          <p:nvPr/>
        </p:nvGrpSpPr>
        <p:grpSpPr>
          <a:xfrm>
            <a:off x="12196001" y="1943051"/>
            <a:ext cx="5533265" cy="2404953"/>
            <a:chOff x="0" y="0"/>
            <a:chExt cx="1871746" cy="813527"/>
          </a:xfrm>
          <a:solidFill>
            <a:srgbClr val="E6E6E6"/>
          </a:solidFill>
        </p:grpSpPr>
        <p:sp>
          <p:nvSpPr>
            <p:cNvPr id="45" name="Freeform 22">
              <a:extLst>
                <a:ext uri="{FF2B5EF4-FFF2-40B4-BE49-F238E27FC236}">
                  <a16:creationId xmlns:a16="http://schemas.microsoft.com/office/drawing/2014/main" id="{61320AB4-5436-4CF1-BFA9-D94941F97A8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pic>
        <p:nvPicPr>
          <p:cNvPr id="37" name="Picture 12">
            <a:extLst>
              <a:ext uri="{FF2B5EF4-FFF2-40B4-BE49-F238E27FC236}">
                <a16:creationId xmlns:a16="http://schemas.microsoft.com/office/drawing/2014/main" id="{9B18B888-062E-4915-875A-AF509EE4700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pic>
        <p:nvPicPr>
          <p:cNvPr id="43" name="Picture 20">
            <a:extLst>
              <a:ext uri="{FF2B5EF4-FFF2-40B4-BE49-F238E27FC236}">
                <a16:creationId xmlns:a16="http://schemas.microsoft.com/office/drawing/2014/main" id="{82C77F35-FD28-448F-ACF0-A5048526E2C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sp>
        <p:nvSpPr>
          <p:cNvPr id="57" name="TextBox 27">
            <a:extLst>
              <a:ext uri="{FF2B5EF4-FFF2-40B4-BE49-F238E27FC236}">
                <a16:creationId xmlns:a16="http://schemas.microsoft.com/office/drawing/2014/main" id="{47E0121F-3364-49BC-B3DE-1FAAD04E39CC}"/>
              </a:ext>
            </a:extLst>
          </p:cNvPr>
          <p:cNvSpPr txBox="1"/>
          <p:nvPr/>
        </p:nvSpPr>
        <p:spPr>
          <a:xfrm>
            <a:off x="13081991" y="2278617"/>
            <a:ext cx="4748809" cy="1862626"/>
          </a:xfrm>
          <a:prstGeom prst="rect">
            <a:avLst/>
          </a:prstGeom>
        </p:spPr>
        <p:txBody>
          <a:bodyPr lIns="0" tIns="0" rIns="0" bIns="0" rtlCol="0" anchor="t">
            <a:spAutoFit/>
          </a:bodyPr>
          <a:lstStyle/>
          <a:p>
            <a:pPr>
              <a:lnSpc>
                <a:spcPts val="4899"/>
              </a:lnSpc>
            </a:pPr>
            <a:r>
              <a:rPr lang="fr-FR" sz="3499">
                <a:solidFill>
                  <a:srgbClr val="FFFFFF"/>
                </a:solidFill>
                <a:latin typeface="Now Bold"/>
              </a:rPr>
              <a:t>Les droits des femmes sont des droits humains</a:t>
            </a:r>
            <a:endParaRPr lang="es-ES" sz="3499">
              <a:solidFill>
                <a:srgbClr val="FFFFFF"/>
              </a:solidFill>
              <a:latin typeface="Now Bold"/>
            </a:endParaRPr>
          </a:p>
        </p:txBody>
      </p:sp>
      <p:grpSp>
        <p:nvGrpSpPr>
          <p:cNvPr id="31" name="Group 2">
            <a:extLst>
              <a:ext uri="{FF2B5EF4-FFF2-40B4-BE49-F238E27FC236}">
                <a16:creationId xmlns:a16="http://schemas.microsoft.com/office/drawing/2014/main" id="{65E13850-1361-4236-A1D2-9A207E441882}"/>
              </a:ext>
            </a:extLst>
          </p:cNvPr>
          <p:cNvGrpSpPr/>
          <p:nvPr/>
        </p:nvGrpSpPr>
        <p:grpSpPr>
          <a:xfrm>
            <a:off x="365708" y="1943051"/>
            <a:ext cx="5533265" cy="2404953"/>
            <a:chOff x="0" y="0"/>
            <a:chExt cx="1871746" cy="813527"/>
          </a:xfrm>
          <a:solidFill>
            <a:srgbClr val="E6E6E6"/>
          </a:solidFill>
        </p:grpSpPr>
        <p:sp>
          <p:nvSpPr>
            <p:cNvPr id="32" name="Freeform 3">
              <a:extLst>
                <a:ext uri="{FF2B5EF4-FFF2-40B4-BE49-F238E27FC236}">
                  <a16:creationId xmlns:a16="http://schemas.microsoft.com/office/drawing/2014/main" id="{9875EF97-9110-49C8-BFBA-9AA2D5DEB0E7}"/>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3" name="Group 5">
            <a:extLst>
              <a:ext uri="{FF2B5EF4-FFF2-40B4-BE49-F238E27FC236}">
                <a16:creationId xmlns:a16="http://schemas.microsoft.com/office/drawing/2014/main" id="{7E14140A-19ED-4698-9E13-E8F5D929F793}"/>
              </a:ext>
            </a:extLst>
          </p:cNvPr>
          <p:cNvGrpSpPr/>
          <p:nvPr/>
        </p:nvGrpSpPr>
        <p:grpSpPr>
          <a:xfrm>
            <a:off x="203068" y="1410353"/>
            <a:ext cx="1172620" cy="1172620"/>
            <a:chOff x="0" y="0"/>
            <a:chExt cx="6350000" cy="6350000"/>
          </a:xfrm>
          <a:solidFill>
            <a:schemeClr val="accent6">
              <a:lumMod val="40000"/>
              <a:lumOff val="60000"/>
            </a:schemeClr>
          </a:solidFill>
        </p:grpSpPr>
        <p:sp>
          <p:nvSpPr>
            <p:cNvPr id="34" name="Freeform 6">
              <a:extLst>
                <a:ext uri="{FF2B5EF4-FFF2-40B4-BE49-F238E27FC236}">
                  <a16:creationId xmlns:a16="http://schemas.microsoft.com/office/drawing/2014/main" id="{2C51D5DC-5F29-4833-A236-11E591999EA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46" name="Group 24">
            <a:extLst>
              <a:ext uri="{FF2B5EF4-FFF2-40B4-BE49-F238E27FC236}">
                <a16:creationId xmlns:a16="http://schemas.microsoft.com/office/drawing/2014/main" id="{3CB43D69-03B3-4506-B5FF-9826BF5F962B}"/>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7" name="Freeform 25">
              <a:extLst>
                <a:ext uri="{FF2B5EF4-FFF2-40B4-BE49-F238E27FC236}">
                  <a16:creationId xmlns:a16="http://schemas.microsoft.com/office/drawing/2014/main" id="{2B487643-BEA6-4DA9-9D53-73087AA25E8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9" name="Graphic 48" descr="Fish outline">
            <a:extLst>
              <a:ext uri="{FF2B5EF4-FFF2-40B4-BE49-F238E27FC236}">
                <a16:creationId xmlns:a16="http://schemas.microsoft.com/office/drawing/2014/main" id="{33ECBA2D-AD14-4358-BED9-957D34F1FD6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50" name="Graphic 49" descr="Tree With Roots outline">
            <a:extLst>
              <a:ext uri="{FF2B5EF4-FFF2-40B4-BE49-F238E27FC236}">
                <a16:creationId xmlns:a16="http://schemas.microsoft.com/office/drawing/2014/main" id="{52CA7E5B-D0D1-4ECE-8A5B-E8D4BA7E1BB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52" name="Graphic 51" descr="Group success outline">
            <a:extLst>
              <a:ext uri="{FF2B5EF4-FFF2-40B4-BE49-F238E27FC236}">
                <a16:creationId xmlns:a16="http://schemas.microsoft.com/office/drawing/2014/main" id="{C1758A4A-7F2B-44E4-BE92-720A352F9A1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grpSp>
        <p:nvGrpSpPr>
          <p:cNvPr id="28" name="Group 23">
            <a:extLst>
              <a:ext uri="{FF2B5EF4-FFF2-40B4-BE49-F238E27FC236}">
                <a16:creationId xmlns:a16="http://schemas.microsoft.com/office/drawing/2014/main" id="{7E688C03-BA9D-4EF9-B48A-11AC3D3BB2BC}"/>
              </a:ext>
            </a:extLst>
          </p:cNvPr>
          <p:cNvGrpSpPr/>
          <p:nvPr/>
        </p:nvGrpSpPr>
        <p:grpSpPr>
          <a:xfrm>
            <a:off x="365708" y="3957761"/>
            <a:ext cx="17363558" cy="6029043"/>
            <a:chOff x="0" y="0"/>
            <a:chExt cx="5873599" cy="1913890"/>
          </a:xfrm>
        </p:grpSpPr>
        <p:sp>
          <p:nvSpPr>
            <p:cNvPr id="30" name="Freeform 24">
              <a:extLst>
                <a:ext uri="{FF2B5EF4-FFF2-40B4-BE49-F238E27FC236}">
                  <a16:creationId xmlns:a16="http://schemas.microsoft.com/office/drawing/2014/main" id="{10F8AAC4-3318-45FB-828A-CC217ECA0D34}"/>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2823580" y="4597683"/>
            <a:ext cx="12640839" cy="4946162"/>
          </a:xfrm>
          <a:prstGeom prst="rect">
            <a:avLst/>
          </a:prstGeom>
        </p:spPr>
        <p:txBody>
          <a:bodyPr lIns="0" tIns="0" rIns="0" bIns="0" rtlCol="0" anchor="t">
            <a:spAutoFit/>
          </a:bodyPr>
          <a:lstStyle/>
          <a:p>
            <a:pPr algn="ctr">
              <a:lnSpc>
                <a:spcPts val="4319"/>
              </a:lnSpc>
            </a:pPr>
            <a:r>
              <a:rPr lang="fr-FR" sz="3200" dirty="0">
                <a:solidFill>
                  <a:srgbClr val="FFFFFF"/>
                </a:solidFill>
                <a:latin typeface="Now" panose="020B0604020202020204" charset="0"/>
              </a:rPr>
              <a:t>Les femmes peuvent contribuer à la conservation grâce à leurs connaissances, leurs expériences et leurs compétences liées à la manière dont elles utilisent les ressources, gèrent leurs moyens de subsistance et leur foyer, et participent à la vie de leur communauté. </a:t>
            </a:r>
          </a:p>
          <a:p>
            <a:pPr algn="ctr">
              <a:lnSpc>
                <a:spcPts val="4319"/>
              </a:lnSpc>
            </a:pPr>
            <a:endParaRPr lang="fr-FR" sz="3200" dirty="0">
              <a:solidFill>
                <a:srgbClr val="FFFFFF"/>
              </a:solidFill>
              <a:latin typeface="Now" panose="020B0604020202020204" charset="0"/>
            </a:endParaRPr>
          </a:p>
          <a:p>
            <a:pPr algn="ctr">
              <a:lnSpc>
                <a:spcPts val="4319"/>
              </a:lnSpc>
            </a:pPr>
            <a:r>
              <a:rPr lang="fr-FR" sz="3200" dirty="0">
                <a:solidFill>
                  <a:srgbClr val="FFFFFF"/>
                </a:solidFill>
                <a:latin typeface="Now" panose="020B0604020202020204" charset="0"/>
              </a:rPr>
              <a:t>Il peut s'agir de connaissances et de compétences qu'elles possèdent déjà, ainsi que de connaissances et de compétences qu'elles peuvent apprendre et utiliser à l'avenir.</a:t>
            </a:r>
            <a:endParaRPr lang="en-US" sz="3200" dirty="0">
              <a:solidFill>
                <a:srgbClr val="FFFFFF"/>
              </a:solidFill>
              <a:latin typeface="Now" panose="020B0604020202020204" charset="0"/>
            </a:endParaRPr>
          </a:p>
        </p:txBody>
      </p:sp>
      <p:sp>
        <p:nvSpPr>
          <p:cNvPr id="53" name="TextBox 10">
            <a:extLst>
              <a:ext uri="{FF2B5EF4-FFF2-40B4-BE49-F238E27FC236}">
                <a16:creationId xmlns:a16="http://schemas.microsoft.com/office/drawing/2014/main" id="{7B56764E-1CBA-43EB-AA18-C407F0761AA2}"/>
              </a:ext>
            </a:extLst>
          </p:cNvPr>
          <p:cNvSpPr txBox="1"/>
          <p:nvPr/>
        </p:nvSpPr>
        <p:spPr>
          <a:xfrm>
            <a:off x="12469084" y="723900"/>
            <a:ext cx="5533265" cy="273685"/>
          </a:xfrm>
          <a:prstGeom prst="rect">
            <a:avLst/>
          </a:prstGeom>
        </p:spPr>
        <p:txBody>
          <a:bodyPr wrap="square" lIns="0" tIns="0" rIns="0" bIns="0" rtlCol="0" anchor="t">
            <a:spAutoFit/>
          </a:bodyPr>
          <a:lstStyle/>
          <a:p>
            <a:pPr>
              <a:lnSpc>
                <a:spcPts val="2240"/>
              </a:lnSpc>
            </a:pPr>
            <a:r>
              <a:rPr lang="fr-FR" sz="1599" dirty="0">
                <a:solidFill>
                  <a:srgbClr val="000000"/>
                </a:solidFill>
                <a:latin typeface="Now"/>
              </a:rPr>
              <a:t>Module 1 | GENRE ET CONSERVATION</a:t>
            </a:r>
            <a:endParaRPr lang="en-US" sz="1600" dirty="0">
              <a:solidFill>
                <a:srgbClr val="000000"/>
              </a:solidFill>
              <a:latin typeface="Now"/>
            </a:endParaRPr>
          </a:p>
        </p:txBody>
      </p:sp>
      <p:sp>
        <p:nvSpPr>
          <p:cNvPr id="54" name="TextBox 8">
            <a:extLst>
              <a:ext uri="{FF2B5EF4-FFF2-40B4-BE49-F238E27FC236}">
                <a16:creationId xmlns:a16="http://schemas.microsoft.com/office/drawing/2014/main" id="{2DA48A56-595D-49C0-A5C0-19B6AA286E61}"/>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fr-FR" sz="3499">
                <a:solidFill>
                  <a:srgbClr val="FFFFFF"/>
                </a:solidFill>
                <a:latin typeface="Now Bold"/>
              </a:rPr>
              <a:t>Elles dépendent des ressources naturelles</a:t>
            </a:r>
            <a:endParaRPr lang="en-US" sz="3499">
              <a:solidFill>
                <a:srgbClr val="FFFFFF"/>
              </a:solidFill>
              <a:latin typeface="Now Bold"/>
            </a:endParaRPr>
          </a:p>
        </p:txBody>
      </p:sp>
      <p:sp>
        <p:nvSpPr>
          <p:cNvPr id="55" name="TextBox 19">
            <a:extLst>
              <a:ext uri="{FF2B5EF4-FFF2-40B4-BE49-F238E27FC236}">
                <a16:creationId xmlns:a16="http://schemas.microsoft.com/office/drawing/2014/main" id="{76033F28-B3B5-4903-ABBE-BAFAC2234550}"/>
              </a:ext>
            </a:extLst>
          </p:cNvPr>
          <p:cNvSpPr txBox="1"/>
          <p:nvPr/>
        </p:nvSpPr>
        <p:spPr>
          <a:xfrm>
            <a:off x="7164845" y="2324100"/>
            <a:ext cx="4950955" cy="1862626"/>
          </a:xfrm>
          <a:prstGeom prst="rect">
            <a:avLst/>
          </a:prstGeom>
        </p:spPr>
        <p:txBody>
          <a:bodyPr wrap="square" lIns="0" tIns="0" rIns="0" bIns="0" rtlCol="0" anchor="t">
            <a:spAutoFit/>
          </a:bodyPr>
          <a:lstStyle/>
          <a:p>
            <a:pPr>
              <a:lnSpc>
                <a:spcPts val="4899"/>
              </a:lnSpc>
            </a:pPr>
            <a:r>
              <a:rPr lang="fr-FR" sz="3499" dirty="0">
                <a:solidFill>
                  <a:srgbClr val="FFFFFF"/>
                </a:solidFill>
                <a:latin typeface="Now Bold"/>
              </a:rPr>
              <a:t>L'expérience et les connaissances des femmes</a:t>
            </a:r>
            <a:endParaRPr lang="en-US" sz="3499" dirty="0">
              <a:solidFill>
                <a:srgbClr val="FFFFFF"/>
              </a:solidFill>
              <a:latin typeface="Now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MigrationSourceURL xmlns="26dc9545-3485-43d9-a12f-7a40a730fcd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D083D239C1A540BD3CFB9F438960AD" ma:contentTypeVersion="18" ma:contentTypeDescription="Create a new document." ma:contentTypeScope="" ma:versionID="5ba0e699cc210f44d18291f0a8e2f58b">
  <xsd:schema xmlns:xsd="http://www.w3.org/2001/XMLSchema" xmlns:xs="http://www.w3.org/2001/XMLSchema" xmlns:p="http://schemas.microsoft.com/office/2006/metadata/properties" xmlns:ns1="http://schemas.microsoft.com/sharepoint/v3" xmlns:ns2="cd70a8df-fc1c-4d74-973c-c6c37511b536" xmlns:ns3="26dc9545-3485-43d9-a12f-7a40a730fcd3" targetNamespace="http://schemas.microsoft.com/office/2006/metadata/properties" ma:root="true" ma:fieldsID="7a624c9944140878bd4e6f7ff5037010" ns1:_="" ns2:_="" ns3:_="">
    <xsd:import namespace="http://schemas.microsoft.com/sharepoint/v3"/>
    <xsd:import namespace="cd70a8df-fc1c-4d74-973c-c6c37511b536"/>
    <xsd:import namespace="26dc9545-3485-43d9-a12f-7a40a730fcd3"/>
    <xsd:element name="properties">
      <xsd:complexType>
        <xsd:sequence>
          <xsd:element name="documentManagement">
            <xsd:complexType>
              <xsd:all>
                <xsd:element ref="ns2:SharedWithUsers" minOccurs="0"/>
                <xsd:element ref="ns2:SharedWithDetails" minOccurs="0"/>
                <xsd:element ref="ns3:MigrationSourceURL"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70a8df-fc1c-4d74-973c-c6c37511b53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6dc9545-3485-43d9-a12f-7a40a730fcd3" elementFormDefault="qualified">
    <xsd:import namespace="http://schemas.microsoft.com/office/2006/documentManagement/types"/>
    <xsd:import namespace="http://schemas.microsoft.com/office/infopath/2007/PartnerControls"/>
    <xsd:element name="MigrationSourceURL" ma:index="10" nillable="true" ma:displayName="MigrationSourceURL" ma:internalName="MigrationSourceURL">
      <xsd:simpleType>
        <xsd:restriction base="dms:Note">
          <xsd:maxLength value="255"/>
        </xsd:restriction>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7DA70B-604C-45EE-A534-842E80D9F538}">
  <ds:schemaRefs>
    <ds:schemaRef ds:uri="http://schemas.microsoft.com/sharepoint/v3/contenttype/forms"/>
  </ds:schemaRefs>
</ds:datastoreItem>
</file>

<file path=customXml/itemProps2.xml><?xml version="1.0" encoding="utf-8"?>
<ds:datastoreItem xmlns:ds="http://schemas.openxmlformats.org/officeDocument/2006/customXml" ds:itemID="{BA3D1AC4-2DB1-43C8-9FC1-DB7C1E416844}">
  <ds:schemaRefs>
    <ds:schemaRef ds:uri="http://schemas.microsoft.com/office/2006/metadata/properties"/>
    <ds:schemaRef ds:uri="http://schemas.microsoft.com/office/infopath/2007/PartnerControls"/>
    <ds:schemaRef ds:uri="http://schemas.microsoft.com/sharepoint/v3"/>
    <ds:schemaRef ds:uri="26dc9545-3485-43d9-a12f-7a40a730fcd3"/>
  </ds:schemaRefs>
</ds:datastoreItem>
</file>

<file path=customXml/itemProps3.xml><?xml version="1.0" encoding="utf-8"?>
<ds:datastoreItem xmlns:ds="http://schemas.openxmlformats.org/officeDocument/2006/customXml" ds:itemID="{AA44E903-C620-449A-9636-AD7E19261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d70a8df-fc1c-4d74-973c-c6c37511b536"/>
    <ds:schemaRef ds:uri="26dc9545-3485-43d9-a12f-7a40a730fc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10676</TotalTime>
  <Words>3948</Words>
  <Application>Microsoft Office PowerPoint</Application>
  <PresentationFormat>Custom</PresentationFormat>
  <Paragraphs>341</Paragraphs>
  <Slides>38</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Calibri</vt:lpstr>
      <vt:lpstr>Trade Gothic Next Light</vt:lpstr>
      <vt:lpstr>Now Bold</vt:lpstr>
      <vt:lpstr>Wingdings</vt:lpstr>
      <vt:lpstr>Arial</vt:lpstr>
      <vt:lpstr>Now</vt:lpstr>
      <vt:lpstr>Avenir Next LT Pro</vt:lpstr>
      <vt:lpstr>Sailors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Celine Desbrosses</dc:creator>
  <cp:lastModifiedBy>Kristin Betz</cp:lastModifiedBy>
  <cp:revision>1554</cp:revision>
  <dcterms:created xsi:type="dcterms:W3CDTF">2006-08-16T00:00:00Z</dcterms:created>
  <dcterms:modified xsi:type="dcterms:W3CDTF">2022-01-11T18:31:36Z</dcterms:modified>
  <dc:identifier>DAEpYkZ1jA4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0x01010074D083D239C1A540BD3CFB9F438960AD</vt:lpwstr>
  </property>
</Properties>
</file>