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56" r:id="rId2"/>
    <p:sldId id="455" r:id="rId3"/>
    <p:sldId id="258" r:id="rId4"/>
    <p:sldId id="260" r:id="rId5"/>
    <p:sldId id="261" r:id="rId6"/>
    <p:sldId id="262" r:id="rId7"/>
    <p:sldId id="263" r:id="rId8"/>
    <p:sldId id="401" r:id="rId9"/>
    <p:sldId id="264" r:id="rId10"/>
    <p:sldId id="402" r:id="rId11"/>
    <p:sldId id="265" r:id="rId12"/>
    <p:sldId id="403" r:id="rId13"/>
    <p:sldId id="269" r:id="rId14"/>
    <p:sldId id="270" r:id="rId15"/>
    <p:sldId id="268" r:id="rId16"/>
    <p:sldId id="266" r:id="rId17"/>
    <p:sldId id="404" r:id="rId18"/>
    <p:sldId id="405" r:id="rId19"/>
    <p:sldId id="406" r:id="rId20"/>
    <p:sldId id="271" r:id="rId21"/>
    <p:sldId id="409" r:id="rId22"/>
    <p:sldId id="326" r:id="rId23"/>
    <p:sldId id="327" r:id="rId24"/>
    <p:sldId id="275" r:id="rId25"/>
    <p:sldId id="276" r:id="rId26"/>
    <p:sldId id="408" r:id="rId27"/>
    <p:sldId id="279" r:id="rId28"/>
    <p:sldId id="281" r:id="rId29"/>
    <p:sldId id="322" r:id="rId30"/>
    <p:sldId id="283" r:id="rId31"/>
    <p:sldId id="284" r:id="rId32"/>
    <p:sldId id="285" r:id="rId33"/>
    <p:sldId id="286" r:id="rId34"/>
    <p:sldId id="287" r:id="rId35"/>
    <p:sldId id="324" r:id="rId36"/>
    <p:sldId id="325" r:id="rId37"/>
    <p:sldId id="288" r:id="rId38"/>
    <p:sldId id="410" r:id="rId39"/>
  </p:sldIdLst>
  <p:sldSz cx="18288000" cy="10287000"/>
  <p:notesSz cx="6858000" cy="9144000"/>
  <p:embeddedFontLst>
    <p:embeddedFont>
      <p:font typeface="Avenir Next LT Pro" panose="020B0504020202020204" pitchFamily="34" charset="0"/>
      <p:regular r:id="rId41"/>
      <p:bold r:id="rId42"/>
      <p:italic r:id="rId43"/>
      <p:boldItalic r:id="rId44"/>
    </p:embeddedFont>
    <p:embeddedFont>
      <p:font typeface="Calibri" panose="020F0502020204030204" pitchFamily="34" charset="0"/>
      <p:regular r:id="rId45"/>
      <p:bold r:id="rId46"/>
      <p:italic r:id="rId47"/>
      <p:boldItalic r:id="rId48"/>
    </p:embeddedFont>
    <p:embeddedFont>
      <p:font typeface="Now" panose="020B0604020202020204" charset="0"/>
      <p:regular r:id="rId49"/>
      <p:bold r:id="rId50"/>
    </p:embeddedFont>
    <p:embeddedFont>
      <p:font typeface="Now Bold" panose="020B0604020202020204" charset="0"/>
      <p:regular r:id="rId51"/>
    </p:embeddedFont>
    <p:embeddedFont>
      <p:font typeface="Sailors" panose="02000000000000000000" charset="0"/>
      <p:regular r:id="rId52"/>
    </p:embeddedFont>
    <p:embeddedFont>
      <p:font typeface="Trade Gothic Next Light" panose="020B0403040303020004" pitchFamily="34" charset="0"/>
      <p:regular r:id="rId53"/>
      <p: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ra Whitty" initials="TW" lastIdx="1" clrIdx="0">
    <p:extLst>
      <p:ext uri="{19B8F6BF-5375-455C-9EA6-DF929625EA0E}">
        <p15:presenceInfo xmlns:p15="http://schemas.microsoft.com/office/powerpoint/2012/main" userId="851c814c537292c4" providerId="Windows Live"/>
      </p:ext>
    </p:extLst>
  </p:cmAuthor>
  <p:cmAuthor id="2" name="Cynthia Garland Monteagudo" initials="CGM" lastIdx="20" clrIdx="1">
    <p:extLst>
      <p:ext uri="{19B8F6BF-5375-455C-9EA6-DF929625EA0E}">
        <p15:presenceInfo xmlns:p15="http://schemas.microsoft.com/office/powerpoint/2012/main" userId="S::C.GarlandM@alum.up.edu.pe::2ab13d00-dba7-481e-82b0-409bb70b9f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AE0"/>
    <a:srgbClr val="F9844A"/>
    <a:srgbClr val="0A9396"/>
    <a:srgbClr val="43AA8B"/>
    <a:srgbClr val="FBB38F"/>
    <a:srgbClr val="FBAC85"/>
    <a:srgbClr val="F4A261"/>
    <a:srgbClr val="85A1A5"/>
    <a:srgbClr val="264653"/>
    <a:srgbClr val="001219"/>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69" autoAdjust="0"/>
    <p:restoredTop sz="95226" autoAdjust="0"/>
  </p:normalViewPr>
  <p:slideViewPr>
    <p:cSldViewPr>
      <p:cViewPr varScale="1">
        <p:scale>
          <a:sx n="73" d="100"/>
          <a:sy n="73" d="100"/>
        </p:scale>
        <p:origin x="60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02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50CA8-D9EE-4AEF-80F3-D11AD333E191}" type="datetimeFigureOut">
              <a:rPr lang="en-US" smtClean="0"/>
              <a:t>4/18/2022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763FA-5474-4A40-8AD4-E60B2E3BE63F}" type="slidenum">
              <a:rPr lang="en-US" smtClean="0"/>
              <a:t>‹#›</a:t>
            </a:fld>
            <a:endParaRPr lang="en-US"/>
          </a:p>
        </p:txBody>
      </p:sp>
    </p:spTree>
    <p:extLst>
      <p:ext uri="{BB962C8B-B14F-4D97-AF65-F5344CB8AC3E}">
        <p14:creationId xmlns:p14="http://schemas.microsoft.com/office/powerpoint/2010/main" val="2920329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a:t>
            </a:fld>
            <a:endParaRPr lang="en-US"/>
          </a:p>
        </p:txBody>
      </p:sp>
    </p:spTree>
    <p:extLst>
      <p:ext uri="{BB962C8B-B14F-4D97-AF65-F5344CB8AC3E}">
        <p14:creationId xmlns:p14="http://schemas.microsoft.com/office/powerpoint/2010/main" val="302223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a:t>
            </a:fld>
            <a:endParaRPr lang="en-US"/>
          </a:p>
        </p:txBody>
      </p:sp>
    </p:spTree>
    <p:extLst>
      <p:ext uri="{BB962C8B-B14F-4D97-AF65-F5344CB8AC3E}">
        <p14:creationId xmlns:p14="http://schemas.microsoft.com/office/powerpoint/2010/main" val="4159437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8</a:t>
            </a:fld>
            <a:endParaRPr lang="en-US"/>
          </a:p>
        </p:txBody>
      </p:sp>
    </p:spTree>
    <p:extLst>
      <p:ext uri="{BB962C8B-B14F-4D97-AF65-F5344CB8AC3E}">
        <p14:creationId xmlns:p14="http://schemas.microsoft.com/office/powerpoint/2010/main" val="70552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14</a:t>
            </a:fld>
            <a:endParaRPr lang="en-US"/>
          </a:p>
        </p:txBody>
      </p:sp>
    </p:spTree>
    <p:extLst>
      <p:ext uri="{BB962C8B-B14F-4D97-AF65-F5344CB8AC3E}">
        <p14:creationId xmlns:p14="http://schemas.microsoft.com/office/powerpoint/2010/main" val="2024869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18</a:t>
            </a:fld>
            <a:endParaRPr lang="en-US"/>
          </a:p>
        </p:txBody>
      </p:sp>
    </p:spTree>
    <p:extLst>
      <p:ext uri="{BB962C8B-B14F-4D97-AF65-F5344CB8AC3E}">
        <p14:creationId xmlns:p14="http://schemas.microsoft.com/office/powerpoint/2010/main" val="325656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9763FA-5474-4A40-8AD4-E60B2E3BE63F}" type="slidenum">
              <a:rPr lang="en-US" smtClean="0"/>
              <a:t>28</a:t>
            </a:fld>
            <a:endParaRPr lang="en-US"/>
          </a:p>
        </p:txBody>
      </p:sp>
    </p:spTree>
    <p:extLst>
      <p:ext uri="{BB962C8B-B14F-4D97-AF65-F5344CB8AC3E}">
        <p14:creationId xmlns:p14="http://schemas.microsoft.com/office/powerpoint/2010/main" val="2755633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3.sv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30.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hyperlink" Target="https://creativecommons.org/licenses/by-nc/4.0/deed.e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sv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18.png"/><Relationship Id="rId7"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addressing a group of people&#10;&#10;Description automatically generated with medium confidence">
            <a:extLst>
              <a:ext uri="{FF2B5EF4-FFF2-40B4-BE49-F238E27FC236}">
                <a16:creationId xmlns:a16="http://schemas.microsoft.com/office/drawing/2014/main" id="{842DFC5B-AFA6-4F3C-BEB2-C2A62F5BB98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27" y="0"/>
            <a:ext cx="18288000" cy="10287000"/>
          </a:xfrm>
          <a:prstGeom prst="rect">
            <a:avLst/>
          </a:prstGeom>
        </p:spPr>
      </p:pic>
      <p:sp>
        <p:nvSpPr>
          <p:cNvPr id="14" name="Freeform 4">
            <a:extLst>
              <a:ext uri="{FF2B5EF4-FFF2-40B4-BE49-F238E27FC236}">
                <a16:creationId xmlns:a16="http://schemas.microsoft.com/office/drawing/2014/main" id="{4E7208BF-52F5-49F2-980A-AC4C46BDB350}"/>
              </a:ext>
            </a:extLst>
          </p:cNvPr>
          <p:cNvSpPr/>
          <p:nvPr/>
        </p:nvSpPr>
        <p:spPr>
          <a:xfrm>
            <a:off x="0" y="0"/>
            <a:ext cx="18288000" cy="10287000"/>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txBody>
          <a:bodyPr/>
          <a:lstStyle/>
          <a:p>
            <a:endParaRPr lang="en-US"/>
          </a:p>
        </p:txBody>
      </p:sp>
      <p:sp>
        <p:nvSpPr>
          <p:cNvPr id="3" name="TextBox 3"/>
          <p:cNvSpPr txBox="1"/>
          <p:nvPr/>
        </p:nvSpPr>
        <p:spPr>
          <a:xfrm>
            <a:off x="1454278" y="8479335"/>
            <a:ext cx="5715000" cy="517449"/>
          </a:xfrm>
          <a:prstGeom prst="rect">
            <a:avLst/>
          </a:prstGeom>
        </p:spPr>
        <p:txBody>
          <a:bodyPr wrap="square" lIns="0" tIns="0" rIns="0" bIns="0" rtlCol="0" anchor="t">
            <a:spAutoFit/>
          </a:bodyPr>
          <a:lstStyle/>
          <a:p>
            <a:pPr>
              <a:lnSpc>
                <a:spcPts val="4200"/>
              </a:lnSpc>
            </a:pPr>
            <a:r>
              <a:rPr lang="en-US" sz="3000">
                <a:solidFill>
                  <a:srgbClr val="FFFFFF"/>
                </a:solidFill>
                <a:latin typeface="Now"/>
              </a:rPr>
              <a:t>MÓDULOS DE CAPACITACIÓN </a:t>
            </a:r>
          </a:p>
        </p:txBody>
      </p:sp>
      <p:sp>
        <p:nvSpPr>
          <p:cNvPr id="4" name="AutoShape 4"/>
          <p:cNvSpPr/>
          <p:nvPr/>
        </p:nvSpPr>
        <p:spPr>
          <a:xfrm>
            <a:off x="1503979" y="8320069"/>
            <a:ext cx="5208099" cy="0"/>
          </a:xfrm>
          <a:prstGeom prst="line">
            <a:avLst/>
          </a:prstGeom>
          <a:ln w="28575" cap="rnd">
            <a:solidFill>
              <a:srgbClr val="FFFFFF"/>
            </a:solidFill>
            <a:prstDash val="sysDot"/>
            <a:headEnd type="none" w="sm" len="sm"/>
            <a:tailEnd type="none" w="sm" len="sm"/>
          </a:ln>
        </p:spPr>
      </p:sp>
      <p:sp>
        <p:nvSpPr>
          <p:cNvPr id="5" name="TextBox 5"/>
          <p:cNvSpPr txBox="1"/>
          <p:nvPr/>
        </p:nvSpPr>
        <p:spPr>
          <a:xfrm>
            <a:off x="1454278" y="7723427"/>
            <a:ext cx="5867400" cy="431208"/>
          </a:xfrm>
          <a:prstGeom prst="rect">
            <a:avLst/>
          </a:prstGeom>
        </p:spPr>
        <p:txBody>
          <a:bodyPr wrap="square" lIns="0" tIns="0" rIns="0" bIns="0" rtlCol="0" anchor="t">
            <a:spAutoFit/>
          </a:bodyPr>
          <a:lstStyle/>
          <a:p>
            <a:pPr>
              <a:lnSpc>
                <a:spcPts val="3499"/>
              </a:lnSpc>
            </a:pPr>
            <a:r>
              <a:rPr lang="en-US" sz="2499">
                <a:solidFill>
                  <a:srgbClr val="FFFFFF"/>
                </a:solidFill>
                <a:latin typeface="Now"/>
              </a:rPr>
              <a:t>PRODUCTO DE CONOCIMIENTO</a:t>
            </a:r>
          </a:p>
        </p:txBody>
      </p:sp>
      <p:pic>
        <p:nvPicPr>
          <p:cNvPr id="16" name="Picture 15">
            <a:extLst>
              <a:ext uri="{FF2B5EF4-FFF2-40B4-BE49-F238E27FC236}">
                <a16:creationId xmlns:a16="http://schemas.microsoft.com/office/drawing/2014/main" id="{F7C2F115-50B8-44D1-A055-C92E8EB3FF99}"/>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6154400" y="7125353"/>
            <a:ext cx="1192333" cy="1183786"/>
          </a:xfrm>
          <a:prstGeom prst="rect">
            <a:avLst/>
          </a:prstGeom>
        </p:spPr>
      </p:pic>
      <p:sp>
        <p:nvSpPr>
          <p:cNvPr id="18" name="TextBox 4">
            <a:extLst>
              <a:ext uri="{FF2B5EF4-FFF2-40B4-BE49-F238E27FC236}">
                <a16:creationId xmlns:a16="http://schemas.microsoft.com/office/drawing/2014/main" id="{924C7B60-C665-43E8-A9DC-D85A1114A5F2}"/>
              </a:ext>
            </a:extLst>
          </p:cNvPr>
          <p:cNvSpPr txBox="1"/>
          <p:nvPr/>
        </p:nvSpPr>
        <p:spPr>
          <a:xfrm>
            <a:off x="10591801" y="314480"/>
            <a:ext cx="7315200" cy="561820"/>
          </a:xfrm>
          <a:prstGeom prst="rect">
            <a:avLst/>
          </a:prstGeom>
        </p:spPr>
        <p:txBody>
          <a:bodyPr wrap="square" lIns="0" tIns="0" rIns="0" bIns="0" rtlCol="0" anchor="t">
            <a:spAutoFit/>
          </a:bodyPr>
          <a:lstStyle/>
          <a:p>
            <a:pPr algn="r">
              <a:lnSpc>
                <a:spcPts val="2240"/>
              </a:lnSpc>
            </a:pPr>
            <a:r>
              <a:rPr lang="es-ES">
                <a:solidFill>
                  <a:schemeClr val="bg1"/>
                </a:solidFill>
                <a:latin typeface="Now"/>
              </a:rPr>
              <a:t>Reunión del grupo de ahorros de mujeres en</a:t>
            </a:r>
            <a:r>
              <a:rPr lang="en-US">
                <a:solidFill>
                  <a:schemeClr val="bg1"/>
                </a:solidFill>
                <a:latin typeface="Now"/>
              </a:rPr>
              <a:t> </a:t>
            </a:r>
            <a:r>
              <a:rPr lang="en-US" err="1">
                <a:solidFill>
                  <a:schemeClr val="bg1"/>
                </a:solidFill>
                <a:latin typeface="Now"/>
              </a:rPr>
              <a:t>Ou</a:t>
            </a:r>
            <a:r>
              <a:rPr lang="en-US">
                <a:solidFill>
                  <a:schemeClr val="bg1"/>
                </a:solidFill>
                <a:latin typeface="Now"/>
              </a:rPr>
              <a:t> </a:t>
            </a:r>
            <a:r>
              <a:rPr lang="en-US" err="1">
                <a:solidFill>
                  <a:schemeClr val="bg1"/>
                </a:solidFill>
                <a:latin typeface="Now"/>
              </a:rPr>
              <a:t>Akol</a:t>
            </a:r>
            <a:r>
              <a:rPr lang="en-US">
                <a:solidFill>
                  <a:schemeClr val="bg1"/>
                </a:solidFill>
                <a:latin typeface="Now"/>
              </a:rPr>
              <a:t>, Camboya. </a:t>
            </a:r>
            <a:br>
              <a:rPr lang="en-US">
                <a:solidFill>
                  <a:schemeClr val="bg1"/>
                </a:solidFill>
                <a:latin typeface="Now"/>
              </a:rPr>
            </a:br>
            <a:r>
              <a:rPr lang="en-US">
                <a:solidFill>
                  <a:schemeClr val="bg1"/>
                </a:solidFill>
                <a:latin typeface="Now"/>
              </a:rPr>
              <a:t>© </a:t>
            </a:r>
            <a:r>
              <a:rPr lang="en-US" err="1">
                <a:solidFill>
                  <a:schemeClr val="bg1"/>
                </a:solidFill>
                <a:latin typeface="Now"/>
              </a:rPr>
              <a:t>Sokrith</a:t>
            </a:r>
            <a:r>
              <a:rPr lang="en-US">
                <a:solidFill>
                  <a:schemeClr val="bg1"/>
                </a:solidFill>
                <a:latin typeface="Now"/>
              </a:rPr>
              <a:t> Heng, Conservation International</a:t>
            </a:r>
          </a:p>
        </p:txBody>
      </p:sp>
      <p:sp>
        <p:nvSpPr>
          <p:cNvPr id="7" name="TextBox 7"/>
          <p:cNvSpPr txBox="1"/>
          <p:nvPr/>
        </p:nvSpPr>
        <p:spPr>
          <a:xfrm>
            <a:off x="768477" y="2936723"/>
            <a:ext cx="9220203" cy="3462486"/>
          </a:xfrm>
          <a:prstGeom prst="rect">
            <a:avLst/>
          </a:prstGeom>
        </p:spPr>
        <p:txBody>
          <a:bodyPr wrap="square" lIns="0" tIns="0" rIns="0" bIns="0" rtlCol="0" anchor="t">
            <a:spAutoFit/>
          </a:bodyPr>
          <a:lstStyle/>
          <a:p>
            <a:r>
              <a:rPr lang="es-ES" sz="7500">
                <a:solidFill>
                  <a:srgbClr val="FFFFFF"/>
                </a:solidFill>
                <a:latin typeface="Now"/>
              </a:rPr>
              <a:t>Empoderando a </a:t>
            </a:r>
          </a:p>
          <a:p>
            <a:r>
              <a:rPr lang="es-ES" sz="7500">
                <a:solidFill>
                  <a:srgbClr val="FFFFFF"/>
                </a:solidFill>
                <a:latin typeface="Now"/>
              </a:rPr>
              <a:t>las mujeres  en la conservación</a:t>
            </a:r>
            <a:endParaRPr lang="en-US" sz="7500">
              <a:solidFill>
                <a:srgbClr val="FFFFFF"/>
              </a:solidFill>
              <a:latin typeface="Now" panose="020B0604020202020204" charset="0"/>
            </a:endParaRPr>
          </a:p>
        </p:txBody>
      </p:sp>
      <p:pic>
        <p:nvPicPr>
          <p:cNvPr id="19" name="Picture 18" descr="Text&#10;&#10;Description automatically generated">
            <a:extLst>
              <a:ext uri="{FF2B5EF4-FFF2-40B4-BE49-F238E27FC236}">
                <a16:creationId xmlns:a16="http://schemas.microsoft.com/office/drawing/2014/main" id="{39D0D0C4-D483-431A-AFC5-12324A8AA788}"/>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4096410" y="8788797"/>
            <a:ext cx="3426822" cy="1137534"/>
          </a:xfrm>
          <a:prstGeom prst="rect">
            <a:avLst/>
          </a:prstGeom>
        </p:spPr>
      </p:pic>
      <p:sp>
        <p:nvSpPr>
          <p:cNvPr id="21" name="TextBox 16">
            <a:extLst>
              <a:ext uri="{FF2B5EF4-FFF2-40B4-BE49-F238E27FC236}">
                <a16:creationId xmlns:a16="http://schemas.microsoft.com/office/drawing/2014/main" id="{5E994D7B-FF65-410A-B387-EB58A3F6EBAD}"/>
              </a:ext>
            </a:extLst>
          </p:cNvPr>
          <p:cNvSpPr txBox="1"/>
          <p:nvPr/>
        </p:nvSpPr>
        <p:spPr>
          <a:xfrm>
            <a:off x="15411077" y="7946008"/>
            <a:ext cx="2685044" cy="482120"/>
          </a:xfrm>
          <a:prstGeom prst="rect">
            <a:avLst/>
          </a:prstGeom>
        </p:spPr>
        <p:txBody>
          <a:bodyPr wrap="square" lIns="0" tIns="0" rIns="0" bIns="0" rtlCol="0" anchor="t">
            <a:spAutoFit/>
          </a:bodyPr>
          <a:lstStyle/>
          <a:p>
            <a:pPr algn="ctr">
              <a:lnSpc>
                <a:spcPts val="4409"/>
              </a:lnSpc>
            </a:pPr>
            <a:r>
              <a:rPr lang="en-US" sz="3600">
                <a:solidFill>
                  <a:srgbClr val="CCEAE0"/>
                </a:solidFill>
                <a:latin typeface="Sailors"/>
              </a:rPr>
              <a:t>Keiruna</a:t>
            </a:r>
          </a:p>
        </p:txBody>
      </p:sp>
      <p:sp>
        <p:nvSpPr>
          <p:cNvPr id="22" name="TextBox 16">
            <a:extLst>
              <a:ext uri="{FF2B5EF4-FFF2-40B4-BE49-F238E27FC236}">
                <a16:creationId xmlns:a16="http://schemas.microsoft.com/office/drawing/2014/main" id="{9654A6E6-1E6B-42A5-899A-0DEE71ACF35B}"/>
              </a:ext>
            </a:extLst>
          </p:cNvPr>
          <p:cNvSpPr txBox="1"/>
          <p:nvPr/>
        </p:nvSpPr>
        <p:spPr>
          <a:xfrm>
            <a:off x="16078200" y="8191500"/>
            <a:ext cx="2685044" cy="455894"/>
          </a:xfrm>
          <a:prstGeom prst="rect">
            <a:avLst/>
          </a:prstGeom>
        </p:spPr>
        <p:txBody>
          <a:bodyPr wrap="square" lIns="0" tIns="0" rIns="0" bIns="0" rtlCol="0" anchor="t">
            <a:spAutoFit/>
          </a:bodyPr>
          <a:lstStyle/>
          <a:p>
            <a:pPr algn="ctr">
              <a:lnSpc>
                <a:spcPts val="4409"/>
              </a:lnSpc>
            </a:pPr>
            <a:r>
              <a:rPr lang="en-US" sz="2000" err="1">
                <a:solidFill>
                  <a:schemeClr val="bg1"/>
                </a:solidFill>
                <a:latin typeface="Sailors"/>
              </a:rPr>
              <a:t>inc</a:t>
            </a:r>
            <a:endParaRPr lang="en-US" sz="2000">
              <a:solidFill>
                <a:schemeClr val="bg1"/>
              </a:solidFill>
              <a:latin typeface="Sailors"/>
            </a:endParaRPr>
          </a:p>
        </p:txBody>
      </p:sp>
      <p:pic>
        <p:nvPicPr>
          <p:cNvPr id="8" name="Picture 7">
            <a:extLst>
              <a:ext uri="{FF2B5EF4-FFF2-40B4-BE49-F238E27FC236}">
                <a16:creationId xmlns:a16="http://schemas.microsoft.com/office/drawing/2014/main" id="{A9443ED0-2281-4048-94DD-C20AB70206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671" y="2646829"/>
            <a:ext cx="9797121" cy="42919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365708" y="1943051"/>
            <a:ext cx="17363558" cy="8043753"/>
            <a:chOff x="0" y="0"/>
            <a:chExt cx="5873599" cy="1913890"/>
          </a:xfrm>
          <a:solidFill>
            <a:srgbClr val="0A9396"/>
          </a:solidFill>
        </p:grpSpPr>
        <p:sp>
          <p:nvSpPr>
            <p:cNvPr id="24" name="Freeform 24"/>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grpFill/>
          </p:spPr>
        </p:sp>
      </p:grpSp>
      <p:pic>
        <p:nvPicPr>
          <p:cNvPr id="36" name="Picture 11">
            <a:extLst>
              <a:ext uri="{FF2B5EF4-FFF2-40B4-BE49-F238E27FC236}">
                <a16:creationId xmlns:a16="http://schemas.microsoft.com/office/drawing/2014/main" id="{D13B1E72-001B-4532-AE98-D13C7D17FE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grpSp>
        <p:nvGrpSpPr>
          <p:cNvPr id="38" name="Group 13">
            <a:extLst>
              <a:ext uri="{FF2B5EF4-FFF2-40B4-BE49-F238E27FC236}">
                <a16:creationId xmlns:a16="http://schemas.microsoft.com/office/drawing/2014/main" id="{1166AF40-9162-456E-B5B1-3872FE3FCCC0}"/>
              </a:ext>
            </a:extLst>
          </p:cNvPr>
          <p:cNvGrpSpPr/>
          <p:nvPr/>
        </p:nvGrpSpPr>
        <p:grpSpPr>
          <a:xfrm>
            <a:off x="6275779" y="1943051"/>
            <a:ext cx="5533265" cy="2404953"/>
            <a:chOff x="0" y="0"/>
            <a:chExt cx="1871746" cy="813527"/>
          </a:xfrm>
          <a:solidFill>
            <a:srgbClr val="0A9396"/>
          </a:solidFill>
        </p:grpSpPr>
        <p:sp>
          <p:nvSpPr>
            <p:cNvPr id="39" name="Freeform 14">
              <a:extLst>
                <a:ext uri="{FF2B5EF4-FFF2-40B4-BE49-F238E27FC236}">
                  <a16:creationId xmlns:a16="http://schemas.microsoft.com/office/drawing/2014/main" id="{721FFC82-7DEA-438E-9621-25C2FB14146F}"/>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40" name="Group 16">
            <a:extLst>
              <a:ext uri="{FF2B5EF4-FFF2-40B4-BE49-F238E27FC236}">
                <a16:creationId xmlns:a16="http://schemas.microsoft.com/office/drawing/2014/main" id="{926DE32D-8E9E-4114-8879-58A5780D6A9F}"/>
              </a:ext>
            </a:extLst>
          </p:cNvPr>
          <p:cNvGrpSpPr/>
          <p:nvPr/>
        </p:nvGrpSpPr>
        <p:grpSpPr>
          <a:xfrm>
            <a:off x="6113138" y="1410353"/>
            <a:ext cx="1172620" cy="1172620"/>
            <a:chOff x="0" y="0"/>
            <a:chExt cx="6350000" cy="6350000"/>
          </a:xfrm>
          <a:solidFill>
            <a:srgbClr val="F9844A"/>
          </a:solidFill>
        </p:grpSpPr>
        <p:sp>
          <p:nvSpPr>
            <p:cNvPr id="41" name="Freeform 17">
              <a:extLst>
                <a:ext uri="{FF2B5EF4-FFF2-40B4-BE49-F238E27FC236}">
                  <a16:creationId xmlns:a16="http://schemas.microsoft.com/office/drawing/2014/main" id="{E227C1D9-0BDE-4505-9F8A-27F49C14711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1" name="Graphic 50" descr="Person with idea outline">
            <a:extLst>
              <a:ext uri="{FF2B5EF4-FFF2-40B4-BE49-F238E27FC236}">
                <a16:creationId xmlns:a16="http://schemas.microsoft.com/office/drawing/2014/main" id="{CE2BE7DF-1C72-4C82-9C9B-9C511ABCD5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18096" y="1472976"/>
            <a:ext cx="914400" cy="914400"/>
          </a:xfrm>
          <a:prstGeom prst="rect">
            <a:avLst/>
          </a:prstGeom>
        </p:spPr>
      </p:pic>
      <p:sp>
        <p:nvSpPr>
          <p:cNvPr id="29" name="TextBox 19">
            <a:extLst>
              <a:ext uri="{FF2B5EF4-FFF2-40B4-BE49-F238E27FC236}">
                <a16:creationId xmlns:a16="http://schemas.microsoft.com/office/drawing/2014/main" id="{2C45EDBA-5385-47C0-97FD-A1C5A6ABA727}"/>
              </a:ext>
            </a:extLst>
          </p:cNvPr>
          <p:cNvSpPr txBox="1"/>
          <p:nvPr/>
        </p:nvSpPr>
        <p:spPr>
          <a:xfrm>
            <a:off x="519116" y="4068847"/>
            <a:ext cx="5263325" cy="5355312"/>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n-US" sz="2000" dirty="0">
                <a:solidFill>
                  <a:schemeClr val="accent6">
                    <a:lumMod val="40000"/>
                    <a:lumOff val="60000"/>
                  </a:schemeClr>
                </a:solidFill>
                <a:latin typeface="Now"/>
              </a:rPr>
              <a:t>Vietnam</a:t>
            </a:r>
            <a:endParaRPr lang="en-US" sz="1000" dirty="0">
              <a:solidFill>
                <a:schemeClr val="accent6">
                  <a:lumMod val="40000"/>
                  <a:lumOff val="60000"/>
                </a:schemeClr>
              </a:solidFill>
              <a:latin typeface="Now"/>
            </a:endParaRPr>
          </a:p>
          <a:p>
            <a:pPr>
              <a:spcBef>
                <a:spcPct val="0"/>
              </a:spcBef>
            </a:pPr>
            <a:r>
              <a:rPr lang="en-US" sz="1000" dirty="0">
                <a:solidFill>
                  <a:schemeClr val="bg1"/>
                </a:solidFill>
                <a:latin typeface="Now"/>
              </a:rPr>
              <a:t> </a:t>
            </a:r>
          </a:p>
          <a:p>
            <a:pPr>
              <a:spcBef>
                <a:spcPct val="0"/>
              </a:spcBef>
            </a:pPr>
            <a:r>
              <a:rPr lang="es-ES" sz="2400" dirty="0">
                <a:solidFill>
                  <a:schemeClr val="bg1"/>
                </a:solidFill>
                <a:latin typeface="Now"/>
              </a:rPr>
              <a:t>Las mujeres tienen un papel importante en el procesamiento de productos acuícolas. Por lo tanto, tienen las habilidades para contribuir a proyectos sobre cómo hacer que estos productos sean más valiosos. Esto incluye un concurso de "reina de la cocina" para promover innovaciones de productos.</a:t>
            </a:r>
          </a:p>
          <a:p>
            <a:pPr>
              <a:spcBef>
                <a:spcPct val="0"/>
              </a:spcBef>
            </a:pPr>
            <a:endParaRPr lang="en-US" sz="2400" dirty="0">
              <a:solidFill>
                <a:schemeClr val="bg1"/>
              </a:solidFill>
              <a:latin typeface="Now"/>
            </a:endParaRPr>
          </a:p>
          <a:p>
            <a:pPr algn="r">
              <a:spcBef>
                <a:spcPct val="0"/>
              </a:spcBef>
            </a:pPr>
            <a:r>
              <a:rPr lang="en-US" dirty="0">
                <a:solidFill>
                  <a:schemeClr val="bg1"/>
                </a:solidFill>
                <a:latin typeface="Now"/>
              </a:rPr>
              <a:t>Center for Water Resources Conservation and Development (WARECOD)</a:t>
            </a:r>
          </a:p>
        </p:txBody>
      </p:sp>
      <p:sp>
        <p:nvSpPr>
          <p:cNvPr id="30" name="TextBox 4">
            <a:extLst>
              <a:ext uri="{FF2B5EF4-FFF2-40B4-BE49-F238E27FC236}">
                <a16:creationId xmlns:a16="http://schemas.microsoft.com/office/drawing/2014/main" id="{1CB48254-7589-455F-BBD9-6BFACE6DFC4E}"/>
              </a:ext>
            </a:extLst>
          </p:cNvPr>
          <p:cNvSpPr txBox="1"/>
          <p:nvPr/>
        </p:nvSpPr>
        <p:spPr>
          <a:xfrm>
            <a:off x="6096000" y="8818023"/>
            <a:ext cx="5288112" cy="1126077"/>
          </a:xfrm>
          <a:prstGeom prst="rect">
            <a:avLst/>
          </a:prstGeom>
        </p:spPr>
        <p:txBody>
          <a:bodyPr wrap="square" lIns="0" tIns="0" rIns="0" bIns="0" rtlCol="0" anchor="t">
            <a:spAutoFit/>
          </a:bodyPr>
          <a:lstStyle/>
          <a:p>
            <a:pPr algn="ctr">
              <a:lnSpc>
                <a:spcPts val="2240"/>
              </a:lnSpc>
            </a:pPr>
            <a:r>
              <a:rPr lang="es-ES">
                <a:solidFill>
                  <a:schemeClr val="bg1"/>
                </a:solidFill>
                <a:latin typeface="Now"/>
              </a:rPr>
              <a:t>Mujeres que enseñan a investigadores visitantes sobre la cadena de mercado del cangrejo de barro. Golfo de Mottama, Myanmar. </a:t>
            </a:r>
            <a:r>
              <a:rPr lang="en-US">
                <a:solidFill>
                  <a:schemeClr val="bg1"/>
                </a:solidFill>
                <a:latin typeface="Now"/>
              </a:rPr>
              <a:t>© </a:t>
            </a:r>
            <a:r>
              <a:rPr lang="en-US" err="1">
                <a:solidFill>
                  <a:schemeClr val="bg1"/>
                </a:solidFill>
                <a:latin typeface="Now"/>
              </a:rPr>
              <a:t>TSWhitty</a:t>
            </a:r>
            <a:endParaRPr lang="en-US">
              <a:solidFill>
                <a:schemeClr val="bg1"/>
              </a:solidFill>
              <a:latin typeface="Now"/>
            </a:endParaRPr>
          </a:p>
        </p:txBody>
      </p:sp>
      <p:pic>
        <p:nvPicPr>
          <p:cNvPr id="3" name="Picture 2" descr="A picture containing person, outdoor&#10;&#10;Description automatically generated">
            <a:extLst>
              <a:ext uri="{FF2B5EF4-FFF2-40B4-BE49-F238E27FC236}">
                <a16:creationId xmlns:a16="http://schemas.microsoft.com/office/drawing/2014/main" id="{70AC7CF0-77D8-4ACB-9EAF-884240FE2C20}"/>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967487" y="4497590"/>
            <a:ext cx="5767815" cy="4325861"/>
          </a:xfrm>
          <a:prstGeom prst="rect">
            <a:avLst/>
          </a:prstGeom>
        </p:spPr>
      </p:pic>
      <p:sp>
        <p:nvSpPr>
          <p:cNvPr id="53" name="TextBox 19">
            <a:extLst>
              <a:ext uri="{FF2B5EF4-FFF2-40B4-BE49-F238E27FC236}">
                <a16:creationId xmlns:a16="http://schemas.microsoft.com/office/drawing/2014/main" id="{25286362-F016-414F-86FB-B8F6647994F5}"/>
              </a:ext>
            </a:extLst>
          </p:cNvPr>
          <p:cNvSpPr txBox="1"/>
          <p:nvPr/>
        </p:nvSpPr>
        <p:spPr>
          <a:xfrm>
            <a:off x="11895958" y="3619500"/>
            <a:ext cx="5713238" cy="2500685"/>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n-US" sz="2000">
                <a:solidFill>
                  <a:schemeClr val="accent6">
                    <a:lumMod val="40000"/>
                    <a:lumOff val="60000"/>
                  </a:schemeClr>
                </a:solidFill>
                <a:latin typeface="Now"/>
              </a:rPr>
              <a:t>Camboya</a:t>
            </a:r>
          </a:p>
          <a:p>
            <a:pPr>
              <a:spcBef>
                <a:spcPct val="0"/>
              </a:spcBef>
            </a:pPr>
            <a:r>
              <a:rPr lang="en-US" sz="1050">
                <a:solidFill>
                  <a:schemeClr val="bg1"/>
                </a:solidFill>
                <a:latin typeface="Now"/>
              </a:rPr>
              <a:t> </a:t>
            </a:r>
            <a:endParaRPr lang="en-US" sz="2400">
              <a:solidFill>
                <a:schemeClr val="bg1"/>
              </a:solidFill>
              <a:latin typeface="Now"/>
            </a:endParaRPr>
          </a:p>
          <a:p>
            <a:pPr>
              <a:spcBef>
                <a:spcPct val="0"/>
              </a:spcBef>
            </a:pPr>
            <a:r>
              <a:rPr lang="es-ES" sz="2400">
                <a:solidFill>
                  <a:schemeClr val="bg1"/>
                </a:solidFill>
                <a:latin typeface="Now"/>
              </a:rPr>
              <a:t>Con su experiencia en la gestión de las finanzas del hogar, se considera que las mujeres tienen buenas habilidades en la gestión financiera. </a:t>
            </a:r>
          </a:p>
          <a:p>
            <a:pPr algn="r">
              <a:spcBef>
                <a:spcPct val="0"/>
              </a:spcBef>
            </a:pPr>
            <a:r>
              <a:rPr lang="en-US">
                <a:solidFill>
                  <a:schemeClr val="bg1"/>
                </a:solidFill>
                <a:latin typeface="Now"/>
              </a:rPr>
              <a:t>Fisheries Action Coalition Team (FACT)</a:t>
            </a:r>
          </a:p>
        </p:txBody>
      </p:sp>
      <p:sp>
        <p:nvSpPr>
          <p:cNvPr id="55" name="TextBox 19">
            <a:extLst>
              <a:ext uri="{FF2B5EF4-FFF2-40B4-BE49-F238E27FC236}">
                <a16:creationId xmlns:a16="http://schemas.microsoft.com/office/drawing/2014/main" id="{FD0393A3-9E62-4A14-9C14-1CD25DD411BB}"/>
              </a:ext>
            </a:extLst>
          </p:cNvPr>
          <p:cNvSpPr txBox="1"/>
          <p:nvPr/>
        </p:nvSpPr>
        <p:spPr>
          <a:xfrm>
            <a:off x="11895958" y="6286500"/>
            <a:ext cx="5726583" cy="3608680"/>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n-US" sz="2000">
                <a:solidFill>
                  <a:schemeClr val="accent6">
                    <a:lumMod val="40000"/>
                    <a:lumOff val="60000"/>
                  </a:schemeClr>
                </a:solidFill>
                <a:latin typeface="Now"/>
              </a:rPr>
              <a:t>Tailandia</a:t>
            </a:r>
          </a:p>
          <a:p>
            <a:pPr>
              <a:spcBef>
                <a:spcPct val="0"/>
              </a:spcBef>
            </a:pPr>
            <a:r>
              <a:rPr lang="en-US" sz="1050">
                <a:solidFill>
                  <a:schemeClr val="bg1"/>
                </a:solidFill>
                <a:latin typeface="Now"/>
              </a:rPr>
              <a:t> </a:t>
            </a:r>
            <a:endParaRPr lang="en-US" sz="2400">
              <a:solidFill>
                <a:schemeClr val="bg1"/>
              </a:solidFill>
              <a:latin typeface="Now"/>
            </a:endParaRPr>
          </a:p>
          <a:p>
            <a:pPr>
              <a:spcBef>
                <a:spcPct val="0"/>
              </a:spcBef>
            </a:pPr>
            <a:r>
              <a:rPr lang="es-ES" sz="2400">
                <a:solidFill>
                  <a:schemeClr val="bg1"/>
                </a:solidFill>
                <a:latin typeface="Now"/>
              </a:rPr>
              <a:t>Las mujeres tienen un conocimiento particular sobre los alimentos de las plantas comestibles locales, por lo que lideran los esfuerzos de investigación del conocimiento ecológico local sobre estos recursos. </a:t>
            </a:r>
          </a:p>
          <a:p>
            <a:pPr algn="r">
              <a:spcBef>
                <a:spcPct val="0"/>
              </a:spcBef>
            </a:pPr>
            <a:r>
              <a:rPr lang="en-US">
                <a:solidFill>
                  <a:schemeClr val="bg1"/>
                </a:solidFill>
                <a:latin typeface="Now"/>
              </a:rPr>
              <a:t>Mekong Community Institute Assoc. (MCI)</a:t>
            </a:r>
          </a:p>
        </p:txBody>
      </p:sp>
      <p:sp>
        <p:nvSpPr>
          <p:cNvPr id="18" name="TextBox 19">
            <a:extLst>
              <a:ext uri="{FF2B5EF4-FFF2-40B4-BE49-F238E27FC236}">
                <a16:creationId xmlns:a16="http://schemas.microsoft.com/office/drawing/2014/main" id="{331D0A33-60E5-4A95-A66A-6DDE093E46C3}"/>
              </a:ext>
            </a:extLst>
          </p:cNvPr>
          <p:cNvSpPr txBox="1"/>
          <p:nvPr/>
        </p:nvSpPr>
        <p:spPr>
          <a:xfrm>
            <a:off x="6629400" y="2324100"/>
            <a:ext cx="4950955" cy="1862626"/>
          </a:xfrm>
          <a:prstGeom prst="rect">
            <a:avLst/>
          </a:prstGeom>
        </p:spPr>
        <p:txBody>
          <a:bodyPr wrap="square" lIns="0" tIns="0" rIns="0" bIns="0" rtlCol="0" anchor="t">
            <a:spAutoFit/>
          </a:bodyPr>
          <a:lstStyle/>
          <a:p>
            <a:pPr>
              <a:lnSpc>
                <a:spcPts val="4899"/>
              </a:lnSpc>
            </a:pPr>
            <a:r>
              <a:rPr lang="es-ES" sz="3499">
                <a:solidFill>
                  <a:srgbClr val="FFFFFF"/>
                </a:solidFill>
                <a:latin typeface="Now Bold"/>
              </a:rPr>
              <a:t>La experiencia y el conocimiento de las mujeres</a:t>
            </a:r>
            <a:endParaRPr lang="en-US" sz="3499">
              <a:solidFill>
                <a:srgbClr val="FFFFFF"/>
              </a:solidFill>
              <a:latin typeface="Now Bold"/>
            </a:endParaRPr>
          </a:p>
        </p:txBody>
      </p:sp>
      <p:sp>
        <p:nvSpPr>
          <p:cNvPr id="19" name="TextBox 10">
            <a:extLst>
              <a:ext uri="{FF2B5EF4-FFF2-40B4-BE49-F238E27FC236}">
                <a16:creationId xmlns:a16="http://schemas.microsoft.com/office/drawing/2014/main" id="{96BEFCF4-E770-4506-A450-F6EFCDA3C077}"/>
              </a:ext>
            </a:extLst>
          </p:cNvPr>
          <p:cNvSpPr txBox="1"/>
          <p:nvPr/>
        </p:nvSpPr>
        <p:spPr>
          <a:xfrm>
            <a:off x="10515601" y="799806"/>
            <a:ext cx="7486748"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es-ES" sz="1600">
                <a:solidFill>
                  <a:srgbClr val="000000"/>
                </a:solidFill>
                <a:latin typeface="Now"/>
              </a:rPr>
              <a:t>POR QUÉ EL GÉNERO ES IMPORTANTE EN LA CONSERVACIÓN</a:t>
            </a:r>
            <a:endParaRPr lang="en-US" sz="1600">
              <a:solidFill>
                <a:srgbClr val="000000"/>
              </a:solidFill>
              <a:latin typeface="Now"/>
            </a:endParaRPr>
          </a:p>
        </p:txBody>
      </p:sp>
      <p:sp>
        <p:nvSpPr>
          <p:cNvPr id="20" name="AutoShape 3">
            <a:extLst>
              <a:ext uri="{FF2B5EF4-FFF2-40B4-BE49-F238E27FC236}">
                <a16:creationId xmlns:a16="http://schemas.microsoft.com/office/drawing/2014/main" id="{28C47D39-FCEB-494F-B05F-FF9E45C2692C}"/>
              </a:ext>
            </a:extLst>
          </p:cNvPr>
          <p:cNvSpPr/>
          <p:nvPr/>
        </p:nvSpPr>
        <p:spPr>
          <a:xfrm rot="5400000" flipH="1">
            <a:off x="8761601" y="2246501"/>
            <a:ext cx="10634" cy="4106964"/>
          </a:xfrm>
          <a:prstGeom prst="line">
            <a:avLst/>
          </a:prstGeom>
          <a:ln w="28575" cap="rnd">
            <a:solidFill>
              <a:srgbClr val="F4A261"/>
            </a:solidFill>
            <a:prstDash val="sysDot"/>
            <a:headEnd type="none" w="sm" len="sm"/>
            <a:tailEnd type="none" w="sm" len="sm"/>
          </a:ln>
        </p:spPr>
        <p:txBody>
          <a:bodyPr/>
          <a:lstStyle/>
          <a:p>
            <a:endParaRPr lang="en-US"/>
          </a:p>
        </p:txBody>
      </p:sp>
    </p:spTree>
    <p:extLst>
      <p:ext uri="{BB962C8B-B14F-4D97-AF65-F5344CB8AC3E}">
        <p14:creationId xmlns:p14="http://schemas.microsoft.com/office/powerpoint/2010/main" val="2451928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2">
            <a:extLst>
              <a:ext uri="{FF2B5EF4-FFF2-40B4-BE49-F238E27FC236}">
                <a16:creationId xmlns:a16="http://schemas.microsoft.com/office/drawing/2014/main" id="{190127C4-0FAC-4327-BC0C-9CB3689F9150}"/>
              </a:ext>
            </a:extLst>
          </p:cNvPr>
          <p:cNvGrpSpPr/>
          <p:nvPr/>
        </p:nvGrpSpPr>
        <p:grpSpPr>
          <a:xfrm>
            <a:off x="365708" y="1943051"/>
            <a:ext cx="5533265" cy="2404953"/>
            <a:chOff x="0" y="0"/>
            <a:chExt cx="1871746" cy="813527"/>
          </a:xfrm>
          <a:solidFill>
            <a:srgbClr val="E6E6E6"/>
          </a:solidFill>
        </p:grpSpPr>
        <p:sp>
          <p:nvSpPr>
            <p:cNvPr id="53" name="Freeform 3">
              <a:extLst>
                <a:ext uri="{FF2B5EF4-FFF2-40B4-BE49-F238E27FC236}">
                  <a16:creationId xmlns:a16="http://schemas.microsoft.com/office/drawing/2014/main" id="{C1C5D1DC-DA5B-4E86-A5C8-7E640FEF3999}"/>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54" name="Group 5">
            <a:extLst>
              <a:ext uri="{FF2B5EF4-FFF2-40B4-BE49-F238E27FC236}">
                <a16:creationId xmlns:a16="http://schemas.microsoft.com/office/drawing/2014/main" id="{FF6248D1-05AB-4083-ACB5-22695B1D863A}"/>
              </a:ext>
            </a:extLst>
          </p:cNvPr>
          <p:cNvGrpSpPr/>
          <p:nvPr/>
        </p:nvGrpSpPr>
        <p:grpSpPr>
          <a:xfrm>
            <a:off x="203068" y="1410353"/>
            <a:ext cx="1172620" cy="1172620"/>
            <a:chOff x="0" y="0"/>
            <a:chExt cx="6350000" cy="6350000"/>
          </a:xfrm>
          <a:solidFill>
            <a:schemeClr val="accent6">
              <a:lumMod val="40000"/>
              <a:lumOff val="60000"/>
            </a:schemeClr>
          </a:solidFill>
        </p:grpSpPr>
        <p:sp>
          <p:nvSpPr>
            <p:cNvPr id="55" name="Freeform 6">
              <a:extLst>
                <a:ext uri="{FF2B5EF4-FFF2-40B4-BE49-F238E27FC236}">
                  <a16:creationId xmlns:a16="http://schemas.microsoft.com/office/drawing/2014/main" id="{606DC7FE-5268-420D-B89E-78C348E9E75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7" name="Picture 11">
            <a:extLst>
              <a:ext uri="{FF2B5EF4-FFF2-40B4-BE49-F238E27FC236}">
                <a16:creationId xmlns:a16="http://schemas.microsoft.com/office/drawing/2014/main" id="{BFFE855F-3CE3-42EC-8617-5AC9FB03779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pic>
        <p:nvPicPr>
          <p:cNvPr id="58" name="Picture 12">
            <a:extLst>
              <a:ext uri="{FF2B5EF4-FFF2-40B4-BE49-F238E27FC236}">
                <a16:creationId xmlns:a16="http://schemas.microsoft.com/office/drawing/2014/main" id="{5D2DCE38-CD47-495C-92BC-1A2C11532C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59" name="Group 13">
            <a:extLst>
              <a:ext uri="{FF2B5EF4-FFF2-40B4-BE49-F238E27FC236}">
                <a16:creationId xmlns:a16="http://schemas.microsoft.com/office/drawing/2014/main" id="{4F06334D-7903-4A29-B1D3-A13989BD1E22}"/>
              </a:ext>
            </a:extLst>
          </p:cNvPr>
          <p:cNvGrpSpPr/>
          <p:nvPr/>
        </p:nvGrpSpPr>
        <p:grpSpPr>
          <a:xfrm>
            <a:off x="6275779" y="1943051"/>
            <a:ext cx="5533265" cy="2404953"/>
            <a:chOff x="0" y="0"/>
            <a:chExt cx="1871746" cy="813527"/>
          </a:xfrm>
          <a:solidFill>
            <a:schemeClr val="bg1">
              <a:lumMod val="95000"/>
            </a:schemeClr>
          </a:solidFill>
        </p:grpSpPr>
        <p:sp>
          <p:nvSpPr>
            <p:cNvPr id="60" name="Freeform 14">
              <a:extLst>
                <a:ext uri="{FF2B5EF4-FFF2-40B4-BE49-F238E27FC236}">
                  <a16:creationId xmlns:a16="http://schemas.microsoft.com/office/drawing/2014/main" id="{68AC2222-9C90-4B82-9976-F69DF681C7AB}"/>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61" name="Group 16">
            <a:extLst>
              <a:ext uri="{FF2B5EF4-FFF2-40B4-BE49-F238E27FC236}">
                <a16:creationId xmlns:a16="http://schemas.microsoft.com/office/drawing/2014/main" id="{006B38B1-66A4-479A-9238-061FF988F0ED}"/>
              </a:ext>
            </a:extLst>
          </p:cNvPr>
          <p:cNvGrpSpPr/>
          <p:nvPr/>
        </p:nvGrpSpPr>
        <p:grpSpPr>
          <a:xfrm>
            <a:off x="6113138" y="1410353"/>
            <a:ext cx="1172620" cy="1172620"/>
            <a:chOff x="0" y="0"/>
            <a:chExt cx="6350000" cy="6350000"/>
          </a:xfrm>
          <a:solidFill>
            <a:schemeClr val="accent6">
              <a:lumMod val="40000"/>
              <a:lumOff val="60000"/>
            </a:schemeClr>
          </a:solidFill>
        </p:grpSpPr>
        <p:sp>
          <p:nvSpPr>
            <p:cNvPr id="62" name="Freeform 17">
              <a:extLst>
                <a:ext uri="{FF2B5EF4-FFF2-40B4-BE49-F238E27FC236}">
                  <a16:creationId xmlns:a16="http://schemas.microsoft.com/office/drawing/2014/main" id="{C179AF3F-9E08-493E-BAC7-27BD824C07E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64" name="Picture 20">
            <a:extLst>
              <a:ext uri="{FF2B5EF4-FFF2-40B4-BE49-F238E27FC236}">
                <a16:creationId xmlns:a16="http://schemas.microsoft.com/office/drawing/2014/main" id="{2689F2E8-407E-4DB8-8D4A-9F5EAD0AAD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65" name="Group 21">
            <a:extLst>
              <a:ext uri="{FF2B5EF4-FFF2-40B4-BE49-F238E27FC236}">
                <a16:creationId xmlns:a16="http://schemas.microsoft.com/office/drawing/2014/main" id="{9354AFBF-A5F9-4052-94DE-2A70F0ED1E02}"/>
              </a:ext>
            </a:extLst>
          </p:cNvPr>
          <p:cNvGrpSpPr/>
          <p:nvPr/>
        </p:nvGrpSpPr>
        <p:grpSpPr>
          <a:xfrm>
            <a:off x="12196001" y="1943051"/>
            <a:ext cx="5533265" cy="2404953"/>
            <a:chOff x="0" y="0"/>
            <a:chExt cx="1871746" cy="813527"/>
          </a:xfrm>
          <a:solidFill>
            <a:srgbClr val="0A9396"/>
          </a:solidFill>
        </p:grpSpPr>
        <p:sp>
          <p:nvSpPr>
            <p:cNvPr id="66" name="Freeform 22">
              <a:extLst>
                <a:ext uri="{FF2B5EF4-FFF2-40B4-BE49-F238E27FC236}">
                  <a16:creationId xmlns:a16="http://schemas.microsoft.com/office/drawing/2014/main" id="{B9A76B9F-553C-47A1-BE14-E5032BF7B00A}"/>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67" name="Group 24">
            <a:extLst>
              <a:ext uri="{FF2B5EF4-FFF2-40B4-BE49-F238E27FC236}">
                <a16:creationId xmlns:a16="http://schemas.microsoft.com/office/drawing/2014/main" id="{00485424-A2F9-4011-B6B4-8EF47D138CC1}"/>
              </a:ext>
            </a:extLst>
          </p:cNvPr>
          <p:cNvGrpSpPr/>
          <p:nvPr/>
        </p:nvGrpSpPr>
        <p:grpSpPr>
          <a:xfrm>
            <a:off x="12033361" y="1410353"/>
            <a:ext cx="1172620" cy="1172620"/>
            <a:chOff x="0" y="0"/>
            <a:chExt cx="6350000" cy="6350000"/>
          </a:xfrm>
          <a:solidFill>
            <a:srgbClr val="F9844A"/>
          </a:solidFill>
        </p:grpSpPr>
        <p:sp>
          <p:nvSpPr>
            <p:cNvPr id="68" name="Freeform 25">
              <a:extLst>
                <a:ext uri="{FF2B5EF4-FFF2-40B4-BE49-F238E27FC236}">
                  <a16:creationId xmlns:a16="http://schemas.microsoft.com/office/drawing/2014/main" id="{FD7BDB31-C668-4B14-819E-091DB9D274C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70" name="Graphic 69" descr="Fish outline">
            <a:extLst>
              <a:ext uri="{FF2B5EF4-FFF2-40B4-BE49-F238E27FC236}">
                <a16:creationId xmlns:a16="http://schemas.microsoft.com/office/drawing/2014/main" id="{BB1738FA-3FDF-41B0-B339-26C3B1A583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9537" y="1943051"/>
            <a:ext cx="687003" cy="687003"/>
          </a:xfrm>
          <a:prstGeom prst="rect">
            <a:avLst/>
          </a:prstGeom>
        </p:spPr>
      </p:pic>
      <p:pic>
        <p:nvPicPr>
          <p:cNvPr id="71" name="Graphic 70" descr="Tree With Roots outline">
            <a:extLst>
              <a:ext uri="{FF2B5EF4-FFF2-40B4-BE49-F238E27FC236}">
                <a16:creationId xmlns:a16="http://schemas.microsoft.com/office/drawing/2014/main" id="{35287C90-6A8C-43F9-9221-F74400FFE7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2147" y="1472976"/>
            <a:ext cx="687003" cy="687003"/>
          </a:xfrm>
          <a:prstGeom prst="rect">
            <a:avLst/>
          </a:prstGeom>
        </p:spPr>
      </p:pic>
      <p:pic>
        <p:nvPicPr>
          <p:cNvPr id="72" name="Graphic 71" descr="Person with idea outline">
            <a:extLst>
              <a:ext uri="{FF2B5EF4-FFF2-40B4-BE49-F238E27FC236}">
                <a16:creationId xmlns:a16="http://schemas.microsoft.com/office/drawing/2014/main" id="{69FE8585-01A7-4CF6-AC4C-2F2A9FE794F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18096" y="1472976"/>
            <a:ext cx="914400" cy="914400"/>
          </a:xfrm>
          <a:prstGeom prst="rect">
            <a:avLst/>
          </a:prstGeom>
        </p:spPr>
      </p:pic>
      <p:pic>
        <p:nvPicPr>
          <p:cNvPr id="73" name="Graphic 72" descr="Group success outline">
            <a:extLst>
              <a:ext uri="{FF2B5EF4-FFF2-40B4-BE49-F238E27FC236}">
                <a16:creationId xmlns:a16="http://schemas.microsoft.com/office/drawing/2014/main" id="{0A93A85A-59F7-4EF7-BCAA-294F96B858C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173336" y="1539462"/>
            <a:ext cx="914400" cy="914400"/>
          </a:xfrm>
          <a:prstGeom prst="rect">
            <a:avLst/>
          </a:prstGeom>
        </p:spPr>
      </p:pic>
      <p:sp>
        <p:nvSpPr>
          <p:cNvPr id="31" name="TextBox 8">
            <a:extLst>
              <a:ext uri="{FF2B5EF4-FFF2-40B4-BE49-F238E27FC236}">
                <a16:creationId xmlns:a16="http://schemas.microsoft.com/office/drawing/2014/main" id="{E99388A1-DE55-480C-B3D4-27595628B7CF}"/>
              </a:ext>
            </a:extLst>
          </p:cNvPr>
          <p:cNvSpPr txBox="1"/>
          <p:nvPr/>
        </p:nvSpPr>
        <p:spPr>
          <a:xfrm>
            <a:off x="921475" y="2559793"/>
            <a:ext cx="4748809" cy="1225551"/>
          </a:xfrm>
          <a:prstGeom prst="rect">
            <a:avLst/>
          </a:prstGeom>
        </p:spPr>
        <p:txBody>
          <a:bodyPr lIns="0" tIns="0" rIns="0" bIns="0" rtlCol="0" anchor="t">
            <a:spAutoFit/>
          </a:bodyPr>
          <a:lstStyle/>
          <a:p>
            <a:pPr>
              <a:lnSpc>
                <a:spcPts val="4899"/>
              </a:lnSpc>
            </a:pPr>
            <a:r>
              <a:rPr lang="es-ES" sz="3499">
                <a:solidFill>
                  <a:srgbClr val="FFFFFF"/>
                </a:solidFill>
                <a:latin typeface="Now Bold"/>
              </a:rPr>
              <a:t>Su dependencia de los recursos naturales </a:t>
            </a:r>
            <a:endParaRPr lang="en-US" sz="3499">
              <a:solidFill>
                <a:srgbClr val="FFFFFF"/>
              </a:solidFill>
              <a:latin typeface="Now Bold"/>
            </a:endParaRPr>
          </a:p>
        </p:txBody>
      </p:sp>
      <p:sp>
        <p:nvSpPr>
          <p:cNvPr id="32" name="TextBox 19">
            <a:extLst>
              <a:ext uri="{FF2B5EF4-FFF2-40B4-BE49-F238E27FC236}">
                <a16:creationId xmlns:a16="http://schemas.microsoft.com/office/drawing/2014/main" id="{D23A9352-54E1-4A2D-8D28-50822DE4E0AB}"/>
              </a:ext>
            </a:extLst>
          </p:cNvPr>
          <p:cNvSpPr txBox="1"/>
          <p:nvPr/>
        </p:nvSpPr>
        <p:spPr>
          <a:xfrm>
            <a:off x="6629400" y="2324100"/>
            <a:ext cx="4950955" cy="1862626"/>
          </a:xfrm>
          <a:prstGeom prst="rect">
            <a:avLst/>
          </a:prstGeom>
        </p:spPr>
        <p:txBody>
          <a:bodyPr wrap="square" lIns="0" tIns="0" rIns="0" bIns="0" rtlCol="0" anchor="t">
            <a:spAutoFit/>
          </a:bodyPr>
          <a:lstStyle/>
          <a:p>
            <a:pPr>
              <a:lnSpc>
                <a:spcPts val="4899"/>
              </a:lnSpc>
            </a:pPr>
            <a:r>
              <a:rPr lang="es-ES" sz="3499">
                <a:solidFill>
                  <a:srgbClr val="FFFFFF"/>
                </a:solidFill>
                <a:latin typeface="Now Bold"/>
              </a:rPr>
              <a:t>La experiencia y el conocimiento de las mujeres</a:t>
            </a:r>
            <a:endParaRPr lang="en-US" sz="3499">
              <a:solidFill>
                <a:srgbClr val="FFFFFF"/>
              </a:solidFill>
              <a:latin typeface="Now Bold"/>
            </a:endParaRPr>
          </a:p>
        </p:txBody>
      </p:sp>
      <p:grpSp>
        <p:nvGrpSpPr>
          <p:cNvPr id="34" name="Group 23">
            <a:extLst>
              <a:ext uri="{FF2B5EF4-FFF2-40B4-BE49-F238E27FC236}">
                <a16:creationId xmlns:a16="http://schemas.microsoft.com/office/drawing/2014/main" id="{8D4A28EA-6B9D-4DAB-8ACB-0E3023DD384D}"/>
              </a:ext>
            </a:extLst>
          </p:cNvPr>
          <p:cNvGrpSpPr/>
          <p:nvPr/>
        </p:nvGrpSpPr>
        <p:grpSpPr>
          <a:xfrm>
            <a:off x="365708" y="3957761"/>
            <a:ext cx="17363558" cy="6029043"/>
            <a:chOff x="0" y="0"/>
            <a:chExt cx="5873599" cy="1913890"/>
          </a:xfrm>
        </p:grpSpPr>
        <p:sp>
          <p:nvSpPr>
            <p:cNvPr id="35" name="Freeform 24">
              <a:extLst>
                <a:ext uri="{FF2B5EF4-FFF2-40B4-BE49-F238E27FC236}">
                  <a16:creationId xmlns:a16="http://schemas.microsoft.com/office/drawing/2014/main" id="{EF2A390A-6388-42F0-8E17-EF9B2E86CBC0}"/>
                </a:ext>
              </a:extLst>
            </p:cNvPr>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solidFill>
              <a:srgbClr val="0A9396"/>
            </a:solidFill>
          </p:spPr>
        </p:sp>
      </p:grpSp>
      <p:sp>
        <p:nvSpPr>
          <p:cNvPr id="36" name="TextBox 29">
            <a:extLst>
              <a:ext uri="{FF2B5EF4-FFF2-40B4-BE49-F238E27FC236}">
                <a16:creationId xmlns:a16="http://schemas.microsoft.com/office/drawing/2014/main" id="{D8279F13-625D-414F-980A-FAAC639B36A9}"/>
              </a:ext>
            </a:extLst>
          </p:cNvPr>
          <p:cNvSpPr txBox="1"/>
          <p:nvPr/>
        </p:nvSpPr>
        <p:spPr>
          <a:xfrm>
            <a:off x="1219200" y="4381064"/>
            <a:ext cx="15295415" cy="5639236"/>
          </a:xfrm>
          <a:prstGeom prst="rect">
            <a:avLst/>
          </a:prstGeom>
        </p:spPr>
        <p:txBody>
          <a:bodyPr lIns="0" tIns="0" rIns="0" bIns="0" rtlCol="0" anchor="t">
            <a:spAutoFit/>
          </a:bodyPr>
          <a:lstStyle/>
          <a:p>
            <a:pPr algn="ctr">
              <a:lnSpc>
                <a:spcPts val="3959"/>
              </a:lnSpc>
            </a:pPr>
            <a:r>
              <a:rPr lang="es-ES" sz="3300">
                <a:solidFill>
                  <a:srgbClr val="FFFFFF"/>
                </a:solidFill>
                <a:latin typeface="Now" panose="020B0604020202020204" charset="0"/>
              </a:rPr>
              <a:t>Éticamente, es importante que las mujeres tengan derecho a participar en las decisiones que afectan su bienestar. </a:t>
            </a:r>
          </a:p>
          <a:p>
            <a:pPr algn="ctr">
              <a:lnSpc>
                <a:spcPts val="3959"/>
              </a:lnSpc>
            </a:pPr>
            <a:endParaRPr lang="es-ES" sz="3300">
              <a:solidFill>
                <a:srgbClr val="FFFFFF"/>
              </a:solidFill>
              <a:latin typeface="Now" panose="020B0604020202020204" charset="0"/>
            </a:endParaRPr>
          </a:p>
          <a:p>
            <a:pPr algn="ctr">
              <a:lnSpc>
                <a:spcPts val="3959"/>
              </a:lnSpc>
            </a:pPr>
            <a:r>
              <a:rPr lang="es-ES" sz="3300">
                <a:solidFill>
                  <a:srgbClr val="FFFFFF"/>
                </a:solidFill>
                <a:latin typeface="Now" panose="020B0604020202020204" charset="0"/>
              </a:rPr>
              <a:t>A nivel internacional, los derechos de la mujer están reconocidos en la Convención sobre la Eliminación de Todas las Formas de Discriminación contra la Mujer (Convention on the Elimination of All Forms of Discrimination against Women, CEDAW 1979). Muchos países también tienen políticas que protegen los derechos de la mujer. Muchos donantes y fuentes de financiación tienen políticas y requisitos de transversalización de género.</a:t>
            </a:r>
            <a:endParaRPr lang="en-US" sz="3300">
              <a:solidFill>
                <a:srgbClr val="FFFFFF"/>
              </a:solidFill>
              <a:latin typeface="Now" panose="020B0604020202020204" charset="0"/>
            </a:endParaRPr>
          </a:p>
        </p:txBody>
      </p:sp>
      <p:sp>
        <p:nvSpPr>
          <p:cNvPr id="33" name="TextBox 27">
            <a:extLst>
              <a:ext uri="{FF2B5EF4-FFF2-40B4-BE49-F238E27FC236}">
                <a16:creationId xmlns:a16="http://schemas.microsoft.com/office/drawing/2014/main" id="{F221263F-8361-4B7A-A420-4080EFED3FF7}"/>
              </a:ext>
            </a:extLst>
          </p:cNvPr>
          <p:cNvSpPr txBox="1"/>
          <p:nvPr/>
        </p:nvSpPr>
        <p:spPr>
          <a:xfrm>
            <a:off x="12801600" y="2278617"/>
            <a:ext cx="4748809" cy="1862626"/>
          </a:xfrm>
          <a:prstGeom prst="rect">
            <a:avLst/>
          </a:prstGeom>
        </p:spPr>
        <p:txBody>
          <a:bodyPr lIns="0" tIns="0" rIns="0" bIns="0" rtlCol="0" anchor="t">
            <a:spAutoFit/>
          </a:bodyPr>
          <a:lstStyle/>
          <a:p>
            <a:pPr>
              <a:lnSpc>
                <a:spcPts val="4899"/>
              </a:lnSpc>
            </a:pPr>
            <a:r>
              <a:rPr lang="es-ES" sz="3499">
                <a:solidFill>
                  <a:srgbClr val="FFFFFF"/>
                </a:solidFill>
                <a:latin typeface="Now Bold"/>
              </a:rPr>
              <a:t>Los derechos de la mujer son derechos humanos</a:t>
            </a:r>
          </a:p>
        </p:txBody>
      </p:sp>
      <p:sp>
        <p:nvSpPr>
          <p:cNvPr id="37" name="TextBox 10">
            <a:extLst>
              <a:ext uri="{FF2B5EF4-FFF2-40B4-BE49-F238E27FC236}">
                <a16:creationId xmlns:a16="http://schemas.microsoft.com/office/drawing/2014/main" id="{2A8B6C06-7F83-4F2F-B570-FCF7E5344400}"/>
              </a:ext>
            </a:extLst>
          </p:cNvPr>
          <p:cNvSpPr txBox="1"/>
          <p:nvPr/>
        </p:nvSpPr>
        <p:spPr>
          <a:xfrm>
            <a:off x="10515601" y="799806"/>
            <a:ext cx="7486748"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es-ES" sz="1600">
                <a:solidFill>
                  <a:srgbClr val="000000"/>
                </a:solidFill>
                <a:latin typeface="Now"/>
              </a:rPr>
              <a:t>POR QUÉ EL GÉNERO ES IMPORTANTE EN LA CONSERVACIÓN</a:t>
            </a:r>
            <a:endParaRPr lang="en-US" sz="1600">
              <a:solidFill>
                <a:srgbClr val="000000"/>
              </a:solidFill>
              <a:latin typeface="Now"/>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365708" y="1943051"/>
            <a:ext cx="17363558" cy="8043753"/>
            <a:chOff x="0" y="0"/>
            <a:chExt cx="5873599" cy="1913890"/>
          </a:xfrm>
          <a:solidFill>
            <a:srgbClr val="0A9396"/>
          </a:solidFill>
        </p:grpSpPr>
        <p:sp>
          <p:nvSpPr>
            <p:cNvPr id="24" name="Freeform 24"/>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grpFill/>
          </p:spPr>
        </p:sp>
      </p:grpSp>
      <p:pic>
        <p:nvPicPr>
          <p:cNvPr id="58" name="Picture 12">
            <a:extLst>
              <a:ext uri="{FF2B5EF4-FFF2-40B4-BE49-F238E27FC236}">
                <a16:creationId xmlns:a16="http://schemas.microsoft.com/office/drawing/2014/main" id="{5D2DCE38-CD47-495C-92BC-1A2C11532C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pic>
        <p:nvPicPr>
          <p:cNvPr id="64" name="Picture 20">
            <a:extLst>
              <a:ext uri="{FF2B5EF4-FFF2-40B4-BE49-F238E27FC236}">
                <a16:creationId xmlns:a16="http://schemas.microsoft.com/office/drawing/2014/main" id="{2689F2E8-407E-4DB8-8D4A-9F5EAD0AAD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65" name="Group 21">
            <a:extLst>
              <a:ext uri="{FF2B5EF4-FFF2-40B4-BE49-F238E27FC236}">
                <a16:creationId xmlns:a16="http://schemas.microsoft.com/office/drawing/2014/main" id="{9354AFBF-A5F9-4052-94DE-2A70F0ED1E02}"/>
              </a:ext>
            </a:extLst>
          </p:cNvPr>
          <p:cNvGrpSpPr/>
          <p:nvPr/>
        </p:nvGrpSpPr>
        <p:grpSpPr>
          <a:xfrm>
            <a:off x="12196001" y="1943051"/>
            <a:ext cx="5533265" cy="2404953"/>
            <a:chOff x="0" y="0"/>
            <a:chExt cx="1871746" cy="813527"/>
          </a:xfrm>
          <a:solidFill>
            <a:srgbClr val="0A9396"/>
          </a:solidFill>
        </p:grpSpPr>
        <p:sp>
          <p:nvSpPr>
            <p:cNvPr id="66" name="Freeform 22">
              <a:extLst>
                <a:ext uri="{FF2B5EF4-FFF2-40B4-BE49-F238E27FC236}">
                  <a16:creationId xmlns:a16="http://schemas.microsoft.com/office/drawing/2014/main" id="{B9A76B9F-553C-47A1-BE14-E5032BF7B00A}"/>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67" name="Group 24">
            <a:extLst>
              <a:ext uri="{FF2B5EF4-FFF2-40B4-BE49-F238E27FC236}">
                <a16:creationId xmlns:a16="http://schemas.microsoft.com/office/drawing/2014/main" id="{00485424-A2F9-4011-B6B4-8EF47D138CC1}"/>
              </a:ext>
            </a:extLst>
          </p:cNvPr>
          <p:cNvGrpSpPr/>
          <p:nvPr/>
        </p:nvGrpSpPr>
        <p:grpSpPr>
          <a:xfrm>
            <a:off x="12033361" y="1410353"/>
            <a:ext cx="1172620" cy="1172620"/>
            <a:chOff x="0" y="0"/>
            <a:chExt cx="6350000" cy="6350000"/>
          </a:xfrm>
          <a:solidFill>
            <a:srgbClr val="F9844A"/>
          </a:solidFill>
        </p:grpSpPr>
        <p:sp>
          <p:nvSpPr>
            <p:cNvPr id="68" name="Freeform 25">
              <a:extLst>
                <a:ext uri="{FF2B5EF4-FFF2-40B4-BE49-F238E27FC236}">
                  <a16:creationId xmlns:a16="http://schemas.microsoft.com/office/drawing/2014/main" id="{FD7BDB31-C668-4B14-819E-091DB9D274C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73" name="Graphic 72" descr="Group success outline">
            <a:extLst>
              <a:ext uri="{FF2B5EF4-FFF2-40B4-BE49-F238E27FC236}">
                <a16:creationId xmlns:a16="http://schemas.microsoft.com/office/drawing/2014/main" id="{0A93A85A-59F7-4EF7-BCAA-294F96B858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173336" y="1539462"/>
            <a:ext cx="914400" cy="914400"/>
          </a:xfrm>
          <a:prstGeom prst="rect">
            <a:avLst/>
          </a:prstGeom>
        </p:spPr>
      </p:pic>
      <p:sp>
        <p:nvSpPr>
          <p:cNvPr id="27" name="TextBox 19">
            <a:extLst>
              <a:ext uri="{FF2B5EF4-FFF2-40B4-BE49-F238E27FC236}">
                <a16:creationId xmlns:a16="http://schemas.microsoft.com/office/drawing/2014/main" id="{03A7AD76-675D-4471-8A59-256D61C92FE0}"/>
              </a:ext>
            </a:extLst>
          </p:cNvPr>
          <p:cNvSpPr txBox="1"/>
          <p:nvPr/>
        </p:nvSpPr>
        <p:spPr>
          <a:xfrm>
            <a:off x="3761303" y="2429113"/>
            <a:ext cx="7973497" cy="3323987"/>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n-US" sz="2000">
                <a:solidFill>
                  <a:schemeClr val="accent6">
                    <a:lumMod val="40000"/>
                    <a:lumOff val="60000"/>
                  </a:schemeClr>
                </a:solidFill>
                <a:latin typeface="Now"/>
              </a:rPr>
              <a:t>Objetivos de Desarrollo Sostenible</a:t>
            </a:r>
            <a:endParaRPr lang="en-US" sz="1000">
              <a:solidFill>
                <a:schemeClr val="accent6">
                  <a:lumMod val="40000"/>
                  <a:lumOff val="60000"/>
                </a:schemeClr>
              </a:solidFill>
              <a:latin typeface="Now"/>
            </a:endParaRPr>
          </a:p>
          <a:p>
            <a:pPr>
              <a:spcBef>
                <a:spcPct val="0"/>
              </a:spcBef>
            </a:pPr>
            <a:r>
              <a:rPr lang="en-US" sz="1000">
                <a:solidFill>
                  <a:schemeClr val="bg1"/>
                </a:solidFill>
                <a:latin typeface="Now"/>
              </a:rPr>
              <a:t> </a:t>
            </a:r>
          </a:p>
          <a:p>
            <a:pPr>
              <a:spcBef>
                <a:spcPct val="0"/>
              </a:spcBef>
            </a:pPr>
            <a:r>
              <a:rPr lang="en-US" sz="2400">
                <a:solidFill>
                  <a:schemeClr val="bg1"/>
                </a:solidFill>
                <a:latin typeface="Now"/>
              </a:rPr>
              <a:t>ODS 5: </a:t>
            </a:r>
            <a:r>
              <a:rPr lang="es-ES" sz="2400">
                <a:solidFill>
                  <a:schemeClr val="bg1"/>
                </a:solidFill>
                <a:latin typeface="Now"/>
              </a:rPr>
              <a:t>Lograr la igualdad de género y empoderar a todas las mujeres y niñas. Incluyendo la Meta 5.5: Garantizar la participación plena y efectiva de las mujeres y la igualdad de oportunidades de liderazgo en todos los niveles de toma de decisiones en la vida política, económica, y pública.</a:t>
            </a:r>
            <a:endParaRPr lang="en-US" sz="2400">
              <a:solidFill>
                <a:schemeClr val="bg1"/>
              </a:solidFill>
              <a:latin typeface="Now"/>
            </a:endParaRPr>
          </a:p>
        </p:txBody>
      </p:sp>
      <p:pic>
        <p:nvPicPr>
          <p:cNvPr id="3" name="Picture 2">
            <a:extLst>
              <a:ext uri="{FF2B5EF4-FFF2-40B4-BE49-F238E27FC236}">
                <a16:creationId xmlns:a16="http://schemas.microsoft.com/office/drawing/2014/main" id="{A24C8221-12DF-40F6-852F-7A402D13D0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49200" y="4305300"/>
            <a:ext cx="4355260" cy="5433220"/>
          </a:xfrm>
          <a:prstGeom prst="rect">
            <a:avLst/>
          </a:prstGeom>
        </p:spPr>
      </p:pic>
      <p:sp>
        <p:nvSpPr>
          <p:cNvPr id="29" name="TextBox 19">
            <a:extLst>
              <a:ext uri="{FF2B5EF4-FFF2-40B4-BE49-F238E27FC236}">
                <a16:creationId xmlns:a16="http://schemas.microsoft.com/office/drawing/2014/main" id="{7B4B398E-BE91-48C9-9DC2-E1E0A868A3D0}"/>
              </a:ext>
            </a:extLst>
          </p:cNvPr>
          <p:cNvSpPr txBox="1"/>
          <p:nvPr/>
        </p:nvSpPr>
        <p:spPr>
          <a:xfrm>
            <a:off x="5715000" y="6531547"/>
            <a:ext cx="7973497" cy="2431435"/>
          </a:xfrm>
          <a:prstGeom prst="rect">
            <a:avLst/>
          </a:prstGeom>
          <a:solidFill>
            <a:srgbClr val="94D2BD">
              <a:alpha val="78000"/>
            </a:srgbClr>
          </a:solidFill>
        </p:spPr>
        <p:txBody>
          <a:bodyPr wrap="square" lIns="182880" tIns="182880" rIns="91440" bIns="91440" rtlCol="0" anchor="t">
            <a:spAutoFit/>
          </a:bodyPr>
          <a:lstStyle/>
          <a:p>
            <a:pPr>
              <a:spcBef>
                <a:spcPct val="0"/>
              </a:spcBef>
            </a:pPr>
            <a:r>
              <a:rPr lang="es-ES" sz="2000">
                <a:solidFill>
                  <a:schemeClr val="accent6">
                    <a:lumMod val="40000"/>
                    <a:lumOff val="60000"/>
                  </a:schemeClr>
                </a:solidFill>
                <a:latin typeface="Now"/>
              </a:rPr>
              <a:t>Política de género del CEPF</a:t>
            </a:r>
            <a:r>
              <a:rPr lang="en-US" sz="1000">
                <a:solidFill>
                  <a:schemeClr val="bg1"/>
                </a:solidFill>
                <a:latin typeface="Now"/>
              </a:rPr>
              <a:t> </a:t>
            </a:r>
            <a:endParaRPr lang="en-US" sz="2400">
              <a:solidFill>
                <a:schemeClr val="bg1"/>
              </a:solidFill>
              <a:latin typeface="Now"/>
            </a:endParaRPr>
          </a:p>
          <a:p>
            <a:pPr>
              <a:spcBef>
                <a:spcPct val="0"/>
              </a:spcBef>
            </a:pPr>
            <a:r>
              <a:rPr lang="es-ES" sz="2400">
                <a:solidFill>
                  <a:schemeClr val="bg1"/>
                </a:solidFill>
                <a:latin typeface="Now"/>
              </a:rPr>
              <a:t>"... Las cuestiones y consideraciones de género se incorporarán activamente a lo largo del proceso de concesión de subvenciones y se supervisará el progreso en los resultados relacionados con el género.”</a:t>
            </a:r>
            <a:endParaRPr lang="en-US" sz="2400">
              <a:solidFill>
                <a:schemeClr val="bg1"/>
              </a:solidFill>
              <a:latin typeface="Now"/>
            </a:endParaRPr>
          </a:p>
        </p:txBody>
      </p:sp>
      <p:sp>
        <p:nvSpPr>
          <p:cNvPr id="17" name="TextBox 27">
            <a:extLst>
              <a:ext uri="{FF2B5EF4-FFF2-40B4-BE49-F238E27FC236}">
                <a16:creationId xmlns:a16="http://schemas.microsoft.com/office/drawing/2014/main" id="{B9B9F9A3-046D-4A3F-8BB2-FC9BC540E1D3}"/>
              </a:ext>
            </a:extLst>
          </p:cNvPr>
          <p:cNvSpPr txBox="1"/>
          <p:nvPr/>
        </p:nvSpPr>
        <p:spPr>
          <a:xfrm>
            <a:off x="12801600" y="2278617"/>
            <a:ext cx="4748809" cy="1862626"/>
          </a:xfrm>
          <a:prstGeom prst="rect">
            <a:avLst/>
          </a:prstGeom>
        </p:spPr>
        <p:txBody>
          <a:bodyPr lIns="0" tIns="0" rIns="0" bIns="0" rtlCol="0" anchor="t">
            <a:spAutoFit/>
          </a:bodyPr>
          <a:lstStyle/>
          <a:p>
            <a:pPr>
              <a:lnSpc>
                <a:spcPts val="4899"/>
              </a:lnSpc>
            </a:pPr>
            <a:r>
              <a:rPr lang="es-ES" sz="3499">
                <a:solidFill>
                  <a:srgbClr val="FFFFFF"/>
                </a:solidFill>
                <a:latin typeface="Now Bold"/>
              </a:rPr>
              <a:t>Los derechos de la mujer son derechos humanos</a:t>
            </a:r>
          </a:p>
        </p:txBody>
      </p:sp>
      <p:sp>
        <p:nvSpPr>
          <p:cNvPr id="18" name="TextBox 10">
            <a:extLst>
              <a:ext uri="{FF2B5EF4-FFF2-40B4-BE49-F238E27FC236}">
                <a16:creationId xmlns:a16="http://schemas.microsoft.com/office/drawing/2014/main" id="{23BF7325-B1C5-4146-A8F2-88017A471D9E}"/>
              </a:ext>
            </a:extLst>
          </p:cNvPr>
          <p:cNvSpPr txBox="1"/>
          <p:nvPr/>
        </p:nvSpPr>
        <p:spPr>
          <a:xfrm>
            <a:off x="10515601" y="799806"/>
            <a:ext cx="7486748"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es-ES" sz="1600">
                <a:solidFill>
                  <a:srgbClr val="000000"/>
                </a:solidFill>
                <a:latin typeface="Now"/>
              </a:rPr>
              <a:t>POR QUÉ EL GÉNERO ES IMPORTANTE EN LA CONSERVACIÓN</a:t>
            </a:r>
            <a:endParaRPr lang="en-US" sz="1600">
              <a:solidFill>
                <a:srgbClr val="000000"/>
              </a:solidFill>
              <a:latin typeface="Now"/>
            </a:endParaRPr>
          </a:p>
        </p:txBody>
      </p:sp>
      <p:pic>
        <p:nvPicPr>
          <p:cNvPr id="1026" name="Picture 2">
            <a:extLst>
              <a:ext uri="{FF2B5EF4-FFF2-40B4-BE49-F238E27FC236}">
                <a16:creationId xmlns:a16="http://schemas.microsoft.com/office/drawing/2014/main" id="{47672EE3-F7C0-480F-9B40-A28D7ADB41F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515" y="2592615"/>
            <a:ext cx="2931885" cy="2931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619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BBB2CB8-2140-41FF-8796-9DABCEC5EDF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8271131" cy="10325100"/>
          </a:xfrm>
          <a:prstGeom prst="rect">
            <a:avLst/>
          </a:prstGeom>
        </p:spPr>
      </p:pic>
      <p:sp>
        <p:nvSpPr>
          <p:cNvPr id="3" name="TextBox 3"/>
          <p:cNvSpPr txBox="1"/>
          <p:nvPr/>
        </p:nvSpPr>
        <p:spPr>
          <a:xfrm>
            <a:off x="-1" y="6515100"/>
            <a:ext cx="6016564" cy="2954655"/>
          </a:xfrm>
          <a:prstGeom prst="rect">
            <a:avLst/>
          </a:prstGeom>
        </p:spPr>
        <p:txBody>
          <a:bodyPr wrap="square" lIns="0" tIns="0" rIns="0" bIns="0" rtlCol="0" anchor="t">
            <a:spAutoFit/>
          </a:bodyPr>
          <a:lstStyle/>
          <a:p>
            <a:pPr algn="r"/>
            <a:r>
              <a:rPr lang="es-ES" sz="4800">
                <a:solidFill>
                  <a:srgbClr val="94D2BD"/>
                </a:solidFill>
                <a:latin typeface="Now"/>
              </a:rPr>
              <a:t>Los hombres y las mujeres son como "2 alas del mismo pájaro"</a:t>
            </a:r>
            <a:endParaRPr lang="en-US" sz="4800">
              <a:solidFill>
                <a:srgbClr val="94D2BD"/>
              </a:solidFill>
              <a:latin typeface="Now Bold"/>
            </a:endParaRPr>
          </a:p>
        </p:txBody>
      </p:sp>
      <p:sp>
        <p:nvSpPr>
          <p:cNvPr id="4" name="TextBox 4"/>
          <p:cNvSpPr txBox="1"/>
          <p:nvPr/>
        </p:nvSpPr>
        <p:spPr>
          <a:xfrm>
            <a:off x="6559671" y="6387128"/>
            <a:ext cx="11337621" cy="3252172"/>
          </a:xfrm>
          <a:prstGeom prst="rect">
            <a:avLst/>
          </a:prstGeom>
        </p:spPr>
        <p:txBody>
          <a:bodyPr wrap="square" lIns="0" tIns="0" rIns="0" bIns="0" rtlCol="0" anchor="t">
            <a:spAutoFit/>
          </a:bodyPr>
          <a:lstStyle/>
          <a:p>
            <a:pPr>
              <a:lnSpc>
                <a:spcPts val="4899"/>
              </a:lnSpc>
              <a:spcAft>
                <a:spcPts val="1200"/>
              </a:spcAft>
            </a:pPr>
            <a:r>
              <a:rPr lang="es-ES" sz="3499">
                <a:solidFill>
                  <a:srgbClr val="FFFFFF"/>
                </a:solidFill>
                <a:latin typeface="Now" panose="020B0604020202020204" charset="0"/>
              </a:rPr>
              <a:t>Sus comunidades (el pájaro) volarán más lejos si ambas alas trabajan juntas. </a:t>
            </a:r>
            <a:endParaRPr lang="es-ES" sz="1200">
              <a:solidFill>
                <a:srgbClr val="FFFFFF"/>
              </a:solidFill>
              <a:latin typeface="Now" panose="020B0604020202020204" charset="0"/>
            </a:endParaRPr>
          </a:p>
          <a:p>
            <a:pPr>
              <a:lnSpc>
                <a:spcPts val="4899"/>
              </a:lnSpc>
              <a:spcAft>
                <a:spcPts val="1200"/>
              </a:spcAft>
            </a:pPr>
            <a:r>
              <a:rPr lang="es-ES" sz="3000">
                <a:solidFill>
                  <a:srgbClr val="FFFFFF"/>
                </a:solidFill>
                <a:latin typeface="Now" panose="020B0604020202020204" charset="0"/>
              </a:rPr>
              <a:t>Las mujeres son ~ 50% de la población adulta; si no tienen voz, la sociedad pierde oportunidades de ideas, soluciones, contribuciones a las comunidades, y la conservación.</a:t>
            </a:r>
            <a:endParaRPr lang="en-US" sz="3000">
              <a:solidFill>
                <a:srgbClr val="FFFFFF"/>
              </a:solidFill>
              <a:latin typeface="Now" panose="020B0604020202020204" charset="0"/>
            </a:endParaRPr>
          </a:p>
        </p:txBody>
      </p:sp>
      <p:sp>
        <p:nvSpPr>
          <p:cNvPr id="5" name="AutoShape 5"/>
          <p:cNvSpPr/>
          <p:nvPr/>
        </p:nvSpPr>
        <p:spPr>
          <a:xfrm flipH="1">
            <a:off x="6277120" y="6667500"/>
            <a:ext cx="3236" cy="2819400"/>
          </a:xfrm>
          <a:prstGeom prst="line">
            <a:avLst/>
          </a:prstGeom>
          <a:ln w="28575" cap="rnd">
            <a:solidFill>
              <a:srgbClr val="FFFFFF"/>
            </a:solidFill>
            <a:prstDash val="sysDot"/>
            <a:headEnd type="none" w="sm" len="sm"/>
            <a:tailEnd type="none" w="sm" len="sm"/>
          </a:ln>
        </p:spPr>
      </p:sp>
      <p:sp>
        <p:nvSpPr>
          <p:cNvPr id="6" name="TextBox 6"/>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sp>
        <p:nvSpPr>
          <p:cNvPr id="9" name="TextBox 2">
            <a:extLst>
              <a:ext uri="{FF2B5EF4-FFF2-40B4-BE49-F238E27FC236}">
                <a16:creationId xmlns:a16="http://schemas.microsoft.com/office/drawing/2014/main" id="{533C61BD-E049-4FC2-AC66-322FF37FF2E0}"/>
              </a:ext>
            </a:extLst>
          </p:cNvPr>
          <p:cNvSpPr txBox="1"/>
          <p:nvPr/>
        </p:nvSpPr>
        <p:spPr>
          <a:xfrm>
            <a:off x="285652" y="1333500"/>
            <a:ext cx="13811348" cy="997132"/>
          </a:xfrm>
          <a:prstGeom prst="rect">
            <a:avLst/>
          </a:prstGeom>
          <a:solidFill>
            <a:srgbClr val="F9844A"/>
          </a:solidFill>
        </p:spPr>
        <p:txBody>
          <a:bodyPr wrap="square" lIns="0" tIns="0" rIns="0" bIns="0" rtlCol="0" anchor="ctr">
            <a:spAutoFit/>
          </a:bodyPr>
          <a:lstStyle/>
          <a:p>
            <a:pPr>
              <a:lnSpc>
                <a:spcPts val="8400"/>
              </a:lnSpc>
            </a:pPr>
            <a:r>
              <a:rPr lang="es-ES" sz="5000" dirty="0">
                <a:solidFill>
                  <a:schemeClr val="bg1"/>
                </a:solidFill>
                <a:latin typeface="Now"/>
              </a:rPr>
              <a:t>Este no es solo un "problema de mujeres"</a:t>
            </a:r>
            <a:endParaRPr lang="en-US" sz="5000" dirty="0">
              <a:solidFill>
                <a:schemeClr val="bg1"/>
              </a:solidFill>
              <a:latin typeface="Now"/>
            </a:endParaRPr>
          </a:p>
        </p:txBody>
      </p:sp>
      <p:sp>
        <p:nvSpPr>
          <p:cNvPr id="13" name="TextBox 4">
            <a:extLst>
              <a:ext uri="{FF2B5EF4-FFF2-40B4-BE49-F238E27FC236}">
                <a16:creationId xmlns:a16="http://schemas.microsoft.com/office/drawing/2014/main" id="{81CE17D2-53D6-4DA0-BFDA-3BA6E15FE9F9}"/>
              </a:ext>
            </a:extLst>
          </p:cNvPr>
          <p:cNvSpPr txBox="1"/>
          <p:nvPr/>
        </p:nvSpPr>
        <p:spPr>
          <a:xfrm>
            <a:off x="13845344" y="3095456"/>
            <a:ext cx="4157004" cy="843949"/>
          </a:xfrm>
          <a:prstGeom prst="rect">
            <a:avLst/>
          </a:prstGeom>
        </p:spPr>
        <p:txBody>
          <a:bodyPr wrap="square" lIns="0" tIns="0" rIns="0" bIns="0" rtlCol="0" anchor="t">
            <a:spAutoFit/>
          </a:bodyPr>
          <a:lstStyle/>
          <a:p>
            <a:pPr algn="r">
              <a:lnSpc>
                <a:spcPts val="2240"/>
              </a:lnSpc>
            </a:pPr>
            <a:r>
              <a:rPr lang="en-US" dirty="0">
                <a:solidFill>
                  <a:schemeClr val="bg1"/>
                </a:solidFill>
                <a:latin typeface="Now"/>
              </a:rPr>
              <a:t>Personas </a:t>
            </a:r>
            <a:r>
              <a:rPr lang="en-US" dirty="0" err="1">
                <a:solidFill>
                  <a:schemeClr val="bg1"/>
                </a:solidFill>
                <a:latin typeface="Now"/>
              </a:rPr>
              <a:t>focales</a:t>
            </a:r>
            <a:r>
              <a:rPr lang="en-US" dirty="0">
                <a:solidFill>
                  <a:schemeClr val="bg1"/>
                </a:solidFill>
                <a:latin typeface="Now"/>
              </a:rPr>
              <a:t> de </a:t>
            </a:r>
            <a:r>
              <a:rPr lang="en-US" dirty="0" err="1">
                <a:solidFill>
                  <a:schemeClr val="bg1"/>
                </a:solidFill>
                <a:latin typeface="Now"/>
              </a:rPr>
              <a:t>género</a:t>
            </a:r>
            <a:endParaRPr lang="en-US" dirty="0">
              <a:solidFill>
                <a:schemeClr val="bg1"/>
              </a:solidFill>
              <a:latin typeface="Now"/>
            </a:endParaRPr>
          </a:p>
          <a:p>
            <a:pPr algn="r">
              <a:lnSpc>
                <a:spcPts val="2240"/>
              </a:lnSpc>
            </a:pPr>
            <a:r>
              <a:rPr lang="en-US" dirty="0">
                <a:solidFill>
                  <a:schemeClr val="bg1"/>
                </a:solidFill>
                <a:latin typeface="Now"/>
              </a:rPr>
              <a:t>© </a:t>
            </a:r>
            <a:r>
              <a:rPr lang="en-US" dirty="0" err="1">
                <a:solidFill>
                  <a:schemeClr val="bg1"/>
                </a:solidFill>
                <a:latin typeface="Now"/>
              </a:rPr>
              <a:t>Kbal</a:t>
            </a:r>
            <a:r>
              <a:rPr lang="en-US" dirty="0">
                <a:solidFill>
                  <a:schemeClr val="bg1"/>
                </a:solidFill>
                <a:latin typeface="Now"/>
              </a:rPr>
              <a:t> </a:t>
            </a:r>
            <a:r>
              <a:rPr lang="en-US" dirty="0" err="1">
                <a:solidFill>
                  <a:schemeClr val="bg1"/>
                </a:solidFill>
                <a:latin typeface="Now"/>
              </a:rPr>
              <a:t>Romeas</a:t>
            </a:r>
            <a:r>
              <a:rPr lang="en-US" dirty="0">
                <a:solidFill>
                  <a:schemeClr val="bg1"/>
                </a:solidFill>
                <a:latin typeface="Now"/>
              </a:rPr>
              <a:t> village,</a:t>
            </a:r>
          </a:p>
          <a:p>
            <a:pPr algn="r">
              <a:lnSpc>
                <a:spcPts val="2240"/>
              </a:lnSpc>
            </a:pPr>
            <a:r>
              <a:rPr lang="en-US" dirty="0">
                <a:solidFill>
                  <a:schemeClr val="bg1"/>
                </a:solidFill>
                <a:latin typeface="Now"/>
              </a:rPr>
              <a:t>My Village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3A5A23F-E16B-4F25-A57E-CFE80DFE5D5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18271131" cy="10325100"/>
          </a:xfrm>
          <a:prstGeom prst="rect">
            <a:avLst/>
          </a:prstGeom>
        </p:spPr>
      </p:pic>
      <p:sp>
        <p:nvSpPr>
          <p:cNvPr id="3" name="TextBox 3"/>
          <p:cNvSpPr txBox="1"/>
          <p:nvPr/>
        </p:nvSpPr>
        <p:spPr>
          <a:xfrm>
            <a:off x="1338389" y="5261610"/>
            <a:ext cx="6782381" cy="2488823"/>
          </a:xfrm>
          <a:prstGeom prst="rect">
            <a:avLst/>
          </a:prstGeom>
        </p:spPr>
        <p:txBody>
          <a:bodyPr lIns="0" tIns="0" rIns="0" bIns="0" rtlCol="0" anchor="t">
            <a:spAutoFit/>
          </a:bodyPr>
          <a:lstStyle/>
          <a:p>
            <a:pPr>
              <a:lnSpc>
                <a:spcPts val="4899"/>
              </a:lnSpc>
            </a:pPr>
            <a:r>
              <a:rPr lang="es-ES" sz="3499" dirty="0">
                <a:solidFill>
                  <a:srgbClr val="FFFFFF"/>
                </a:solidFill>
                <a:latin typeface="Now" panose="020B0604020202020204" charset="0"/>
              </a:rPr>
              <a:t>Los hombres también pueden verse afectados por los prejuicios y estereotipos de género sobre sus roles.</a:t>
            </a:r>
            <a:endParaRPr lang="en-US" sz="3499" dirty="0">
              <a:solidFill>
                <a:srgbClr val="FFFFFF"/>
              </a:solidFill>
              <a:latin typeface="Now" panose="020B0604020202020204" charset="0"/>
            </a:endParaRPr>
          </a:p>
        </p:txBody>
      </p:sp>
      <p:sp>
        <p:nvSpPr>
          <p:cNvPr id="4" name="AutoShape 4"/>
          <p:cNvSpPr/>
          <p:nvPr/>
        </p:nvSpPr>
        <p:spPr>
          <a:xfrm>
            <a:off x="1338389" y="4991100"/>
            <a:ext cx="6336676" cy="0"/>
          </a:xfrm>
          <a:prstGeom prst="line">
            <a:avLst/>
          </a:prstGeom>
          <a:ln w="28575" cap="rnd">
            <a:solidFill>
              <a:srgbClr val="94D2BD"/>
            </a:solidFill>
            <a:prstDash val="sysDot"/>
            <a:headEnd type="none" w="sm" len="sm"/>
            <a:tailEnd type="none" w="sm" len="sm"/>
          </a:ln>
        </p:spPr>
      </p:sp>
      <p:sp>
        <p:nvSpPr>
          <p:cNvPr id="13" name="TextBox 2">
            <a:extLst>
              <a:ext uri="{FF2B5EF4-FFF2-40B4-BE49-F238E27FC236}">
                <a16:creationId xmlns:a16="http://schemas.microsoft.com/office/drawing/2014/main" id="{56F2A341-FDE0-40B8-95C6-D88BF1E53709}"/>
              </a:ext>
            </a:extLst>
          </p:cNvPr>
          <p:cNvSpPr txBox="1"/>
          <p:nvPr/>
        </p:nvSpPr>
        <p:spPr>
          <a:xfrm>
            <a:off x="9525000" y="6972300"/>
            <a:ext cx="5105400" cy="642325"/>
          </a:xfrm>
          <a:prstGeom prst="rect">
            <a:avLst/>
          </a:prstGeom>
          <a:solidFill>
            <a:srgbClr val="94D2BD">
              <a:alpha val="88000"/>
            </a:srgbClr>
          </a:solidFill>
        </p:spPr>
        <p:txBody>
          <a:bodyPr wrap="square" lIns="0" tIns="0" rIns="0" bIns="0" rtlCol="0" anchor="t">
            <a:noAutofit/>
          </a:bodyPr>
          <a:lstStyle/>
          <a:p>
            <a:pPr>
              <a:lnSpc>
                <a:spcPts val="8400"/>
              </a:lnSpc>
            </a:pPr>
            <a:endParaRPr lang="en-US" sz="6000">
              <a:solidFill>
                <a:schemeClr val="bg1"/>
              </a:solidFill>
              <a:latin typeface="Now"/>
            </a:endParaRPr>
          </a:p>
        </p:txBody>
      </p:sp>
      <p:sp>
        <p:nvSpPr>
          <p:cNvPr id="5" name="TextBox 5"/>
          <p:cNvSpPr txBox="1"/>
          <p:nvPr/>
        </p:nvSpPr>
        <p:spPr>
          <a:xfrm>
            <a:off x="9710950" y="6362700"/>
            <a:ext cx="8196050" cy="3117200"/>
          </a:xfrm>
          <a:prstGeom prst="rect">
            <a:avLst/>
          </a:prstGeom>
        </p:spPr>
        <p:txBody>
          <a:bodyPr wrap="square" lIns="0" tIns="0" rIns="0" bIns="0" rtlCol="0" anchor="t">
            <a:spAutoFit/>
          </a:bodyPr>
          <a:lstStyle/>
          <a:p>
            <a:pPr>
              <a:lnSpc>
                <a:spcPts val="4899"/>
              </a:lnSpc>
            </a:pPr>
            <a:r>
              <a:rPr lang="es-ES" sz="3499">
                <a:solidFill>
                  <a:srgbClr val="FFFFFF"/>
                </a:solidFill>
                <a:latin typeface="Now" panose="020B0604020202020204" charset="0"/>
              </a:rPr>
              <a:t>Los hombres pueden ser </a:t>
            </a:r>
          </a:p>
          <a:p>
            <a:pPr>
              <a:lnSpc>
                <a:spcPts val="4899"/>
              </a:lnSpc>
            </a:pPr>
            <a:r>
              <a:rPr lang="es-ES" sz="3499">
                <a:solidFill>
                  <a:srgbClr val="FFFFFF"/>
                </a:solidFill>
                <a:latin typeface="Now" panose="020B0604020202020204" charset="0"/>
              </a:rPr>
              <a:t>campeones de género, apoyando a sus pares femeninas y ayudándolas a desarrollar su capacidad para participar en la conservación. </a:t>
            </a:r>
            <a:endParaRPr lang="en-US" sz="3499">
              <a:solidFill>
                <a:srgbClr val="FFFFFF"/>
              </a:solidFill>
              <a:latin typeface="Now" panose="020B0604020202020204" charset="0"/>
            </a:endParaRPr>
          </a:p>
        </p:txBody>
      </p:sp>
      <p:sp>
        <p:nvSpPr>
          <p:cNvPr id="6" name="AutoShape 6"/>
          <p:cNvSpPr/>
          <p:nvPr/>
        </p:nvSpPr>
        <p:spPr>
          <a:xfrm>
            <a:off x="9710950" y="6134100"/>
            <a:ext cx="6336676" cy="0"/>
          </a:xfrm>
          <a:prstGeom prst="line">
            <a:avLst/>
          </a:prstGeom>
          <a:ln w="28575" cap="rnd">
            <a:solidFill>
              <a:srgbClr val="94D2BD"/>
            </a:solidFill>
            <a:prstDash val="sysDot"/>
            <a:headEnd type="none" w="sm" len="sm"/>
            <a:tailEnd type="none" w="sm" len="sm"/>
          </a:ln>
        </p:spPr>
      </p:sp>
      <p:sp>
        <p:nvSpPr>
          <p:cNvPr id="10" name="TextBox 6">
            <a:extLst>
              <a:ext uri="{FF2B5EF4-FFF2-40B4-BE49-F238E27FC236}">
                <a16:creationId xmlns:a16="http://schemas.microsoft.com/office/drawing/2014/main" id="{990C14D0-ADB4-4851-9257-F8F754B35BDC}"/>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sp>
        <p:nvSpPr>
          <p:cNvPr id="12" name="TextBox 2">
            <a:extLst>
              <a:ext uri="{FF2B5EF4-FFF2-40B4-BE49-F238E27FC236}">
                <a16:creationId xmlns:a16="http://schemas.microsoft.com/office/drawing/2014/main" id="{147CB2E5-D2A1-4FE6-8FED-767B16038D3B}"/>
              </a:ext>
            </a:extLst>
          </p:cNvPr>
          <p:cNvSpPr txBox="1"/>
          <p:nvPr/>
        </p:nvSpPr>
        <p:spPr>
          <a:xfrm>
            <a:off x="285652" y="1333500"/>
            <a:ext cx="13811348" cy="997132"/>
          </a:xfrm>
          <a:prstGeom prst="rect">
            <a:avLst/>
          </a:prstGeom>
          <a:solidFill>
            <a:srgbClr val="F9844A"/>
          </a:solidFill>
        </p:spPr>
        <p:txBody>
          <a:bodyPr wrap="square" lIns="0" tIns="0" rIns="0" bIns="0" rtlCol="0" anchor="ctr">
            <a:spAutoFit/>
          </a:bodyPr>
          <a:lstStyle/>
          <a:p>
            <a:pPr>
              <a:lnSpc>
                <a:spcPts val="8400"/>
              </a:lnSpc>
            </a:pPr>
            <a:r>
              <a:rPr lang="es-ES" sz="5000">
                <a:solidFill>
                  <a:schemeClr val="bg1"/>
                </a:solidFill>
                <a:latin typeface="Now"/>
              </a:rPr>
              <a:t>Este no es solo un "problema de mujeres"</a:t>
            </a:r>
            <a:endParaRPr lang="en-US" sz="5000">
              <a:solidFill>
                <a:schemeClr val="bg1"/>
              </a:solidFill>
              <a:latin typeface="Now"/>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E2E84BC-48FC-498D-BBC4-AD88EC4858D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0"/>
            <a:ext cx="18271131" cy="10325100"/>
          </a:xfrm>
          <a:prstGeom prst="rect">
            <a:avLst/>
          </a:prstGeom>
        </p:spPr>
      </p:pic>
      <p:sp>
        <p:nvSpPr>
          <p:cNvPr id="9" name="Rectangle 8">
            <a:extLst>
              <a:ext uri="{FF2B5EF4-FFF2-40B4-BE49-F238E27FC236}">
                <a16:creationId xmlns:a16="http://schemas.microsoft.com/office/drawing/2014/main" id="{8D27AA9E-C7C3-49BA-95D6-97E5F57E99B9}"/>
              </a:ext>
            </a:extLst>
          </p:cNvPr>
          <p:cNvSpPr/>
          <p:nvPr/>
        </p:nvSpPr>
        <p:spPr>
          <a:xfrm>
            <a:off x="0" y="0"/>
            <a:ext cx="18288000"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2438400" y="5808237"/>
            <a:ext cx="13594021" cy="3983463"/>
          </a:xfrm>
          <a:prstGeom prst="rect">
            <a:avLst/>
          </a:prstGeom>
        </p:spPr>
        <p:txBody>
          <a:bodyPr wrap="square" lIns="0" tIns="0" rIns="0" bIns="0" rtlCol="0" anchor="t">
            <a:spAutoFit/>
          </a:bodyPr>
          <a:lstStyle/>
          <a:p>
            <a:pPr algn="ctr">
              <a:lnSpc>
                <a:spcPts val="4799"/>
              </a:lnSpc>
              <a:spcBef>
                <a:spcPct val="0"/>
              </a:spcBef>
              <a:spcAft>
                <a:spcPts val="1200"/>
              </a:spcAft>
            </a:pPr>
            <a:r>
              <a:rPr lang="es-ES" sz="3600" dirty="0">
                <a:solidFill>
                  <a:srgbClr val="FFFFFF"/>
                </a:solidFill>
                <a:latin typeface="Now"/>
              </a:rPr>
              <a:t>¡Hombres, mujeres, niños y niñas pueden beneficiarse </a:t>
            </a:r>
          </a:p>
          <a:p>
            <a:pPr algn="ctr">
              <a:lnSpc>
                <a:spcPts val="4799"/>
              </a:lnSpc>
              <a:spcBef>
                <a:spcPct val="0"/>
              </a:spcBef>
              <a:spcAft>
                <a:spcPts val="1200"/>
              </a:spcAft>
            </a:pPr>
            <a:r>
              <a:rPr lang="es-ES" sz="3600" dirty="0">
                <a:solidFill>
                  <a:srgbClr val="FFFFFF"/>
                </a:solidFill>
                <a:latin typeface="Now"/>
              </a:rPr>
              <a:t>de la incorporación de la perspectiva de género en la conservación! </a:t>
            </a:r>
          </a:p>
          <a:p>
            <a:pPr algn="ctr">
              <a:lnSpc>
                <a:spcPts val="4799"/>
              </a:lnSpc>
              <a:spcBef>
                <a:spcPct val="0"/>
              </a:spcBef>
              <a:spcAft>
                <a:spcPts val="1200"/>
              </a:spcAft>
            </a:pPr>
            <a:r>
              <a:rPr lang="es-ES" sz="3600" dirty="0">
                <a:solidFill>
                  <a:srgbClr val="FFFFFF"/>
                </a:solidFill>
                <a:latin typeface="Now"/>
              </a:rPr>
              <a:t>Hombres y mujeres pueden trabajar juntos como socios para informar, desarrollar, e implementar soluciones que son importantes para sus comunidades.</a:t>
            </a:r>
            <a:endParaRPr lang="en-US" sz="3600" dirty="0">
              <a:solidFill>
                <a:srgbClr val="FFFFFF"/>
              </a:solidFill>
              <a:latin typeface="Now"/>
            </a:endParaRPr>
          </a:p>
        </p:txBody>
      </p:sp>
      <p:sp>
        <p:nvSpPr>
          <p:cNvPr id="7" name="TextBox 6">
            <a:extLst>
              <a:ext uri="{FF2B5EF4-FFF2-40B4-BE49-F238E27FC236}">
                <a16:creationId xmlns:a16="http://schemas.microsoft.com/office/drawing/2014/main" id="{CF5D1786-3D08-498C-8BC3-C47B733A0963}"/>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sp>
        <p:nvSpPr>
          <p:cNvPr id="8" name="TextBox 2">
            <a:extLst>
              <a:ext uri="{FF2B5EF4-FFF2-40B4-BE49-F238E27FC236}">
                <a16:creationId xmlns:a16="http://schemas.microsoft.com/office/drawing/2014/main" id="{8FA85D46-C6A5-4D2D-A064-E44FFDA710DB}"/>
              </a:ext>
            </a:extLst>
          </p:cNvPr>
          <p:cNvSpPr txBox="1"/>
          <p:nvPr/>
        </p:nvSpPr>
        <p:spPr>
          <a:xfrm>
            <a:off x="285652" y="1333500"/>
            <a:ext cx="13811348" cy="997132"/>
          </a:xfrm>
          <a:prstGeom prst="rect">
            <a:avLst/>
          </a:prstGeom>
          <a:solidFill>
            <a:srgbClr val="F9844A"/>
          </a:solidFill>
        </p:spPr>
        <p:txBody>
          <a:bodyPr wrap="square" lIns="0" tIns="0" rIns="0" bIns="0" rtlCol="0" anchor="ctr">
            <a:spAutoFit/>
          </a:bodyPr>
          <a:lstStyle/>
          <a:p>
            <a:pPr>
              <a:lnSpc>
                <a:spcPts val="8400"/>
              </a:lnSpc>
            </a:pPr>
            <a:r>
              <a:rPr lang="es-ES" sz="5000">
                <a:solidFill>
                  <a:schemeClr val="bg1"/>
                </a:solidFill>
                <a:latin typeface="Now"/>
              </a:rPr>
              <a:t>Este no es solo un "problema de mujeres"</a:t>
            </a:r>
            <a:endParaRPr lang="en-US" sz="5000">
              <a:solidFill>
                <a:schemeClr val="bg1"/>
              </a:solidFill>
              <a:latin typeface="Now"/>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4" name="AutoShape 4"/>
          <p:cNvSpPr/>
          <p:nvPr/>
        </p:nvSpPr>
        <p:spPr>
          <a:xfrm rot="-5400000">
            <a:off x="6945694" y="5987828"/>
            <a:ext cx="4707904" cy="0"/>
          </a:xfrm>
          <a:prstGeom prst="line">
            <a:avLst/>
          </a:prstGeom>
          <a:ln w="28575" cap="rnd">
            <a:solidFill>
              <a:srgbClr val="FFFFFF"/>
            </a:solidFill>
            <a:prstDash val="sysDot"/>
            <a:headEnd type="none" w="sm" len="sm"/>
            <a:tailEnd type="none" w="sm" len="sm"/>
          </a:ln>
        </p:spPr>
      </p:sp>
      <p:grpSp>
        <p:nvGrpSpPr>
          <p:cNvPr id="5" name="Group 5"/>
          <p:cNvGrpSpPr/>
          <p:nvPr/>
        </p:nvGrpSpPr>
        <p:grpSpPr>
          <a:xfrm>
            <a:off x="10103317" y="3586049"/>
            <a:ext cx="1302769" cy="1302769"/>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9396"/>
            </a:solidFill>
          </p:spPr>
          <p:txBody>
            <a:bodyPr/>
            <a:lstStyle/>
            <a:p>
              <a:endParaRPr lang="en-US"/>
            </a:p>
          </p:txBody>
        </p:sp>
      </p:grpSp>
      <p:sp>
        <p:nvSpPr>
          <p:cNvPr id="7" name="TextBox 7"/>
          <p:cNvSpPr txBox="1"/>
          <p:nvPr/>
        </p:nvSpPr>
        <p:spPr>
          <a:xfrm>
            <a:off x="11875550" y="3726922"/>
            <a:ext cx="5242694" cy="1029834"/>
          </a:xfrm>
          <a:prstGeom prst="rect">
            <a:avLst/>
          </a:prstGeom>
        </p:spPr>
        <p:txBody>
          <a:bodyPr wrap="square" lIns="0" tIns="0" rIns="0" bIns="0" rtlCol="0" anchor="t">
            <a:spAutoFit/>
          </a:bodyPr>
          <a:lstStyle/>
          <a:p>
            <a:pPr>
              <a:lnSpc>
                <a:spcPts val="4059"/>
              </a:lnSpc>
            </a:pPr>
            <a:r>
              <a:rPr lang="en-US" sz="2899">
                <a:solidFill>
                  <a:srgbClr val="FFFFFF"/>
                </a:solidFill>
                <a:latin typeface="Now"/>
              </a:rPr>
              <a:t>AUMENTO DEL DESARROLLO ECONÓMICO </a:t>
            </a:r>
          </a:p>
        </p:txBody>
      </p:sp>
      <p:sp>
        <p:nvSpPr>
          <p:cNvPr id="10" name="TextBox 10"/>
          <p:cNvSpPr txBox="1"/>
          <p:nvPr/>
        </p:nvSpPr>
        <p:spPr>
          <a:xfrm>
            <a:off x="1169754" y="4185326"/>
            <a:ext cx="7512138" cy="4514056"/>
          </a:xfrm>
          <a:prstGeom prst="rect">
            <a:avLst/>
          </a:prstGeom>
        </p:spPr>
        <p:txBody>
          <a:bodyPr lIns="0" tIns="0" rIns="0" bIns="0" rtlCol="0" anchor="t">
            <a:spAutoFit/>
          </a:bodyPr>
          <a:lstStyle/>
          <a:p>
            <a:pPr algn="r">
              <a:lnSpc>
                <a:spcPts val="4439"/>
              </a:lnSpc>
              <a:spcBef>
                <a:spcPct val="0"/>
              </a:spcBef>
            </a:pPr>
            <a:r>
              <a:rPr lang="es-ES" sz="3699">
                <a:solidFill>
                  <a:srgbClr val="FFFFFF"/>
                </a:solidFill>
                <a:latin typeface="Now"/>
              </a:rPr>
              <a:t>Los proyectos humanitarios y de desarrollo han descubierto que cuando las mujeres son involucradas de manera significativa en las actividades y decisiones de la comunidad, </a:t>
            </a:r>
            <a:r>
              <a:rPr lang="es-ES" sz="3699" b="1">
                <a:solidFill>
                  <a:srgbClr val="FFFFFF"/>
                </a:solidFill>
                <a:latin typeface="Now"/>
              </a:rPr>
              <a:t>toda la comunidad se beneficia </a:t>
            </a:r>
            <a:r>
              <a:rPr lang="es-ES" sz="3699">
                <a:solidFill>
                  <a:srgbClr val="FFFFFF"/>
                </a:solidFill>
                <a:latin typeface="Now"/>
              </a:rPr>
              <a:t>de:</a:t>
            </a:r>
            <a:endParaRPr lang="en-US" sz="3699">
              <a:solidFill>
                <a:srgbClr val="FFFFFF"/>
              </a:solidFill>
              <a:latin typeface="Now"/>
            </a:endParaRPr>
          </a:p>
        </p:txBody>
      </p:sp>
      <p:sp>
        <p:nvSpPr>
          <p:cNvPr id="11" name="TextBox 11"/>
          <p:cNvSpPr txBox="1"/>
          <p:nvPr/>
        </p:nvSpPr>
        <p:spPr>
          <a:xfrm>
            <a:off x="11875550" y="5918326"/>
            <a:ext cx="5117050" cy="1555619"/>
          </a:xfrm>
          <a:prstGeom prst="rect">
            <a:avLst/>
          </a:prstGeom>
        </p:spPr>
        <p:txBody>
          <a:bodyPr lIns="0" tIns="0" rIns="0" bIns="0" rtlCol="0" anchor="t">
            <a:spAutoFit/>
          </a:bodyPr>
          <a:lstStyle/>
          <a:p>
            <a:pPr>
              <a:lnSpc>
                <a:spcPts val="4059"/>
              </a:lnSpc>
            </a:pPr>
            <a:r>
              <a:rPr lang="es-ES" sz="2899">
                <a:solidFill>
                  <a:srgbClr val="FFFFFF"/>
                </a:solidFill>
                <a:latin typeface="Now"/>
              </a:rPr>
              <a:t>MEJORES PERSPECTIVAS PARA LAS FUTURAS GENERACIONES </a:t>
            </a:r>
            <a:endParaRPr lang="en-US" sz="2899">
              <a:solidFill>
                <a:srgbClr val="FFFFFF"/>
              </a:solidFill>
              <a:latin typeface="Now"/>
            </a:endParaRPr>
          </a:p>
        </p:txBody>
      </p:sp>
      <p:sp>
        <p:nvSpPr>
          <p:cNvPr id="12" name="TextBox 12"/>
          <p:cNvSpPr txBox="1"/>
          <p:nvPr/>
        </p:nvSpPr>
        <p:spPr>
          <a:xfrm>
            <a:off x="11875550" y="8072246"/>
            <a:ext cx="5117050" cy="1029834"/>
          </a:xfrm>
          <a:prstGeom prst="rect">
            <a:avLst/>
          </a:prstGeom>
        </p:spPr>
        <p:txBody>
          <a:bodyPr lIns="0" tIns="0" rIns="0" bIns="0" rtlCol="0" anchor="t">
            <a:spAutoFit/>
          </a:bodyPr>
          <a:lstStyle/>
          <a:p>
            <a:pPr>
              <a:lnSpc>
                <a:spcPts val="4059"/>
              </a:lnSpc>
            </a:pPr>
            <a:r>
              <a:rPr lang="es-ES" sz="2899">
                <a:solidFill>
                  <a:srgbClr val="FFFFFF"/>
                </a:solidFill>
                <a:latin typeface="Now"/>
              </a:rPr>
              <a:t>SISTEMAS POLÍTICOS Y SOCIALES FORTALECIDOS</a:t>
            </a:r>
            <a:endParaRPr lang="en-US" sz="2899">
              <a:solidFill>
                <a:srgbClr val="FFFFFF"/>
              </a:solidFill>
              <a:latin typeface="Now"/>
            </a:endParaRPr>
          </a:p>
        </p:txBody>
      </p:sp>
      <p:grpSp>
        <p:nvGrpSpPr>
          <p:cNvPr id="13" name="Group 13"/>
          <p:cNvGrpSpPr/>
          <p:nvPr/>
        </p:nvGrpSpPr>
        <p:grpSpPr>
          <a:xfrm>
            <a:off x="10103317" y="5801611"/>
            <a:ext cx="1302769" cy="1302769"/>
            <a:chOff x="0" y="0"/>
            <a:chExt cx="6350000" cy="6350000"/>
          </a:xfrm>
          <a:solidFill>
            <a:srgbClr val="0A9396"/>
          </a:solidFill>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15" name="Group 15"/>
          <p:cNvGrpSpPr/>
          <p:nvPr/>
        </p:nvGrpSpPr>
        <p:grpSpPr>
          <a:xfrm>
            <a:off x="10103317" y="7955531"/>
            <a:ext cx="1302769" cy="1302769"/>
            <a:chOff x="0" y="0"/>
            <a:chExt cx="6350000" cy="6350000"/>
          </a:xfrm>
          <a:solidFill>
            <a:srgbClr val="0A9396"/>
          </a:solidFill>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22" name="Graphic 21" descr="Dollar with solid fill">
            <a:extLst>
              <a:ext uri="{FF2B5EF4-FFF2-40B4-BE49-F238E27FC236}">
                <a16:creationId xmlns:a16="http://schemas.microsoft.com/office/drawing/2014/main" id="{C0B3D745-6094-473D-ADCA-3FC43C4110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47114" y="3855166"/>
            <a:ext cx="755703" cy="755703"/>
          </a:xfrm>
          <a:prstGeom prst="rect">
            <a:avLst/>
          </a:prstGeom>
        </p:spPr>
      </p:pic>
      <p:pic>
        <p:nvPicPr>
          <p:cNvPr id="24" name="Graphic 23" descr="Family with two children outline">
            <a:extLst>
              <a:ext uri="{FF2B5EF4-FFF2-40B4-BE49-F238E27FC236}">
                <a16:creationId xmlns:a16="http://schemas.microsoft.com/office/drawing/2014/main" id="{AC4EFBDE-3E3A-48F3-9F36-6EE5D977962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8655" y="5905160"/>
            <a:ext cx="1005840" cy="1005840"/>
          </a:xfrm>
          <a:prstGeom prst="rect">
            <a:avLst/>
          </a:prstGeom>
        </p:spPr>
      </p:pic>
      <p:pic>
        <p:nvPicPr>
          <p:cNvPr id="28" name="Graphic 27" descr="Connections outline">
            <a:extLst>
              <a:ext uri="{FF2B5EF4-FFF2-40B4-BE49-F238E27FC236}">
                <a16:creationId xmlns:a16="http://schemas.microsoft.com/office/drawing/2014/main" id="{C9C11A3A-4A7D-4069-B5EA-4D0773FE78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95560" y="8124316"/>
            <a:ext cx="1005840" cy="1005840"/>
          </a:xfrm>
          <a:prstGeom prst="rect">
            <a:avLst/>
          </a:prstGeom>
        </p:spPr>
      </p:pic>
      <p:sp>
        <p:nvSpPr>
          <p:cNvPr id="19" name="TextBox 6">
            <a:extLst>
              <a:ext uri="{FF2B5EF4-FFF2-40B4-BE49-F238E27FC236}">
                <a16:creationId xmlns:a16="http://schemas.microsoft.com/office/drawing/2014/main" id="{215E71B2-0884-41A4-87C6-C1AF049C5FAA}"/>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sp>
        <p:nvSpPr>
          <p:cNvPr id="20" name="Freeform 3">
            <a:extLst>
              <a:ext uri="{FF2B5EF4-FFF2-40B4-BE49-F238E27FC236}">
                <a16:creationId xmlns:a16="http://schemas.microsoft.com/office/drawing/2014/main" id="{E4AA30A7-0CEC-40B9-87F0-E612DB9C7CB3}"/>
              </a:ext>
            </a:extLst>
          </p:cNvPr>
          <p:cNvSpPr/>
          <p:nvPr/>
        </p:nvSpPr>
        <p:spPr>
          <a:xfrm>
            <a:off x="86549" y="2090154"/>
            <a:ext cx="6695251" cy="747713"/>
          </a:xfrm>
          <a:custGeom>
            <a:avLst/>
            <a:gdLst/>
            <a:ahLst/>
            <a:cxnLst/>
            <a:rect l="l" t="t" r="r" b="b"/>
            <a:pathLst>
              <a:path w="1871746" h="252930">
                <a:moveTo>
                  <a:pt x="0" y="0"/>
                </a:moveTo>
                <a:lnTo>
                  <a:pt x="1871746" y="0"/>
                </a:lnTo>
                <a:lnTo>
                  <a:pt x="1871746" y="252930"/>
                </a:lnTo>
                <a:lnTo>
                  <a:pt x="0" y="252930"/>
                </a:lnTo>
                <a:close/>
              </a:path>
            </a:pathLst>
          </a:custGeom>
          <a:solidFill>
            <a:srgbClr val="94D2BD"/>
          </a:solidFill>
        </p:spPr>
      </p:sp>
      <p:sp>
        <p:nvSpPr>
          <p:cNvPr id="21" name="TextBox 8">
            <a:extLst>
              <a:ext uri="{FF2B5EF4-FFF2-40B4-BE49-F238E27FC236}">
                <a16:creationId xmlns:a16="http://schemas.microsoft.com/office/drawing/2014/main" id="{F9E6C176-8134-4040-B4E3-4DC3A8996779}"/>
              </a:ext>
            </a:extLst>
          </p:cNvPr>
          <p:cNvSpPr txBox="1"/>
          <p:nvPr/>
        </p:nvSpPr>
        <p:spPr>
          <a:xfrm>
            <a:off x="631218" y="1351967"/>
            <a:ext cx="8182771" cy="1511824"/>
          </a:xfrm>
          <a:prstGeom prst="rect">
            <a:avLst/>
          </a:prstGeom>
        </p:spPr>
        <p:txBody>
          <a:bodyPr lIns="0" tIns="0" rIns="0" bIns="0" rtlCol="0" anchor="t">
            <a:spAutoFit/>
          </a:bodyPr>
          <a:lstStyle/>
          <a:p>
            <a:pPr>
              <a:lnSpc>
                <a:spcPts val="5880"/>
              </a:lnSpc>
            </a:pPr>
            <a:r>
              <a:rPr lang="es-ES" sz="4900">
                <a:solidFill>
                  <a:srgbClr val="FFFFFF"/>
                </a:solidFill>
                <a:latin typeface="Now"/>
              </a:rPr>
              <a:t>Las mujeres pueden ser agentes de cambio</a:t>
            </a:r>
            <a:endParaRPr lang="en-US" sz="4900">
              <a:solidFill>
                <a:srgbClr val="FFFFFF"/>
              </a:solidFill>
              <a:latin typeface="Now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grpSp>
        <p:nvGrpSpPr>
          <p:cNvPr id="25" name="Group 9">
            <a:extLst>
              <a:ext uri="{FF2B5EF4-FFF2-40B4-BE49-F238E27FC236}">
                <a16:creationId xmlns:a16="http://schemas.microsoft.com/office/drawing/2014/main" id="{4991D157-6A9A-4579-AFC1-0B624AE9637E}"/>
              </a:ext>
            </a:extLst>
          </p:cNvPr>
          <p:cNvGrpSpPr/>
          <p:nvPr/>
        </p:nvGrpSpPr>
        <p:grpSpPr>
          <a:xfrm>
            <a:off x="506390" y="3848100"/>
            <a:ext cx="9268828" cy="5907582"/>
            <a:chOff x="0" y="0"/>
            <a:chExt cx="2386174" cy="1844637"/>
          </a:xfrm>
        </p:grpSpPr>
        <p:sp>
          <p:nvSpPr>
            <p:cNvPr id="26" name="Freeform 10">
              <a:extLst>
                <a:ext uri="{FF2B5EF4-FFF2-40B4-BE49-F238E27FC236}">
                  <a16:creationId xmlns:a16="http://schemas.microsoft.com/office/drawing/2014/main" id="{14FC7498-036A-48E5-BB64-6DAB64066D0C}"/>
                </a:ext>
              </a:extLst>
            </p:cNvPr>
            <p:cNvSpPr/>
            <p:nvPr/>
          </p:nvSpPr>
          <p:spPr>
            <a:xfrm>
              <a:off x="0" y="0"/>
              <a:ext cx="2386174" cy="1844637"/>
            </a:xfrm>
            <a:custGeom>
              <a:avLst/>
              <a:gdLst/>
              <a:ahLst/>
              <a:cxnLst/>
              <a:rect l="l" t="t" r="r" b="b"/>
              <a:pathLst>
                <a:path w="2386174" h="1844637">
                  <a:moveTo>
                    <a:pt x="0" y="0"/>
                  </a:moveTo>
                  <a:lnTo>
                    <a:pt x="2386174" y="0"/>
                  </a:lnTo>
                  <a:lnTo>
                    <a:pt x="2386174" y="1844637"/>
                  </a:lnTo>
                  <a:lnTo>
                    <a:pt x="0" y="1844637"/>
                  </a:lnTo>
                  <a:close/>
                </a:path>
              </a:pathLst>
            </a:custGeom>
            <a:solidFill>
              <a:srgbClr val="FFFFFF">
                <a:alpha val="96000"/>
              </a:srgbClr>
            </a:solidFill>
          </p:spPr>
          <p:txBody>
            <a:bodyPr/>
            <a:lstStyle/>
            <a:p>
              <a:endParaRPr lang="en-US"/>
            </a:p>
          </p:txBody>
        </p:sp>
      </p:grpSp>
      <p:sp>
        <p:nvSpPr>
          <p:cNvPr id="27" name="TextBox 12">
            <a:extLst>
              <a:ext uri="{FF2B5EF4-FFF2-40B4-BE49-F238E27FC236}">
                <a16:creationId xmlns:a16="http://schemas.microsoft.com/office/drawing/2014/main" id="{5E213421-B25C-4368-838E-63BC86B55832}"/>
              </a:ext>
            </a:extLst>
          </p:cNvPr>
          <p:cNvSpPr txBox="1"/>
          <p:nvPr/>
        </p:nvSpPr>
        <p:spPr>
          <a:xfrm>
            <a:off x="604684" y="3924300"/>
            <a:ext cx="8648024" cy="1665199"/>
          </a:xfrm>
          <a:prstGeom prst="rect">
            <a:avLst/>
          </a:prstGeom>
        </p:spPr>
        <p:txBody>
          <a:bodyPr wrap="square" lIns="0" tIns="0" rIns="0" bIns="0" rtlCol="0" anchor="t">
            <a:spAutoFit/>
          </a:bodyPr>
          <a:lstStyle/>
          <a:p>
            <a:pPr>
              <a:lnSpc>
                <a:spcPts val="4439"/>
              </a:lnSpc>
            </a:pPr>
            <a:r>
              <a:rPr lang="es-ES" sz="3000" dirty="0">
                <a:solidFill>
                  <a:srgbClr val="03989E"/>
                </a:solidFill>
                <a:latin typeface="Now" panose="020B0604020202020204" charset="0"/>
              </a:rPr>
              <a:t>Cuando las mujeres se encuentran más capacitadas y empoderadas, las economías y el bienestar de la comunidad crecen. Existe:</a:t>
            </a:r>
            <a:endParaRPr lang="en-US" sz="500" dirty="0">
              <a:solidFill>
                <a:srgbClr val="03989E"/>
              </a:solidFill>
              <a:latin typeface="Now" panose="020B0604020202020204" charset="0"/>
            </a:endParaRPr>
          </a:p>
        </p:txBody>
      </p:sp>
      <p:sp>
        <p:nvSpPr>
          <p:cNvPr id="29" name="TextBox 28">
            <a:extLst>
              <a:ext uri="{FF2B5EF4-FFF2-40B4-BE49-F238E27FC236}">
                <a16:creationId xmlns:a16="http://schemas.microsoft.com/office/drawing/2014/main" id="{FB6136A0-69DE-4AF4-A993-F7E4E104D323}"/>
              </a:ext>
            </a:extLst>
          </p:cNvPr>
          <p:cNvSpPr txBox="1"/>
          <p:nvPr/>
        </p:nvSpPr>
        <p:spPr>
          <a:xfrm>
            <a:off x="631218" y="5749985"/>
            <a:ext cx="9144000" cy="3974934"/>
          </a:xfrm>
          <a:prstGeom prst="rect">
            <a:avLst/>
          </a:prstGeom>
          <a:noFill/>
        </p:spPr>
        <p:txBody>
          <a:bodyPr wrap="square">
            <a:spAutoFit/>
          </a:bodyPr>
          <a:lstStyle/>
          <a:p>
            <a:pPr>
              <a:lnSpc>
                <a:spcPts val="3839"/>
              </a:lnSpc>
            </a:pPr>
            <a:r>
              <a:rPr lang="es-ES" sz="2400" dirty="0">
                <a:solidFill>
                  <a:srgbClr val="03989E"/>
                </a:solidFill>
                <a:latin typeface="Now" panose="020B0604020202020204" charset="0"/>
                <a:sym typeface="Wingdings" panose="05000000000000000000" pitchFamily="2" charset="2"/>
              </a:rPr>
              <a:t> Mayor participación en la resolución de problemas entre hombres y mujeres</a:t>
            </a:r>
          </a:p>
          <a:p>
            <a:pPr>
              <a:lnSpc>
                <a:spcPts val="3839"/>
              </a:lnSpc>
            </a:pPr>
            <a:r>
              <a:rPr lang="es-ES" sz="2400" dirty="0">
                <a:solidFill>
                  <a:srgbClr val="03989E"/>
                </a:solidFill>
                <a:latin typeface="Now" panose="020B0604020202020204" charset="0"/>
                <a:sym typeface="Wingdings" panose="05000000000000000000" pitchFamily="2" charset="2"/>
              </a:rPr>
              <a:t> Más oportunidades para los miembros de la comunidad: hombres y mujeres</a:t>
            </a:r>
          </a:p>
          <a:p>
            <a:pPr>
              <a:lnSpc>
                <a:spcPts val="3839"/>
              </a:lnSpc>
            </a:pPr>
            <a:r>
              <a:rPr lang="es-ES" sz="2400" dirty="0">
                <a:solidFill>
                  <a:srgbClr val="03989E"/>
                </a:solidFill>
                <a:latin typeface="Now" panose="020B0604020202020204" charset="0"/>
                <a:sym typeface="Wingdings" panose="05000000000000000000" pitchFamily="2" charset="2"/>
              </a:rPr>
              <a:t> Beneficios para los niños y niñas, incluyendo la reducción de la mortalidad infantil, mejor salud y mayores oportunidades, que llevan a una mejor calidad de vida para las futuras generaciones. </a:t>
            </a:r>
          </a:p>
        </p:txBody>
      </p:sp>
      <p:sp>
        <p:nvSpPr>
          <p:cNvPr id="30" name="TextBox 6">
            <a:extLst>
              <a:ext uri="{FF2B5EF4-FFF2-40B4-BE49-F238E27FC236}">
                <a16:creationId xmlns:a16="http://schemas.microsoft.com/office/drawing/2014/main" id="{0EA31325-ECF9-4863-8A0E-16AD9B3CF55A}"/>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grpSp>
        <p:nvGrpSpPr>
          <p:cNvPr id="31" name="Group 5">
            <a:extLst>
              <a:ext uri="{FF2B5EF4-FFF2-40B4-BE49-F238E27FC236}">
                <a16:creationId xmlns:a16="http://schemas.microsoft.com/office/drawing/2014/main" id="{5789CFA6-8E64-4FC9-B5CE-B7A6933381E9}"/>
              </a:ext>
            </a:extLst>
          </p:cNvPr>
          <p:cNvGrpSpPr/>
          <p:nvPr/>
        </p:nvGrpSpPr>
        <p:grpSpPr>
          <a:xfrm>
            <a:off x="10103317" y="3586049"/>
            <a:ext cx="1302769" cy="1302769"/>
            <a:chOff x="0" y="0"/>
            <a:chExt cx="6350000" cy="6350000"/>
          </a:xfrm>
        </p:grpSpPr>
        <p:sp>
          <p:nvSpPr>
            <p:cNvPr id="32" name="Freeform 6">
              <a:extLst>
                <a:ext uri="{FF2B5EF4-FFF2-40B4-BE49-F238E27FC236}">
                  <a16:creationId xmlns:a16="http://schemas.microsoft.com/office/drawing/2014/main" id="{7BB13D52-2D96-49AE-AEA2-8C53D173615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A9396"/>
            </a:solidFill>
          </p:spPr>
          <p:txBody>
            <a:bodyPr/>
            <a:lstStyle/>
            <a:p>
              <a:endParaRPr lang="en-US"/>
            </a:p>
          </p:txBody>
        </p:sp>
      </p:grpSp>
      <p:sp>
        <p:nvSpPr>
          <p:cNvPr id="33" name="TextBox 7">
            <a:extLst>
              <a:ext uri="{FF2B5EF4-FFF2-40B4-BE49-F238E27FC236}">
                <a16:creationId xmlns:a16="http://schemas.microsoft.com/office/drawing/2014/main" id="{FAD6ADA8-6A88-4465-A9B9-9FFC2E35B7AB}"/>
              </a:ext>
            </a:extLst>
          </p:cNvPr>
          <p:cNvSpPr txBox="1"/>
          <p:nvPr/>
        </p:nvSpPr>
        <p:spPr>
          <a:xfrm>
            <a:off x="11875550" y="3726922"/>
            <a:ext cx="5242694" cy="1029834"/>
          </a:xfrm>
          <a:prstGeom prst="rect">
            <a:avLst/>
          </a:prstGeom>
        </p:spPr>
        <p:txBody>
          <a:bodyPr wrap="square" lIns="0" tIns="0" rIns="0" bIns="0" rtlCol="0" anchor="t">
            <a:spAutoFit/>
          </a:bodyPr>
          <a:lstStyle/>
          <a:p>
            <a:pPr>
              <a:lnSpc>
                <a:spcPts val="4059"/>
              </a:lnSpc>
            </a:pPr>
            <a:r>
              <a:rPr lang="en-US" sz="2899">
                <a:solidFill>
                  <a:srgbClr val="FFFFFF"/>
                </a:solidFill>
                <a:latin typeface="Now"/>
              </a:rPr>
              <a:t>AUMENTO DEL DESARROLLO ECONÓMICO </a:t>
            </a:r>
          </a:p>
        </p:txBody>
      </p:sp>
      <p:sp>
        <p:nvSpPr>
          <p:cNvPr id="34" name="TextBox 11">
            <a:extLst>
              <a:ext uri="{FF2B5EF4-FFF2-40B4-BE49-F238E27FC236}">
                <a16:creationId xmlns:a16="http://schemas.microsoft.com/office/drawing/2014/main" id="{B6FA3A13-3A55-4FA3-A8E2-1B88C60B4850}"/>
              </a:ext>
            </a:extLst>
          </p:cNvPr>
          <p:cNvSpPr txBox="1"/>
          <p:nvPr/>
        </p:nvSpPr>
        <p:spPr>
          <a:xfrm>
            <a:off x="11875550" y="5918326"/>
            <a:ext cx="5117050" cy="1555619"/>
          </a:xfrm>
          <a:prstGeom prst="rect">
            <a:avLst/>
          </a:prstGeom>
        </p:spPr>
        <p:txBody>
          <a:bodyPr lIns="0" tIns="0" rIns="0" bIns="0" rtlCol="0" anchor="t">
            <a:spAutoFit/>
          </a:bodyPr>
          <a:lstStyle/>
          <a:p>
            <a:pPr>
              <a:lnSpc>
                <a:spcPts val="4059"/>
              </a:lnSpc>
            </a:pPr>
            <a:r>
              <a:rPr lang="es-ES" sz="2899">
                <a:solidFill>
                  <a:srgbClr val="FFFFFF"/>
                </a:solidFill>
                <a:latin typeface="Now"/>
              </a:rPr>
              <a:t>MEJORES PERSPECTIVAS PARA LAS FUTURAS GENERACIONES </a:t>
            </a:r>
            <a:endParaRPr lang="en-US" sz="2899">
              <a:solidFill>
                <a:srgbClr val="FFFFFF"/>
              </a:solidFill>
              <a:latin typeface="Now"/>
            </a:endParaRPr>
          </a:p>
        </p:txBody>
      </p:sp>
      <p:sp>
        <p:nvSpPr>
          <p:cNvPr id="35" name="TextBox 12">
            <a:extLst>
              <a:ext uri="{FF2B5EF4-FFF2-40B4-BE49-F238E27FC236}">
                <a16:creationId xmlns:a16="http://schemas.microsoft.com/office/drawing/2014/main" id="{CF2E1F21-99EA-4286-B0B6-E09B96C269AA}"/>
              </a:ext>
            </a:extLst>
          </p:cNvPr>
          <p:cNvSpPr txBox="1"/>
          <p:nvPr/>
        </p:nvSpPr>
        <p:spPr>
          <a:xfrm>
            <a:off x="11875550" y="8072246"/>
            <a:ext cx="5117050" cy="1029834"/>
          </a:xfrm>
          <a:prstGeom prst="rect">
            <a:avLst/>
          </a:prstGeom>
        </p:spPr>
        <p:txBody>
          <a:bodyPr lIns="0" tIns="0" rIns="0" bIns="0" rtlCol="0" anchor="t">
            <a:spAutoFit/>
          </a:bodyPr>
          <a:lstStyle/>
          <a:p>
            <a:pPr>
              <a:lnSpc>
                <a:spcPts val="4059"/>
              </a:lnSpc>
            </a:pPr>
            <a:r>
              <a:rPr lang="es-ES" sz="2899">
                <a:solidFill>
                  <a:srgbClr val="FFFFFF"/>
                </a:solidFill>
                <a:latin typeface="Now"/>
              </a:rPr>
              <a:t>SISTEMAS POLÍTICOS Y SOCIALES FORTALECIDOS</a:t>
            </a:r>
            <a:endParaRPr lang="en-US" sz="2899">
              <a:solidFill>
                <a:srgbClr val="FFFFFF"/>
              </a:solidFill>
              <a:latin typeface="Now"/>
            </a:endParaRPr>
          </a:p>
        </p:txBody>
      </p:sp>
      <p:grpSp>
        <p:nvGrpSpPr>
          <p:cNvPr id="36" name="Group 13">
            <a:extLst>
              <a:ext uri="{FF2B5EF4-FFF2-40B4-BE49-F238E27FC236}">
                <a16:creationId xmlns:a16="http://schemas.microsoft.com/office/drawing/2014/main" id="{18A3B81F-4B33-4804-A36A-8417C4D20AEB}"/>
              </a:ext>
            </a:extLst>
          </p:cNvPr>
          <p:cNvGrpSpPr/>
          <p:nvPr/>
        </p:nvGrpSpPr>
        <p:grpSpPr>
          <a:xfrm>
            <a:off x="10103317" y="5801611"/>
            <a:ext cx="1302769" cy="1302769"/>
            <a:chOff x="0" y="0"/>
            <a:chExt cx="6350000" cy="6350000"/>
          </a:xfrm>
          <a:solidFill>
            <a:srgbClr val="0A9396"/>
          </a:solidFill>
        </p:grpSpPr>
        <p:sp>
          <p:nvSpPr>
            <p:cNvPr id="37" name="Freeform 14">
              <a:extLst>
                <a:ext uri="{FF2B5EF4-FFF2-40B4-BE49-F238E27FC236}">
                  <a16:creationId xmlns:a16="http://schemas.microsoft.com/office/drawing/2014/main" id="{F8F449A0-D33D-4A13-98A8-0336464DB4E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txBody>
            <a:bodyPr/>
            <a:lstStyle/>
            <a:p>
              <a:endParaRPr lang="en-US"/>
            </a:p>
          </p:txBody>
        </p:sp>
      </p:grpSp>
      <p:grpSp>
        <p:nvGrpSpPr>
          <p:cNvPr id="38" name="Group 15">
            <a:extLst>
              <a:ext uri="{FF2B5EF4-FFF2-40B4-BE49-F238E27FC236}">
                <a16:creationId xmlns:a16="http://schemas.microsoft.com/office/drawing/2014/main" id="{0804C7C5-D3CC-4461-AFEA-12F5E37F959E}"/>
              </a:ext>
            </a:extLst>
          </p:cNvPr>
          <p:cNvGrpSpPr/>
          <p:nvPr/>
        </p:nvGrpSpPr>
        <p:grpSpPr>
          <a:xfrm>
            <a:off x="10103317" y="7955531"/>
            <a:ext cx="1302769" cy="1302769"/>
            <a:chOff x="0" y="0"/>
            <a:chExt cx="6350000" cy="6350000"/>
          </a:xfrm>
          <a:solidFill>
            <a:srgbClr val="0A9396"/>
          </a:solidFill>
        </p:grpSpPr>
        <p:sp>
          <p:nvSpPr>
            <p:cNvPr id="39" name="Freeform 16">
              <a:extLst>
                <a:ext uri="{FF2B5EF4-FFF2-40B4-BE49-F238E27FC236}">
                  <a16:creationId xmlns:a16="http://schemas.microsoft.com/office/drawing/2014/main" id="{0B2A2C1E-19D7-475E-8FB9-CC2215149284}"/>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0" name="Graphic 39" descr="Dollar with solid fill">
            <a:extLst>
              <a:ext uri="{FF2B5EF4-FFF2-40B4-BE49-F238E27FC236}">
                <a16:creationId xmlns:a16="http://schemas.microsoft.com/office/drawing/2014/main" id="{577D2EF9-D2D6-4667-9B8A-21D9F5AFD68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47114" y="3855166"/>
            <a:ext cx="755703" cy="755703"/>
          </a:xfrm>
          <a:prstGeom prst="rect">
            <a:avLst/>
          </a:prstGeom>
        </p:spPr>
      </p:pic>
      <p:pic>
        <p:nvPicPr>
          <p:cNvPr id="41" name="Graphic 40" descr="Family with two children outline">
            <a:extLst>
              <a:ext uri="{FF2B5EF4-FFF2-40B4-BE49-F238E27FC236}">
                <a16:creationId xmlns:a16="http://schemas.microsoft.com/office/drawing/2014/main" id="{FCB8859F-D001-42F0-A7CA-520DC32E367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48655" y="5905160"/>
            <a:ext cx="1005840" cy="1005840"/>
          </a:xfrm>
          <a:prstGeom prst="rect">
            <a:avLst/>
          </a:prstGeom>
        </p:spPr>
      </p:pic>
      <p:pic>
        <p:nvPicPr>
          <p:cNvPr id="42" name="Graphic 41" descr="Connections outline">
            <a:extLst>
              <a:ext uri="{FF2B5EF4-FFF2-40B4-BE49-F238E27FC236}">
                <a16:creationId xmlns:a16="http://schemas.microsoft.com/office/drawing/2014/main" id="{A896ECDB-C226-4FA3-A60B-E496E8680D2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95560" y="8124316"/>
            <a:ext cx="1005840" cy="1005840"/>
          </a:xfrm>
          <a:prstGeom prst="rect">
            <a:avLst/>
          </a:prstGeom>
        </p:spPr>
      </p:pic>
      <p:sp>
        <p:nvSpPr>
          <p:cNvPr id="43" name="Freeform 3">
            <a:extLst>
              <a:ext uri="{FF2B5EF4-FFF2-40B4-BE49-F238E27FC236}">
                <a16:creationId xmlns:a16="http://schemas.microsoft.com/office/drawing/2014/main" id="{A9120A48-6C55-4127-83D7-6FEDE6EE2574}"/>
              </a:ext>
            </a:extLst>
          </p:cNvPr>
          <p:cNvSpPr/>
          <p:nvPr/>
        </p:nvSpPr>
        <p:spPr>
          <a:xfrm>
            <a:off x="86549" y="2090154"/>
            <a:ext cx="6695251" cy="747713"/>
          </a:xfrm>
          <a:custGeom>
            <a:avLst/>
            <a:gdLst/>
            <a:ahLst/>
            <a:cxnLst/>
            <a:rect l="l" t="t" r="r" b="b"/>
            <a:pathLst>
              <a:path w="1871746" h="252930">
                <a:moveTo>
                  <a:pt x="0" y="0"/>
                </a:moveTo>
                <a:lnTo>
                  <a:pt x="1871746" y="0"/>
                </a:lnTo>
                <a:lnTo>
                  <a:pt x="1871746" y="252930"/>
                </a:lnTo>
                <a:lnTo>
                  <a:pt x="0" y="252930"/>
                </a:lnTo>
                <a:close/>
              </a:path>
            </a:pathLst>
          </a:custGeom>
          <a:solidFill>
            <a:srgbClr val="94D2BD"/>
          </a:solidFill>
        </p:spPr>
      </p:sp>
      <p:sp>
        <p:nvSpPr>
          <p:cNvPr id="44" name="TextBox 8">
            <a:extLst>
              <a:ext uri="{FF2B5EF4-FFF2-40B4-BE49-F238E27FC236}">
                <a16:creationId xmlns:a16="http://schemas.microsoft.com/office/drawing/2014/main" id="{E3CEE5AC-62F0-40B7-8C70-FA33062C9A6B}"/>
              </a:ext>
            </a:extLst>
          </p:cNvPr>
          <p:cNvSpPr txBox="1"/>
          <p:nvPr/>
        </p:nvSpPr>
        <p:spPr>
          <a:xfrm>
            <a:off x="631218" y="1351967"/>
            <a:ext cx="8182771" cy="1511824"/>
          </a:xfrm>
          <a:prstGeom prst="rect">
            <a:avLst/>
          </a:prstGeom>
        </p:spPr>
        <p:txBody>
          <a:bodyPr lIns="0" tIns="0" rIns="0" bIns="0" rtlCol="0" anchor="t">
            <a:spAutoFit/>
          </a:bodyPr>
          <a:lstStyle/>
          <a:p>
            <a:pPr>
              <a:lnSpc>
                <a:spcPts val="5880"/>
              </a:lnSpc>
            </a:pPr>
            <a:r>
              <a:rPr lang="es-ES" sz="4900">
                <a:solidFill>
                  <a:srgbClr val="FFFFFF"/>
                </a:solidFill>
                <a:latin typeface="Now"/>
              </a:rPr>
              <a:t>Las mujeres pueden ser agentes de cambio</a:t>
            </a:r>
            <a:endParaRPr lang="en-US" sz="4900">
              <a:solidFill>
                <a:srgbClr val="FFFFFF"/>
              </a:solidFill>
              <a:latin typeface="Now Bold"/>
            </a:endParaRPr>
          </a:p>
        </p:txBody>
      </p:sp>
    </p:spTree>
    <p:extLst>
      <p:ext uri="{BB962C8B-B14F-4D97-AF65-F5344CB8AC3E}">
        <p14:creationId xmlns:p14="http://schemas.microsoft.com/office/powerpoint/2010/main" val="3504962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35" name="TextBox 17">
            <a:extLst>
              <a:ext uri="{FF2B5EF4-FFF2-40B4-BE49-F238E27FC236}">
                <a16:creationId xmlns:a16="http://schemas.microsoft.com/office/drawing/2014/main" id="{2E2BB820-AE30-4254-8B20-ED47D1DB386F}"/>
              </a:ext>
            </a:extLst>
          </p:cNvPr>
          <p:cNvSpPr txBox="1"/>
          <p:nvPr/>
        </p:nvSpPr>
        <p:spPr>
          <a:xfrm>
            <a:off x="925294" y="3843635"/>
            <a:ext cx="5856506" cy="517449"/>
          </a:xfrm>
          <a:prstGeom prst="rect">
            <a:avLst/>
          </a:prstGeom>
          <a:solidFill>
            <a:srgbClr val="2A9D8F"/>
          </a:solidFill>
        </p:spPr>
        <p:txBody>
          <a:bodyPr wrap="square" lIns="0" tIns="0" rIns="0" bIns="0" rtlCol="0" anchor="t">
            <a:spAutoFit/>
          </a:bodyPr>
          <a:lstStyle/>
          <a:p>
            <a:pPr>
              <a:lnSpc>
                <a:spcPts val="4199"/>
              </a:lnSpc>
            </a:pPr>
            <a:r>
              <a:rPr lang="en-US" sz="2999">
                <a:solidFill>
                  <a:schemeClr val="bg1"/>
                </a:solidFill>
                <a:latin typeface="Now"/>
              </a:rPr>
              <a:t>Investigación y Monitoreo</a:t>
            </a:r>
          </a:p>
        </p:txBody>
      </p:sp>
      <p:sp>
        <p:nvSpPr>
          <p:cNvPr id="36" name="TextBox 18">
            <a:extLst>
              <a:ext uri="{FF2B5EF4-FFF2-40B4-BE49-F238E27FC236}">
                <a16:creationId xmlns:a16="http://schemas.microsoft.com/office/drawing/2014/main" id="{531DDB3E-B20C-455D-B814-EE990D667BE2}"/>
              </a:ext>
            </a:extLst>
          </p:cNvPr>
          <p:cNvSpPr txBox="1"/>
          <p:nvPr/>
        </p:nvSpPr>
        <p:spPr>
          <a:xfrm>
            <a:off x="990600" y="7053977"/>
            <a:ext cx="7237194" cy="2585323"/>
          </a:xfrm>
          <a:prstGeom prst="rect">
            <a:avLst/>
          </a:prstGeom>
        </p:spPr>
        <p:txBody>
          <a:bodyPr wrap="square" lIns="0" tIns="0" rIns="0" bIns="0" rtlCol="0" anchor="t">
            <a:spAutoFit/>
          </a:bodyPr>
          <a:lstStyle/>
          <a:p>
            <a:r>
              <a:rPr lang="es-ES" sz="2400" dirty="0">
                <a:solidFill>
                  <a:schemeClr val="bg1"/>
                </a:solidFill>
                <a:latin typeface="Now" panose="020B0604020202020204" charset="0"/>
              </a:rPr>
              <a:t>Las mujeres que adquirieron conocimientos y habilidades con nuestro proyecto llegaron a estar más motivadas para para ocuparse de los problemas comunitarios, y son capaces de movilizar a las comunidades contra amenazas, como la invasión de tierras y la pesca ilegal. </a:t>
            </a:r>
          </a:p>
          <a:p>
            <a:pPr algn="r"/>
            <a:r>
              <a:rPr lang="en-US" dirty="0" err="1">
                <a:solidFill>
                  <a:schemeClr val="bg1"/>
                </a:solidFill>
                <a:latin typeface="Now" panose="020B0604020202020204" charset="0"/>
              </a:rPr>
              <a:t>Camboya</a:t>
            </a:r>
            <a:r>
              <a:rPr lang="en-US" dirty="0">
                <a:solidFill>
                  <a:schemeClr val="bg1"/>
                </a:solidFill>
                <a:latin typeface="Now" panose="020B0604020202020204" charset="0"/>
              </a:rPr>
              <a:t> | FACT</a:t>
            </a:r>
          </a:p>
        </p:txBody>
      </p:sp>
      <p:sp>
        <p:nvSpPr>
          <p:cNvPr id="39" name="TextBox 18">
            <a:extLst>
              <a:ext uri="{FF2B5EF4-FFF2-40B4-BE49-F238E27FC236}">
                <a16:creationId xmlns:a16="http://schemas.microsoft.com/office/drawing/2014/main" id="{E73A1F0A-1990-487B-801E-7499977CF056}"/>
              </a:ext>
            </a:extLst>
          </p:cNvPr>
          <p:cNvSpPr txBox="1"/>
          <p:nvPr/>
        </p:nvSpPr>
        <p:spPr>
          <a:xfrm>
            <a:off x="964297" y="4682012"/>
            <a:ext cx="7237194" cy="1846659"/>
          </a:xfrm>
          <a:prstGeom prst="rect">
            <a:avLst/>
          </a:prstGeom>
        </p:spPr>
        <p:txBody>
          <a:bodyPr wrap="square" lIns="0" tIns="0" rIns="0" bIns="0" rtlCol="0" anchor="t">
            <a:spAutoFit/>
          </a:bodyPr>
          <a:lstStyle/>
          <a:p>
            <a:r>
              <a:rPr lang="es-ES" sz="2400">
                <a:solidFill>
                  <a:schemeClr val="bg1"/>
                </a:solidFill>
                <a:latin typeface="Now" panose="020B0604020202020204" charset="0"/>
              </a:rPr>
              <a:t>Con nuestro apoyo, las mujeres lideran la investigación de Conocimiento Ecológico Local sobre plantas comestibles locales y presentan sus hallazgos a las comunidades, autoridades, y otras organizaciones. 			</a:t>
            </a:r>
            <a:r>
              <a:rPr lang="en-US">
                <a:solidFill>
                  <a:schemeClr val="bg1"/>
                </a:solidFill>
                <a:latin typeface="Now" panose="020B0604020202020204" charset="0"/>
              </a:rPr>
              <a:t>Tailandia | MCI</a:t>
            </a:r>
          </a:p>
        </p:txBody>
      </p:sp>
      <p:sp>
        <p:nvSpPr>
          <p:cNvPr id="41" name="AutoShape 4">
            <a:extLst>
              <a:ext uri="{FF2B5EF4-FFF2-40B4-BE49-F238E27FC236}">
                <a16:creationId xmlns:a16="http://schemas.microsoft.com/office/drawing/2014/main" id="{51E00111-1239-45B5-AEB0-110440AFE56F}"/>
              </a:ext>
            </a:extLst>
          </p:cNvPr>
          <p:cNvSpPr/>
          <p:nvPr/>
        </p:nvSpPr>
        <p:spPr>
          <a:xfrm>
            <a:off x="1338389" y="6739235"/>
            <a:ext cx="6336676" cy="0"/>
          </a:xfrm>
          <a:prstGeom prst="line">
            <a:avLst/>
          </a:prstGeom>
          <a:ln w="28575" cap="rnd">
            <a:solidFill>
              <a:srgbClr val="94D2BD"/>
            </a:solidFill>
            <a:prstDash val="sysDot"/>
            <a:headEnd type="none" w="sm" len="sm"/>
            <a:tailEnd type="none" w="sm" len="sm"/>
          </a:ln>
        </p:spPr>
      </p:sp>
      <p:pic>
        <p:nvPicPr>
          <p:cNvPr id="4" name="Picture 3">
            <a:extLst>
              <a:ext uri="{FF2B5EF4-FFF2-40B4-BE49-F238E27FC236}">
                <a16:creationId xmlns:a16="http://schemas.microsoft.com/office/drawing/2014/main" id="{DA1881F4-5289-45FD-911F-E313A2A32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9714" y="2837867"/>
            <a:ext cx="8516558" cy="6387417"/>
          </a:xfrm>
          <a:prstGeom prst="rect">
            <a:avLst/>
          </a:prstGeom>
        </p:spPr>
      </p:pic>
      <p:sp>
        <p:nvSpPr>
          <p:cNvPr id="13" name="TextBox 4">
            <a:extLst>
              <a:ext uri="{FF2B5EF4-FFF2-40B4-BE49-F238E27FC236}">
                <a16:creationId xmlns:a16="http://schemas.microsoft.com/office/drawing/2014/main" id="{394F9AD9-886B-44EE-9C8A-9F56F855348C}"/>
              </a:ext>
            </a:extLst>
          </p:cNvPr>
          <p:cNvSpPr txBox="1"/>
          <p:nvPr/>
        </p:nvSpPr>
        <p:spPr>
          <a:xfrm>
            <a:off x="11582400" y="8572500"/>
            <a:ext cx="5715001" cy="554254"/>
          </a:xfrm>
          <a:prstGeom prst="rect">
            <a:avLst/>
          </a:prstGeom>
        </p:spPr>
        <p:txBody>
          <a:bodyPr wrap="square" lIns="0" tIns="0" rIns="0" bIns="0" rtlCol="0" anchor="t">
            <a:spAutoFit/>
          </a:bodyPr>
          <a:lstStyle/>
          <a:p>
            <a:pPr algn="r">
              <a:lnSpc>
                <a:spcPts val="2240"/>
              </a:lnSpc>
            </a:pPr>
            <a:r>
              <a:rPr lang="es-ES" sz="1600">
                <a:solidFill>
                  <a:schemeClr val="bg1"/>
                </a:solidFill>
                <a:latin typeface="Now"/>
              </a:rPr>
              <a:t>Jóvenes indígenas patrullan el río Sesan, Camboya. </a:t>
            </a:r>
          </a:p>
          <a:p>
            <a:pPr algn="r">
              <a:lnSpc>
                <a:spcPts val="2240"/>
              </a:lnSpc>
            </a:pPr>
            <a:r>
              <a:rPr lang="en-US" sz="1600">
                <a:solidFill>
                  <a:schemeClr val="bg1"/>
                </a:solidFill>
                <a:latin typeface="Now"/>
              </a:rPr>
              <a:t>© 3S Rivers Protection Network (3SPN)</a:t>
            </a:r>
          </a:p>
        </p:txBody>
      </p:sp>
      <p:sp>
        <p:nvSpPr>
          <p:cNvPr id="11" name="TextBox 6">
            <a:extLst>
              <a:ext uri="{FF2B5EF4-FFF2-40B4-BE49-F238E27FC236}">
                <a16:creationId xmlns:a16="http://schemas.microsoft.com/office/drawing/2014/main" id="{7195B8CA-5386-4B2C-93E1-ABD73CEAE8B4}"/>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sp>
        <p:nvSpPr>
          <p:cNvPr id="15" name="Freeform 3">
            <a:extLst>
              <a:ext uri="{FF2B5EF4-FFF2-40B4-BE49-F238E27FC236}">
                <a16:creationId xmlns:a16="http://schemas.microsoft.com/office/drawing/2014/main" id="{2FE0327D-B521-4774-BBF5-BC119A13E0A5}"/>
              </a:ext>
            </a:extLst>
          </p:cNvPr>
          <p:cNvSpPr/>
          <p:nvPr/>
        </p:nvSpPr>
        <p:spPr>
          <a:xfrm>
            <a:off x="86549" y="2090154"/>
            <a:ext cx="6695251" cy="747713"/>
          </a:xfrm>
          <a:custGeom>
            <a:avLst/>
            <a:gdLst/>
            <a:ahLst/>
            <a:cxnLst/>
            <a:rect l="l" t="t" r="r" b="b"/>
            <a:pathLst>
              <a:path w="1871746" h="252930">
                <a:moveTo>
                  <a:pt x="0" y="0"/>
                </a:moveTo>
                <a:lnTo>
                  <a:pt x="1871746" y="0"/>
                </a:lnTo>
                <a:lnTo>
                  <a:pt x="1871746" y="252930"/>
                </a:lnTo>
                <a:lnTo>
                  <a:pt x="0" y="252930"/>
                </a:lnTo>
                <a:close/>
              </a:path>
            </a:pathLst>
          </a:custGeom>
          <a:solidFill>
            <a:srgbClr val="94D2BD"/>
          </a:solidFill>
        </p:spPr>
      </p:sp>
      <p:sp>
        <p:nvSpPr>
          <p:cNvPr id="16" name="TextBox 8">
            <a:extLst>
              <a:ext uri="{FF2B5EF4-FFF2-40B4-BE49-F238E27FC236}">
                <a16:creationId xmlns:a16="http://schemas.microsoft.com/office/drawing/2014/main" id="{7BE9027A-D922-4176-90EC-60C48766E449}"/>
              </a:ext>
            </a:extLst>
          </p:cNvPr>
          <p:cNvSpPr txBox="1"/>
          <p:nvPr/>
        </p:nvSpPr>
        <p:spPr>
          <a:xfrm>
            <a:off x="631218" y="1351967"/>
            <a:ext cx="8182771" cy="1511824"/>
          </a:xfrm>
          <a:prstGeom prst="rect">
            <a:avLst/>
          </a:prstGeom>
        </p:spPr>
        <p:txBody>
          <a:bodyPr lIns="0" tIns="0" rIns="0" bIns="0" rtlCol="0" anchor="t">
            <a:spAutoFit/>
          </a:bodyPr>
          <a:lstStyle/>
          <a:p>
            <a:pPr>
              <a:lnSpc>
                <a:spcPts val="5880"/>
              </a:lnSpc>
            </a:pPr>
            <a:r>
              <a:rPr lang="es-ES" sz="4900">
                <a:solidFill>
                  <a:srgbClr val="FFFFFF"/>
                </a:solidFill>
                <a:latin typeface="Now"/>
              </a:rPr>
              <a:t>Las mujeres pueden ser agentes de cambio</a:t>
            </a:r>
            <a:endParaRPr lang="en-US" sz="4900">
              <a:solidFill>
                <a:srgbClr val="FFFFFF"/>
              </a:solidFill>
              <a:latin typeface="Now Bold"/>
            </a:endParaRPr>
          </a:p>
        </p:txBody>
      </p:sp>
    </p:spTree>
    <p:extLst>
      <p:ext uri="{BB962C8B-B14F-4D97-AF65-F5344CB8AC3E}">
        <p14:creationId xmlns:p14="http://schemas.microsoft.com/office/powerpoint/2010/main" val="1612876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844A"/>
        </a:solidFill>
        <a:effectLst/>
      </p:bgPr>
    </p:bg>
    <p:spTree>
      <p:nvGrpSpPr>
        <p:cNvPr id="1" name=""/>
        <p:cNvGrpSpPr/>
        <p:nvPr/>
      </p:nvGrpSpPr>
      <p:grpSpPr>
        <a:xfrm>
          <a:off x="0" y="0"/>
          <a:ext cx="0" cy="0"/>
          <a:chOff x="0" y="0"/>
          <a:chExt cx="0" cy="0"/>
        </a:xfrm>
      </p:grpSpPr>
      <p:sp>
        <p:nvSpPr>
          <p:cNvPr id="31" name="TextBox 17">
            <a:extLst>
              <a:ext uri="{FF2B5EF4-FFF2-40B4-BE49-F238E27FC236}">
                <a16:creationId xmlns:a16="http://schemas.microsoft.com/office/drawing/2014/main" id="{E4FE53FB-7631-432A-A6C2-8DED1F76575A}"/>
              </a:ext>
            </a:extLst>
          </p:cNvPr>
          <p:cNvSpPr txBox="1"/>
          <p:nvPr/>
        </p:nvSpPr>
        <p:spPr>
          <a:xfrm>
            <a:off x="457201" y="4119029"/>
            <a:ext cx="4552950" cy="517449"/>
          </a:xfrm>
          <a:prstGeom prst="rect">
            <a:avLst/>
          </a:prstGeom>
          <a:solidFill>
            <a:srgbClr val="2A9D8F"/>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r>
              <a:rPr kumimoji="0" lang="en-US" sz="2999" b="0" i="0" u="none" strike="noStrike" kern="1200" cap="none" spc="0" normalizeH="0" baseline="0" noProof="0">
                <a:ln>
                  <a:noFill/>
                </a:ln>
                <a:solidFill>
                  <a:prstClr val="white"/>
                </a:solidFill>
                <a:effectLst/>
                <a:uLnTx/>
                <a:uFillTx/>
                <a:latin typeface="Now"/>
                <a:ea typeface="+mn-ea"/>
                <a:cs typeface="+mn-cs"/>
              </a:rPr>
              <a:t>Sensibilización</a:t>
            </a:r>
          </a:p>
        </p:txBody>
      </p:sp>
      <p:sp>
        <p:nvSpPr>
          <p:cNvPr id="32" name="TextBox 18">
            <a:extLst>
              <a:ext uri="{FF2B5EF4-FFF2-40B4-BE49-F238E27FC236}">
                <a16:creationId xmlns:a16="http://schemas.microsoft.com/office/drawing/2014/main" id="{7E02C8C8-3755-4E88-B0F4-0CDFC23D445F}"/>
              </a:ext>
            </a:extLst>
          </p:cNvPr>
          <p:cNvSpPr txBox="1"/>
          <p:nvPr/>
        </p:nvSpPr>
        <p:spPr>
          <a:xfrm>
            <a:off x="457200" y="4902473"/>
            <a:ext cx="4552950" cy="489364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white"/>
                </a:solidFill>
                <a:effectLst/>
                <a:uLnTx/>
                <a:uFillTx/>
                <a:latin typeface="Now" panose="020B0604020202020204" charset="0"/>
                <a:ea typeface="+mn-ea"/>
                <a:cs typeface="+mn-cs"/>
              </a:rPr>
              <a:t>Las mujeres ahora participan activamente en el intercambio de información sobre los problemas de las comunidades indígenas (incluyendo los problemas de las mujeres), en plataformas nacionales e internacionales y fechas importantes vinculadas, como el Día Nacional de los Pueblos Indígenas, y los programas de entrevistas en vivo de Facebook.</a:t>
            </a:r>
            <a:endParaRPr kumimoji="0" lang="en-US" sz="18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ow"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Now" panose="020B0604020202020204" charset="0"/>
                <a:ea typeface="+mn-ea"/>
                <a:cs typeface="+mn-cs"/>
              </a:rPr>
              <a:t>Camboya</a:t>
            </a:r>
            <a:r>
              <a:rPr kumimoji="0" lang="en-US" sz="1800" b="0" i="0" u="none" strike="noStrike" kern="1200" cap="none" spc="0" normalizeH="0" baseline="0" noProof="0" dirty="0">
                <a:ln>
                  <a:noFill/>
                </a:ln>
                <a:solidFill>
                  <a:prstClr val="white"/>
                </a:solidFill>
                <a:effectLst/>
                <a:uLnTx/>
                <a:uFillTx/>
                <a:latin typeface="Now" panose="020B0604020202020204" charset="0"/>
                <a:ea typeface="+mn-ea"/>
                <a:cs typeface="+mn-cs"/>
              </a:rPr>
              <a:t> | Cambodian Indigenous Youth Association (CIYA)</a:t>
            </a:r>
          </a:p>
        </p:txBody>
      </p:sp>
      <p:sp>
        <p:nvSpPr>
          <p:cNvPr id="33" name="TextBox 17">
            <a:extLst>
              <a:ext uri="{FF2B5EF4-FFF2-40B4-BE49-F238E27FC236}">
                <a16:creationId xmlns:a16="http://schemas.microsoft.com/office/drawing/2014/main" id="{AA9E0F43-3B50-4F9C-8D31-AC4760C5A30E}"/>
              </a:ext>
            </a:extLst>
          </p:cNvPr>
          <p:cNvSpPr txBox="1"/>
          <p:nvPr/>
        </p:nvSpPr>
        <p:spPr>
          <a:xfrm>
            <a:off x="10439400" y="1759684"/>
            <a:ext cx="4552950" cy="517449"/>
          </a:xfrm>
          <a:prstGeom prst="rect">
            <a:avLst/>
          </a:prstGeom>
          <a:solidFill>
            <a:srgbClr val="2A9D8F"/>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r>
              <a:rPr kumimoji="0" lang="en-US" sz="2999" b="0" i="0" u="none" strike="noStrike" kern="1200" cap="none" spc="0" normalizeH="0" baseline="0" noProof="0">
                <a:ln>
                  <a:noFill/>
                </a:ln>
                <a:solidFill>
                  <a:prstClr val="white"/>
                </a:solidFill>
                <a:effectLst/>
                <a:uLnTx/>
                <a:uFillTx/>
                <a:latin typeface="Now"/>
                <a:ea typeface="+mn-ea"/>
                <a:cs typeface="+mn-cs"/>
              </a:rPr>
              <a:t>Abogacía</a:t>
            </a:r>
          </a:p>
        </p:txBody>
      </p:sp>
      <p:sp>
        <p:nvSpPr>
          <p:cNvPr id="34" name="TextBox 18">
            <a:extLst>
              <a:ext uri="{FF2B5EF4-FFF2-40B4-BE49-F238E27FC236}">
                <a16:creationId xmlns:a16="http://schemas.microsoft.com/office/drawing/2014/main" id="{837B40B6-1B6E-4DC6-A184-A40E594589C9}"/>
              </a:ext>
            </a:extLst>
          </p:cNvPr>
          <p:cNvSpPr txBox="1"/>
          <p:nvPr/>
        </p:nvSpPr>
        <p:spPr>
          <a:xfrm>
            <a:off x="10439400" y="2469338"/>
            <a:ext cx="7315200" cy="1692771"/>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white"/>
                </a:solidFill>
                <a:effectLst/>
                <a:uLnTx/>
                <a:uFillTx/>
                <a:latin typeface="Now" panose="020B0604020202020204" charset="0"/>
                <a:ea typeface="+mn-ea"/>
                <a:cs typeface="+mn-cs"/>
              </a:rPr>
              <a:t>Después de haber desarrollado sus habilidades y experiencia con el proyecto, las mujeres están más seguras de acercarse a las autoridades locales y a otros interesados para defender sus comunidades.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Now" panose="020B0604020202020204" charset="0"/>
                <a:ea typeface="+mn-ea"/>
                <a:cs typeface="+mn-cs"/>
              </a:rPr>
              <a:t>Camboya</a:t>
            </a:r>
            <a:r>
              <a:rPr kumimoji="0" lang="en-US" sz="1800" b="0" i="0" u="none" strike="noStrike" kern="1200" cap="none" spc="0" normalizeH="0" baseline="0" noProof="0" dirty="0">
                <a:ln>
                  <a:noFill/>
                </a:ln>
                <a:solidFill>
                  <a:prstClr val="white"/>
                </a:solidFill>
                <a:effectLst/>
                <a:uLnTx/>
                <a:uFillTx/>
                <a:latin typeface="Now" panose="020B0604020202020204" charset="0"/>
                <a:ea typeface="+mn-ea"/>
                <a:cs typeface="+mn-cs"/>
              </a:rPr>
              <a:t> | My Village</a:t>
            </a:r>
          </a:p>
        </p:txBody>
      </p:sp>
      <p:pic>
        <p:nvPicPr>
          <p:cNvPr id="9" name="Picture 8">
            <a:extLst>
              <a:ext uri="{FF2B5EF4-FFF2-40B4-BE49-F238E27FC236}">
                <a16:creationId xmlns:a16="http://schemas.microsoft.com/office/drawing/2014/main" id="{47257BBD-7C99-49E6-8EA9-F52A94BAA5DA}"/>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266723" y="4119029"/>
            <a:ext cx="4258277" cy="5044877"/>
          </a:xfrm>
          <a:prstGeom prst="rect">
            <a:avLst/>
          </a:prstGeom>
        </p:spPr>
      </p:pic>
      <p:sp>
        <p:nvSpPr>
          <p:cNvPr id="13" name="TextBox 18">
            <a:extLst>
              <a:ext uri="{FF2B5EF4-FFF2-40B4-BE49-F238E27FC236}">
                <a16:creationId xmlns:a16="http://schemas.microsoft.com/office/drawing/2014/main" id="{F8ADA11B-7EF8-4393-8241-2248B34AA936}"/>
              </a:ext>
            </a:extLst>
          </p:cNvPr>
          <p:cNvSpPr txBox="1"/>
          <p:nvPr/>
        </p:nvSpPr>
        <p:spPr>
          <a:xfrm>
            <a:off x="10439400" y="4305300"/>
            <a:ext cx="7315200" cy="304698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white"/>
                </a:solidFill>
                <a:effectLst/>
                <a:uLnTx/>
                <a:uFillTx/>
                <a:latin typeface="Now" panose="020B0604020202020204" charset="0"/>
                <a:ea typeface="+mn-ea"/>
                <a:cs typeface="+mn-cs"/>
              </a:rPr>
              <a:t>Las mujeres pueden facilitar reuniones, producir y presentar informes a los Consejos Comunales y los funcionarios de la Administración Pesquera local, y defender ante el público, los medios de comunicación, y el gobierno nacional.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200" noProof="0" dirty="0">
              <a:solidFill>
                <a:prstClr val="white"/>
              </a:solidFill>
              <a:latin typeface="Now"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prstClr val="white"/>
                </a:solidFill>
                <a:effectLst/>
                <a:uLnTx/>
                <a:uFillTx/>
                <a:latin typeface="Now" panose="020B0604020202020204" charset="0"/>
                <a:ea typeface="+mn-ea"/>
                <a:cs typeface="+mn-cs"/>
              </a:rPr>
              <a:t>También son firmes defensoras en eventos internacionales y regionales, como </a:t>
            </a:r>
            <a:r>
              <a:rPr kumimoji="0" lang="es-ES" sz="2200" b="0" i="0" u="none" strike="noStrike" kern="1200" cap="none" spc="0" normalizeH="0" baseline="0" noProof="0" dirty="0" err="1">
                <a:ln>
                  <a:noFill/>
                </a:ln>
                <a:solidFill>
                  <a:prstClr val="white"/>
                </a:solidFill>
                <a:effectLst/>
                <a:uLnTx/>
                <a:uFillTx/>
                <a:latin typeface="Now" panose="020B0604020202020204" charset="0"/>
                <a:ea typeface="+mn-ea"/>
                <a:cs typeface="+mn-cs"/>
              </a:rPr>
              <a:t>Save</a:t>
            </a:r>
            <a:r>
              <a:rPr kumimoji="0" lang="es-ES" sz="2200" b="0" i="0" u="none" strike="noStrike" kern="1200" cap="none" spc="0" normalizeH="0" baseline="0" noProof="0" dirty="0">
                <a:ln>
                  <a:noFill/>
                </a:ln>
                <a:solidFill>
                  <a:prstClr val="white"/>
                </a:solidFill>
                <a:effectLst/>
                <a:uLnTx/>
                <a:uFillTx/>
                <a:latin typeface="Now" panose="020B0604020202020204" charset="0"/>
                <a:ea typeface="+mn-ea"/>
                <a:cs typeface="+mn-cs"/>
              </a:rPr>
              <a:t> </a:t>
            </a:r>
            <a:r>
              <a:rPr kumimoji="0" lang="es-ES" sz="2200" b="0" i="0" u="none" strike="noStrike" kern="1200" cap="none" spc="0" normalizeH="0" baseline="0" noProof="0" dirty="0" err="1">
                <a:ln>
                  <a:noFill/>
                </a:ln>
                <a:solidFill>
                  <a:prstClr val="white"/>
                </a:solidFill>
                <a:effectLst/>
                <a:uLnTx/>
                <a:uFillTx/>
                <a:latin typeface="Now" panose="020B0604020202020204" charset="0"/>
                <a:ea typeface="+mn-ea"/>
                <a:cs typeface="+mn-cs"/>
              </a:rPr>
              <a:t>the</a:t>
            </a:r>
            <a:r>
              <a:rPr kumimoji="0" lang="es-ES" sz="2200" b="0" i="0" u="none" strike="noStrike" kern="1200" cap="none" spc="0" normalizeH="0" baseline="0" noProof="0" dirty="0">
                <a:ln>
                  <a:noFill/>
                </a:ln>
                <a:solidFill>
                  <a:prstClr val="white"/>
                </a:solidFill>
                <a:effectLst/>
                <a:uLnTx/>
                <a:uFillTx/>
                <a:latin typeface="Now" panose="020B0604020202020204" charset="0"/>
                <a:ea typeface="+mn-ea"/>
                <a:cs typeface="+mn-cs"/>
              </a:rPr>
              <a:t> Mekong </a:t>
            </a:r>
            <a:r>
              <a:rPr kumimoji="0" lang="es-ES" sz="2200" b="0" i="0" u="none" strike="noStrike" kern="1200" cap="none" spc="0" normalizeH="0" baseline="0" noProof="0" dirty="0" err="1">
                <a:ln>
                  <a:noFill/>
                </a:ln>
                <a:solidFill>
                  <a:prstClr val="white"/>
                </a:solidFill>
                <a:effectLst/>
                <a:uLnTx/>
                <a:uFillTx/>
                <a:latin typeface="Now" panose="020B0604020202020204" charset="0"/>
                <a:ea typeface="+mn-ea"/>
                <a:cs typeface="+mn-cs"/>
              </a:rPr>
              <a:t>Coalition</a:t>
            </a:r>
            <a:r>
              <a:rPr kumimoji="0" lang="es-ES" sz="2200" b="0" i="0" u="none" strike="noStrike" kern="1200" cap="none" spc="0" normalizeH="0" baseline="0" noProof="0" dirty="0">
                <a:ln>
                  <a:noFill/>
                </a:ln>
                <a:solidFill>
                  <a:prstClr val="white"/>
                </a:solidFill>
                <a:effectLst/>
                <a:uLnTx/>
                <a:uFillTx/>
                <a:latin typeface="Now" panose="020B0604020202020204" charset="0"/>
                <a:ea typeface="+mn-ea"/>
                <a:cs typeface="+mn-cs"/>
              </a:rPr>
              <a:t>.				     </a:t>
            </a:r>
            <a:r>
              <a:rPr kumimoji="0" lang="en-US" sz="1800" b="0" i="0" u="none" strike="noStrike" kern="1200" cap="none" spc="0" normalizeH="0" baseline="0" noProof="0" dirty="0" err="1">
                <a:ln>
                  <a:noFill/>
                </a:ln>
                <a:solidFill>
                  <a:prstClr val="white"/>
                </a:solidFill>
                <a:effectLst/>
                <a:uLnTx/>
                <a:uFillTx/>
                <a:latin typeface="Now" panose="020B0604020202020204" charset="0"/>
                <a:ea typeface="+mn-ea"/>
                <a:cs typeface="+mn-cs"/>
              </a:rPr>
              <a:t>Camboya</a:t>
            </a:r>
            <a:r>
              <a:rPr kumimoji="0" lang="en-US" sz="1800" b="0" i="0" u="none" strike="noStrike" kern="1200" cap="none" spc="0" normalizeH="0" baseline="0" noProof="0" dirty="0">
                <a:ln>
                  <a:noFill/>
                </a:ln>
                <a:solidFill>
                  <a:prstClr val="white"/>
                </a:solidFill>
                <a:effectLst/>
                <a:uLnTx/>
                <a:uFillTx/>
                <a:latin typeface="Now" panose="020B0604020202020204" charset="0"/>
                <a:ea typeface="+mn-ea"/>
                <a:cs typeface="+mn-cs"/>
              </a:rPr>
              <a:t> | FACT</a:t>
            </a:r>
          </a:p>
        </p:txBody>
      </p:sp>
      <p:pic>
        <p:nvPicPr>
          <p:cNvPr id="4" name="Picture 3" descr="A picture containing text, sky, outdoor, ground&#10;&#10;Description automatically generated">
            <a:extLst>
              <a:ext uri="{FF2B5EF4-FFF2-40B4-BE49-F238E27FC236}">
                <a16:creationId xmlns:a16="http://schemas.microsoft.com/office/drawing/2014/main" id="{5D76D1EF-3D0B-40E0-9430-DF45475E7A94}"/>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0439400" y="7484516"/>
            <a:ext cx="3733800" cy="2535784"/>
          </a:xfrm>
          <a:prstGeom prst="rect">
            <a:avLst/>
          </a:prstGeom>
        </p:spPr>
      </p:pic>
      <p:sp>
        <p:nvSpPr>
          <p:cNvPr id="16" name="TextBox 4">
            <a:extLst>
              <a:ext uri="{FF2B5EF4-FFF2-40B4-BE49-F238E27FC236}">
                <a16:creationId xmlns:a16="http://schemas.microsoft.com/office/drawing/2014/main" id="{33CDAEEE-F40C-4D27-A6BD-624E2A6CE157}"/>
              </a:ext>
            </a:extLst>
          </p:cNvPr>
          <p:cNvSpPr txBox="1"/>
          <p:nvPr/>
        </p:nvSpPr>
        <p:spPr>
          <a:xfrm>
            <a:off x="14249401" y="8877300"/>
            <a:ext cx="3505200" cy="1118511"/>
          </a:xfrm>
          <a:prstGeom prst="rect">
            <a:avLst/>
          </a:prstGeom>
        </p:spPr>
        <p:txBody>
          <a:bodyPr wrap="square" lIns="0" tIns="0" rIns="0" bIns="0" rtlCol="0" anchor="t">
            <a:spAutoFit/>
          </a:bodyPr>
          <a:lstStyle/>
          <a:p>
            <a:pPr>
              <a:lnSpc>
                <a:spcPts val="2240"/>
              </a:lnSpc>
            </a:pPr>
            <a:r>
              <a:rPr lang="es-ES" sz="1600">
                <a:solidFill>
                  <a:schemeClr val="bg1"/>
                </a:solidFill>
                <a:latin typeface="Now"/>
              </a:rPr>
              <a:t>Los miembros del comité pesquero comunitario difunden información sobre los mecanismos de recurso</a:t>
            </a:r>
            <a:br>
              <a:rPr lang="en-US" sz="1600">
                <a:solidFill>
                  <a:schemeClr val="bg1"/>
                </a:solidFill>
                <a:latin typeface="Now"/>
              </a:rPr>
            </a:br>
            <a:r>
              <a:rPr lang="en-US" sz="1600">
                <a:solidFill>
                  <a:schemeClr val="bg1"/>
                </a:solidFill>
                <a:latin typeface="Now"/>
              </a:rPr>
              <a:t>© FACT</a:t>
            </a:r>
          </a:p>
        </p:txBody>
      </p:sp>
      <p:sp>
        <p:nvSpPr>
          <p:cNvPr id="18" name="TextBox 4">
            <a:extLst>
              <a:ext uri="{FF2B5EF4-FFF2-40B4-BE49-F238E27FC236}">
                <a16:creationId xmlns:a16="http://schemas.microsoft.com/office/drawing/2014/main" id="{D059F97D-D1F9-4646-83F8-4E7128117A68}"/>
              </a:ext>
            </a:extLst>
          </p:cNvPr>
          <p:cNvSpPr txBox="1"/>
          <p:nvPr/>
        </p:nvSpPr>
        <p:spPr>
          <a:xfrm>
            <a:off x="5331346" y="9161246"/>
            <a:ext cx="3897777" cy="836383"/>
          </a:xfrm>
          <a:prstGeom prst="rect">
            <a:avLst/>
          </a:prstGeom>
        </p:spPr>
        <p:txBody>
          <a:bodyPr wrap="square" lIns="0" tIns="0" rIns="0" bIns="0" rtlCol="0" anchor="t">
            <a:spAutoFit/>
          </a:bodyPr>
          <a:lstStyle/>
          <a:p>
            <a:pPr>
              <a:lnSpc>
                <a:spcPts val="2240"/>
              </a:lnSpc>
            </a:pPr>
            <a:r>
              <a:rPr lang="es-ES" sz="1600">
                <a:solidFill>
                  <a:schemeClr val="bg1"/>
                </a:solidFill>
                <a:latin typeface="Now"/>
              </a:rPr>
              <a:t>Anuncio del evento de Facebook Live presentando las voces de mujeres</a:t>
            </a:r>
          </a:p>
          <a:p>
            <a:pPr>
              <a:lnSpc>
                <a:spcPts val="2240"/>
              </a:lnSpc>
            </a:pPr>
            <a:r>
              <a:rPr lang="en-US" sz="1600">
                <a:solidFill>
                  <a:schemeClr val="bg1"/>
                </a:solidFill>
                <a:latin typeface="Now"/>
              </a:rPr>
              <a:t>© CIYA</a:t>
            </a:r>
          </a:p>
        </p:txBody>
      </p:sp>
      <p:sp>
        <p:nvSpPr>
          <p:cNvPr id="14" name="TextBox 6">
            <a:extLst>
              <a:ext uri="{FF2B5EF4-FFF2-40B4-BE49-F238E27FC236}">
                <a16:creationId xmlns:a16="http://schemas.microsoft.com/office/drawing/2014/main" id="{B08E7D09-F7E8-4268-B964-CA0D1CDBC9EC}"/>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sp>
        <p:nvSpPr>
          <p:cNvPr id="17" name="Freeform 3">
            <a:extLst>
              <a:ext uri="{FF2B5EF4-FFF2-40B4-BE49-F238E27FC236}">
                <a16:creationId xmlns:a16="http://schemas.microsoft.com/office/drawing/2014/main" id="{D92D6674-1BE5-4E57-96FC-E8CEB526CE78}"/>
              </a:ext>
            </a:extLst>
          </p:cNvPr>
          <p:cNvSpPr/>
          <p:nvPr/>
        </p:nvSpPr>
        <p:spPr>
          <a:xfrm>
            <a:off x="86549" y="2090154"/>
            <a:ext cx="6695251" cy="747713"/>
          </a:xfrm>
          <a:custGeom>
            <a:avLst/>
            <a:gdLst/>
            <a:ahLst/>
            <a:cxnLst/>
            <a:rect l="l" t="t" r="r" b="b"/>
            <a:pathLst>
              <a:path w="1871746" h="252930">
                <a:moveTo>
                  <a:pt x="0" y="0"/>
                </a:moveTo>
                <a:lnTo>
                  <a:pt x="1871746" y="0"/>
                </a:lnTo>
                <a:lnTo>
                  <a:pt x="1871746" y="252930"/>
                </a:lnTo>
                <a:lnTo>
                  <a:pt x="0" y="252930"/>
                </a:lnTo>
                <a:close/>
              </a:path>
            </a:pathLst>
          </a:custGeom>
          <a:solidFill>
            <a:srgbClr val="94D2BD"/>
          </a:solidFill>
        </p:spPr>
      </p:sp>
      <p:sp>
        <p:nvSpPr>
          <p:cNvPr id="20" name="TextBox 8">
            <a:extLst>
              <a:ext uri="{FF2B5EF4-FFF2-40B4-BE49-F238E27FC236}">
                <a16:creationId xmlns:a16="http://schemas.microsoft.com/office/drawing/2014/main" id="{0F58A508-8F1D-4018-803A-E1EEA79B309B}"/>
              </a:ext>
            </a:extLst>
          </p:cNvPr>
          <p:cNvSpPr txBox="1"/>
          <p:nvPr/>
        </p:nvSpPr>
        <p:spPr>
          <a:xfrm>
            <a:off x="631218" y="1351967"/>
            <a:ext cx="8182771" cy="1511824"/>
          </a:xfrm>
          <a:prstGeom prst="rect">
            <a:avLst/>
          </a:prstGeom>
        </p:spPr>
        <p:txBody>
          <a:bodyPr lIns="0" tIns="0" rIns="0" bIns="0" rtlCol="0" anchor="t">
            <a:spAutoFit/>
          </a:bodyPr>
          <a:lstStyle/>
          <a:p>
            <a:pPr>
              <a:lnSpc>
                <a:spcPts val="5880"/>
              </a:lnSpc>
            </a:pPr>
            <a:r>
              <a:rPr lang="es-ES" sz="4900">
                <a:solidFill>
                  <a:srgbClr val="FFFFFF"/>
                </a:solidFill>
                <a:latin typeface="Now"/>
              </a:rPr>
              <a:t>Las mujeres pueden ser agentes de cambio</a:t>
            </a:r>
            <a:endParaRPr lang="en-US" sz="4900">
              <a:solidFill>
                <a:srgbClr val="FFFFFF"/>
              </a:solidFill>
              <a:latin typeface="Now Bold"/>
            </a:endParaRPr>
          </a:p>
        </p:txBody>
      </p:sp>
    </p:spTree>
    <p:extLst>
      <p:ext uri="{BB962C8B-B14F-4D97-AF65-F5344CB8AC3E}">
        <p14:creationId xmlns:p14="http://schemas.microsoft.com/office/powerpoint/2010/main" val="2460871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ddressing a group of people&#10;&#10;Description automatically generated with medium confidence">
            <a:extLst>
              <a:ext uri="{FF2B5EF4-FFF2-40B4-BE49-F238E27FC236}">
                <a16:creationId xmlns:a16="http://schemas.microsoft.com/office/drawing/2014/main" id="{3D54DF58-8B3D-486D-B238-69FC4895A12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 y="-5443"/>
            <a:ext cx="9677401" cy="10292443"/>
          </a:xfrm>
          <a:prstGeom prst="rect">
            <a:avLst/>
          </a:prstGeom>
        </p:spPr>
      </p:pic>
      <p:sp>
        <p:nvSpPr>
          <p:cNvPr id="14" name="Freeform 4">
            <a:extLst>
              <a:ext uri="{FF2B5EF4-FFF2-40B4-BE49-F238E27FC236}">
                <a16:creationId xmlns:a16="http://schemas.microsoft.com/office/drawing/2014/main" id="{BDBB929C-9B36-4928-A0A8-ED841B1EBD9C}"/>
              </a:ext>
            </a:extLst>
          </p:cNvPr>
          <p:cNvSpPr/>
          <p:nvPr/>
        </p:nvSpPr>
        <p:spPr>
          <a:xfrm>
            <a:off x="0" y="-9526"/>
            <a:ext cx="9677400" cy="10296525"/>
          </a:xfrm>
          <a:custGeom>
            <a:avLst/>
            <a:gdLst/>
            <a:ahLst/>
            <a:cxnLst/>
            <a:rect l="l" t="t" r="r" b="b"/>
            <a:pathLst>
              <a:path w="1913890" h="1913890">
                <a:moveTo>
                  <a:pt x="0" y="0"/>
                </a:moveTo>
                <a:lnTo>
                  <a:pt x="1913890" y="0"/>
                </a:lnTo>
                <a:lnTo>
                  <a:pt x="1913890" y="1913890"/>
                </a:lnTo>
                <a:lnTo>
                  <a:pt x="0" y="1913890"/>
                </a:lnTo>
                <a:close/>
              </a:path>
            </a:pathLst>
          </a:custGeom>
          <a:solidFill>
            <a:srgbClr val="000000">
              <a:alpha val="46000"/>
            </a:srgbClr>
          </a:solidFill>
        </p:spPr>
      </p:sp>
      <p:sp>
        <p:nvSpPr>
          <p:cNvPr id="6" name="TextBox 6"/>
          <p:cNvSpPr txBox="1"/>
          <p:nvPr/>
        </p:nvSpPr>
        <p:spPr>
          <a:xfrm>
            <a:off x="9993151" y="340533"/>
            <a:ext cx="6966412" cy="523875"/>
          </a:xfrm>
          <a:prstGeom prst="rect">
            <a:avLst/>
          </a:prstGeom>
        </p:spPr>
        <p:txBody>
          <a:bodyPr lIns="0" tIns="0" rIns="0" bIns="0" rtlCol="0" anchor="t">
            <a:spAutoFit/>
          </a:bodyPr>
          <a:lstStyle/>
          <a:p>
            <a:pPr>
              <a:lnSpc>
                <a:spcPts val="4200"/>
              </a:lnSpc>
            </a:pPr>
            <a:r>
              <a:rPr lang="en-US" sz="3200" err="1">
                <a:solidFill>
                  <a:srgbClr val="1E1E1E"/>
                </a:solidFill>
                <a:latin typeface="Now"/>
              </a:rPr>
              <a:t>Acerca</a:t>
            </a:r>
            <a:endParaRPr lang="en-US" sz="3200">
              <a:solidFill>
                <a:srgbClr val="1E1E1E"/>
              </a:solidFill>
              <a:latin typeface="Now"/>
            </a:endParaRPr>
          </a:p>
        </p:txBody>
      </p:sp>
      <p:sp>
        <p:nvSpPr>
          <p:cNvPr id="19" name="TextBox 8">
            <a:extLst>
              <a:ext uri="{FF2B5EF4-FFF2-40B4-BE49-F238E27FC236}">
                <a16:creationId xmlns:a16="http://schemas.microsoft.com/office/drawing/2014/main" id="{58644867-E420-44B4-B5F3-6EFC6C75F198}"/>
              </a:ext>
            </a:extLst>
          </p:cNvPr>
          <p:cNvSpPr txBox="1"/>
          <p:nvPr/>
        </p:nvSpPr>
        <p:spPr>
          <a:xfrm>
            <a:off x="10170989" y="952061"/>
            <a:ext cx="7842122" cy="3251659"/>
          </a:xfrm>
          <a:prstGeom prst="rect">
            <a:avLst/>
          </a:prstGeom>
        </p:spPr>
        <p:txBody>
          <a:bodyPr wrap="square" lIns="0" tIns="0" rIns="0" bIns="0" rtlCol="0" anchor="t">
            <a:spAutoFit/>
          </a:bodyPr>
          <a:lstStyle/>
          <a:p>
            <a:pPr>
              <a:lnSpc>
                <a:spcPts val="2700"/>
              </a:lnSpc>
              <a:spcAft>
                <a:spcPts val="1200"/>
              </a:spcAft>
            </a:pPr>
            <a:r>
              <a:rPr lang="en-US">
                <a:latin typeface="Now" panose="00000500000000000000" pitchFamily="50" charset="0"/>
                <a:ea typeface="Calibri" panose="020F0502020204030204" pitchFamily="34" charset="0"/>
                <a:cs typeface="Myanmar Text" panose="020B0502040204020203" pitchFamily="34" charset="0"/>
              </a:rPr>
              <a:t>Este producto de conocimiento se</a:t>
            </a:r>
            <a:r>
              <a:rPr lang="en-US" sz="1800">
                <a:effectLst/>
                <a:latin typeface="Now" panose="00000500000000000000" pitchFamily="50" charset="0"/>
                <a:ea typeface="Calibri" panose="020F0502020204030204" pitchFamily="34" charset="0"/>
                <a:cs typeface="Myanmar Text" panose="020B0502040204020203" pitchFamily="34" charset="0"/>
              </a:rPr>
              <a:t> basa en las experiencias, ideas, y lecciones aprendidas de los beneficiarios del CEPF en el Hotspot Indo-Birmania, así como en las buenas prácticas generales para la transversalización de género en proyectos de conservación. Su objetivo es proporcionar información útil y pautas para apoyar a las mujeres en la conservación.</a:t>
            </a:r>
            <a:r>
              <a:rPr lang="en-US" sz="1800" i="1">
                <a:effectLst/>
                <a:latin typeface="Now" panose="00000500000000000000" pitchFamily="50" charset="0"/>
                <a:ea typeface="Calibri" panose="020F0502020204030204" pitchFamily="34" charset="0"/>
                <a:cs typeface="Myanmar Text" panose="020B0502040204020203" pitchFamily="34" charset="0"/>
              </a:rPr>
              <a:t> </a:t>
            </a:r>
            <a:r>
              <a:rPr lang="es-ES" sz="1800" i="1">
                <a:effectLst/>
                <a:latin typeface="Now" panose="00000500000000000000" pitchFamily="50" charset="0"/>
                <a:ea typeface="Calibri" panose="020F0502020204030204" pitchFamily="34" charset="0"/>
                <a:cs typeface="Myanmar Text" panose="020B0502040204020203" pitchFamily="34" charset="0"/>
              </a:rPr>
              <a:t>Material licenciado bajo </a:t>
            </a:r>
            <a:r>
              <a:rPr lang="es-ES" sz="1800" i="1" u="sng">
                <a:solidFill>
                  <a:srgbClr val="0563C1"/>
                </a:solidFill>
                <a:effectLst/>
                <a:latin typeface="Now" panose="00000500000000000000" pitchFamily="50" charset="0"/>
                <a:ea typeface="Calibri" panose="020F0502020204030204" pitchFamily="34" charset="0"/>
                <a:cs typeface="Myanmar Text" panose="020B0502040204020203" pitchFamily="34" charset="0"/>
                <a:hlinkClick r:id="rId4"/>
              </a:rPr>
              <a:t>CC BY-NC 4.0</a:t>
            </a:r>
            <a:endParaRPr lang="en-US" i="1">
              <a:solidFill>
                <a:srgbClr val="1E1E1E"/>
              </a:solidFill>
              <a:latin typeface="Now" panose="00000500000000000000" pitchFamily="50" charset="0"/>
              <a:cs typeface="Myanmar Text" panose="020B0502040204020203" pitchFamily="34" charset="0"/>
            </a:endParaRPr>
          </a:p>
          <a:p>
            <a:pPr>
              <a:lnSpc>
                <a:spcPts val="2700"/>
              </a:lnSpc>
              <a:spcAft>
                <a:spcPts val="1200"/>
              </a:spcAft>
            </a:pPr>
            <a:r>
              <a:rPr lang="es-ES">
                <a:solidFill>
                  <a:srgbClr val="1E1E1E"/>
                </a:solidFill>
                <a:latin typeface="Now"/>
              </a:rPr>
              <a:t>Financiado como parte de la serie de recursos de aprendizaje "Construyendo sobre el éxito" del CEPF, cuyo objetivo es promover prácticas de conservación eficaces en todo el planeta.</a:t>
            </a:r>
          </a:p>
        </p:txBody>
      </p:sp>
      <p:sp>
        <p:nvSpPr>
          <p:cNvPr id="22" name="TextBox 7">
            <a:extLst>
              <a:ext uri="{FF2B5EF4-FFF2-40B4-BE49-F238E27FC236}">
                <a16:creationId xmlns:a16="http://schemas.microsoft.com/office/drawing/2014/main" id="{B5DECDFD-E340-4BEE-8AAD-797EB71C4A3C}"/>
              </a:ext>
            </a:extLst>
          </p:cNvPr>
          <p:cNvSpPr txBox="1"/>
          <p:nvPr/>
        </p:nvSpPr>
        <p:spPr>
          <a:xfrm>
            <a:off x="838200" y="9486900"/>
            <a:ext cx="7950720" cy="569387"/>
          </a:xfrm>
          <a:prstGeom prst="rect">
            <a:avLst/>
          </a:prstGeom>
          <a:solidFill>
            <a:schemeClr val="tx1">
              <a:alpha val="51000"/>
            </a:schemeClr>
          </a:solidFill>
        </p:spPr>
        <p:txBody>
          <a:bodyPr wrap="square" lIns="0" tIns="0" rIns="0" bIns="0" rtlCol="0" anchor="ctr">
            <a:spAutoFit/>
          </a:bodyPr>
          <a:lstStyle/>
          <a:p>
            <a:pPr algn="ctr">
              <a:lnSpc>
                <a:spcPts val="2240"/>
              </a:lnSpc>
            </a:pPr>
            <a:r>
              <a:rPr lang="en-US" sz="2000" err="1">
                <a:solidFill>
                  <a:srgbClr val="FBB38F"/>
                </a:solidFill>
                <a:latin typeface="Now"/>
              </a:rPr>
              <a:t>Publicado</a:t>
            </a:r>
            <a:r>
              <a:rPr lang="en-US" sz="2000">
                <a:solidFill>
                  <a:srgbClr val="FBB38F"/>
                </a:solidFill>
                <a:latin typeface="Now"/>
              </a:rPr>
              <a:t> 2021 |  Autor: Tara Sayuri Whitty, PhD. @ Keiruna Inc</a:t>
            </a:r>
          </a:p>
          <a:p>
            <a:pPr algn="ctr">
              <a:lnSpc>
                <a:spcPts val="2240"/>
              </a:lnSpc>
            </a:pPr>
            <a:r>
              <a:rPr lang="es-ES" sz="2000">
                <a:solidFill>
                  <a:srgbClr val="FBB38F"/>
                </a:solidFill>
                <a:latin typeface="Now"/>
              </a:rPr>
              <a:t>Traducción: </a:t>
            </a:r>
            <a:r>
              <a:rPr lang="es-ES" sz="2000" err="1">
                <a:solidFill>
                  <a:srgbClr val="FBB38F"/>
                </a:solidFill>
                <a:latin typeface="Now"/>
              </a:rPr>
              <a:t>Ellie</a:t>
            </a:r>
            <a:r>
              <a:rPr lang="es-ES" sz="2000">
                <a:solidFill>
                  <a:srgbClr val="FBB38F"/>
                </a:solidFill>
                <a:latin typeface="Now"/>
              </a:rPr>
              <a:t> </a:t>
            </a:r>
            <a:r>
              <a:rPr lang="es-ES" sz="2000" err="1">
                <a:solidFill>
                  <a:srgbClr val="FBB38F"/>
                </a:solidFill>
                <a:latin typeface="Now"/>
              </a:rPr>
              <a:t>Bergstrom</a:t>
            </a:r>
            <a:r>
              <a:rPr lang="es-ES" sz="2000">
                <a:solidFill>
                  <a:srgbClr val="FBB38F"/>
                </a:solidFill>
                <a:latin typeface="Now"/>
              </a:rPr>
              <a:t>, </a:t>
            </a:r>
            <a:r>
              <a:rPr lang="es-ES" sz="2000" err="1">
                <a:solidFill>
                  <a:srgbClr val="FBB38F"/>
                </a:solidFill>
                <a:latin typeface="Now"/>
              </a:rPr>
              <a:t>Ph.D</a:t>
            </a:r>
            <a:r>
              <a:rPr lang="es-ES" sz="2000">
                <a:solidFill>
                  <a:srgbClr val="FBB38F"/>
                </a:solidFill>
                <a:latin typeface="Now"/>
              </a:rPr>
              <a:t>.</a:t>
            </a:r>
            <a:endParaRPr lang="en-US" sz="2000">
              <a:solidFill>
                <a:srgbClr val="FBB38F"/>
              </a:solidFill>
              <a:latin typeface="Now"/>
            </a:endParaRPr>
          </a:p>
        </p:txBody>
      </p:sp>
      <p:sp>
        <p:nvSpPr>
          <p:cNvPr id="23" name="TextBox 9">
            <a:extLst>
              <a:ext uri="{FF2B5EF4-FFF2-40B4-BE49-F238E27FC236}">
                <a16:creationId xmlns:a16="http://schemas.microsoft.com/office/drawing/2014/main" id="{5A0978F6-14CB-4B75-8311-4575748A7BE5}"/>
              </a:ext>
            </a:extLst>
          </p:cNvPr>
          <p:cNvSpPr txBox="1"/>
          <p:nvPr/>
        </p:nvSpPr>
        <p:spPr>
          <a:xfrm>
            <a:off x="9998067" y="4331888"/>
            <a:ext cx="7365480" cy="523875"/>
          </a:xfrm>
          <a:prstGeom prst="rect">
            <a:avLst/>
          </a:prstGeom>
        </p:spPr>
        <p:txBody>
          <a:bodyPr wrap="square" lIns="0" tIns="0" rIns="0" bIns="0" rtlCol="0" anchor="t">
            <a:spAutoFit/>
          </a:bodyPr>
          <a:lstStyle/>
          <a:p>
            <a:pPr>
              <a:lnSpc>
                <a:spcPts val="4200"/>
              </a:lnSpc>
            </a:pPr>
            <a:r>
              <a:rPr lang="en-US" sz="3200" err="1">
                <a:solidFill>
                  <a:srgbClr val="1E1E1E"/>
                </a:solidFill>
                <a:latin typeface="Now"/>
              </a:rPr>
              <a:t>Cómo</a:t>
            </a:r>
            <a:r>
              <a:rPr lang="en-US" sz="3200">
                <a:solidFill>
                  <a:srgbClr val="1E1E1E"/>
                </a:solidFill>
                <a:latin typeface="Now"/>
              </a:rPr>
              <a:t> </a:t>
            </a:r>
            <a:r>
              <a:rPr lang="en-US" sz="3200" err="1">
                <a:solidFill>
                  <a:srgbClr val="1E1E1E"/>
                </a:solidFill>
                <a:latin typeface="Now"/>
              </a:rPr>
              <a:t>utilizar</a:t>
            </a:r>
            <a:r>
              <a:rPr lang="en-US" sz="3200">
                <a:solidFill>
                  <a:srgbClr val="1E1E1E"/>
                </a:solidFill>
                <a:latin typeface="Now"/>
              </a:rPr>
              <a:t> </a:t>
            </a:r>
          </a:p>
        </p:txBody>
      </p:sp>
      <p:sp>
        <p:nvSpPr>
          <p:cNvPr id="24" name="TextBox 10">
            <a:extLst>
              <a:ext uri="{FF2B5EF4-FFF2-40B4-BE49-F238E27FC236}">
                <a16:creationId xmlns:a16="http://schemas.microsoft.com/office/drawing/2014/main" id="{A6577997-3E86-4D70-8B10-EA097303FFA1}"/>
              </a:ext>
            </a:extLst>
          </p:cNvPr>
          <p:cNvSpPr txBox="1"/>
          <p:nvPr/>
        </p:nvSpPr>
        <p:spPr>
          <a:xfrm>
            <a:off x="10147558" y="4838700"/>
            <a:ext cx="7865552" cy="2212913"/>
          </a:xfrm>
          <a:prstGeom prst="rect">
            <a:avLst/>
          </a:prstGeom>
        </p:spPr>
        <p:txBody>
          <a:bodyPr wrap="square" lIns="0" tIns="0" rIns="0" bIns="0" rtlCol="0" anchor="t">
            <a:spAutoFit/>
          </a:bodyPr>
          <a:lstStyle/>
          <a:p>
            <a:pPr>
              <a:lnSpc>
                <a:spcPts val="2700"/>
              </a:lnSpc>
              <a:spcAft>
                <a:spcPts val="1200"/>
              </a:spcAft>
            </a:pPr>
            <a:r>
              <a:rPr lang="es-ES" dirty="0">
                <a:solidFill>
                  <a:srgbClr val="1E1E1E"/>
                </a:solidFill>
                <a:latin typeface="Now"/>
              </a:rPr>
              <a:t>Se trata de una guía de capacitación con 3 módulos que puede ser autoguiada o impartida por un profesional de capacitación a un grupo, incluye más detalle en el archivo de apuntes de capacitación. </a:t>
            </a:r>
          </a:p>
          <a:p>
            <a:pPr>
              <a:lnSpc>
                <a:spcPts val="2700"/>
              </a:lnSpc>
              <a:spcAft>
                <a:spcPts val="1200"/>
              </a:spcAft>
            </a:pPr>
            <a:r>
              <a:rPr lang="es-ES" dirty="0">
                <a:solidFill>
                  <a:srgbClr val="1E1E1E"/>
                </a:solidFill>
                <a:latin typeface="Now"/>
              </a:rPr>
              <a:t>Para obtener información más detallada sobre cualquier de los temas cubiertos, hay varias referencias útiles disponibles que se encuentran en el Anexo (Aprendizaje Adicional).</a:t>
            </a:r>
          </a:p>
        </p:txBody>
      </p:sp>
      <p:pic>
        <p:nvPicPr>
          <p:cNvPr id="28" name="Picture 27" descr="Text&#10;&#10;Description automatically generated with medium confidence">
            <a:extLst>
              <a:ext uri="{FF2B5EF4-FFF2-40B4-BE49-F238E27FC236}">
                <a16:creationId xmlns:a16="http://schemas.microsoft.com/office/drawing/2014/main" id="{3421265D-0C67-419E-90E9-CE5736199B7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9993695" y="8039100"/>
            <a:ext cx="2734697" cy="847130"/>
          </a:xfrm>
          <a:prstGeom prst="rect">
            <a:avLst/>
          </a:prstGeom>
        </p:spPr>
      </p:pic>
      <p:sp>
        <p:nvSpPr>
          <p:cNvPr id="8" name="TextBox 8"/>
          <p:cNvSpPr txBox="1"/>
          <p:nvPr/>
        </p:nvSpPr>
        <p:spPr>
          <a:xfrm>
            <a:off x="12975923" y="8131757"/>
            <a:ext cx="5159677" cy="1956433"/>
          </a:xfrm>
          <a:prstGeom prst="rect">
            <a:avLst/>
          </a:prstGeom>
        </p:spPr>
        <p:txBody>
          <a:bodyPr wrap="square" lIns="0" tIns="0" rIns="0" bIns="0" rtlCol="0" anchor="t">
            <a:spAutoFit/>
          </a:bodyPr>
          <a:lstStyle/>
          <a:p>
            <a:pPr>
              <a:lnSpc>
                <a:spcPts val="3079"/>
              </a:lnSpc>
              <a:spcAft>
                <a:spcPts val="600"/>
              </a:spcAft>
            </a:pPr>
            <a:r>
              <a:rPr lang="es-ES">
                <a:solidFill>
                  <a:srgbClr val="0A9396"/>
                </a:solidFill>
                <a:effectLst/>
                <a:latin typeface="Now" panose="00000500000000000000" pitchFamily="50" charset="0"/>
                <a:ea typeface="Calibri" panose="020F0502020204030204" pitchFamily="34" charset="0"/>
                <a:cs typeface="Myanmar Text" panose="020B0502040204020203" pitchFamily="34" charset="0"/>
              </a:rPr>
              <a:t>El CEPF es una iniciativa conjunta de l’Agence Française de Développement, </a:t>
            </a:r>
            <a:r>
              <a:rPr lang="es-ES" err="1">
                <a:solidFill>
                  <a:srgbClr val="0A9396"/>
                </a:solidFill>
                <a:effectLst/>
                <a:latin typeface="Now" panose="00000500000000000000" pitchFamily="50" charset="0"/>
                <a:ea typeface="Calibri" panose="020F0502020204030204" pitchFamily="34" charset="0"/>
                <a:cs typeface="Myanmar Text" panose="020B0502040204020203" pitchFamily="34" charset="0"/>
              </a:rPr>
              <a:t>Conservation</a:t>
            </a:r>
            <a:r>
              <a:rPr lang="es-ES">
                <a:solidFill>
                  <a:srgbClr val="0A9396"/>
                </a:solidFill>
                <a:effectLst/>
                <a:latin typeface="Now" panose="00000500000000000000" pitchFamily="50" charset="0"/>
                <a:ea typeface="Calibri" panose="020F0502020204030204" pitchFamily="34" charset="0"/>
                <a:cs typeface="Myanmar Text" panose="020B0502040204020203" pitchFamily="34" charset="0"/>
              </a:rPr>
              <a:t> International, la Unión Europea, el Fondo Mundial para el Medio Ambiente, el Gobierno de Japón, y el Banco Mundial.</a:t>
            </a:r>
            <a:endParaRPr lang="en-US">
              <a:solidFill>
                <a:srgbClr val="0A9396"/>
              </a:solidFill>
              <a:latin typeface="Now"/>
            </a:endParaRPr>
          </a:p>
        </p:txBody>
      </p:sp>
      <p:pic>
        <p:nvPicPr>
          <p:cNvPr id="15" name="Picture 14">
            <a:extLst>
              <a:ext uri="{FF2B5EF4-FFF2-40B4-BE49-F238E27FC236}">
                <a16:creationId xmlns:a16="http://schemas.microsoft.com/office/drawing/2014/main" id="{333BD36F-5D16-4F1D-A122-9B553A07F2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671" y="2646829"/>
            <a:ext cx="9797121" cy="4291956"/>
          </a:xfrm>
          <a:prstGeom prst="rect">
            <a:avLst/>
          </a:prstGeom>
        </p:spPr>
      </p:pic>
    </p:spTree>
    <p:extLst>
      <p:ext uri="{BB962C8B-B14F-4D97-AF65-F5344CB8AC3E}">
        <p14:creationId xmlns:p14="http://schemas.microsoft.com/office/powerpoint/2010/main" val="850276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867400" y="1174617"/>
            <a:ext cx="4374988" cy="0"/>
          </a:xfrm>
          <a:prstGeom prst="line">
            <a:avLst/>
          </a:prstGeom>
          <a:ln w="28575" cap="rnd">
            <a:solidFill>
              <a:srgbClr val="000000"/>
            </a:solidFill>
            <a:prstDash val="sysDot"/>
            <a:headEnd type="none" w="sm" len="sm"/>
            <a:tailEnd type="none" w="sm" len="sm"/>
          </a:ln>
        </p:spPr>
      </p:sp>
      <p:sp>
        <p:nvSpPr>
          <p:cNvPr id="3" name="TextBox 3"/>
          <p:cNvSpPr txBox="1"/>
          <p:nvPr/>
        </p:nvSpPr>
        <p:spPr>
          <a:xfrm>
            <a:off x="5867400" y="1256809"/>
            <a:ext cx="5411029" cy="838691"/>
          </a:xfrm>
          <a:prstGeom prst="rect">
            <a:avLst/>
          </a:prstGeom>
        </p:spPr>
        <p:txBody>
          <a:bodyPr lIns="0" tIns="0" rIns="0" bIns="0" rtlCol="0" anchor="t">
            <a:spAutoFit/>
          </a:bodyPr>
          <a:lstStyle/>
          <a:p>
            <a:pPr>
              <a:lnSpc>
                <a:spcPts val="3359"/>
              </a:lnSpc>
            </a:pPr>
            <a:r>
              <a:rPr lang="es-ES" sz="2000" dirty="0">
                <a:solidFill>
                  <a:srgbClr val="1E1E1E"/>
                </a:solidFill>
                <a:latin typeface="Now"/>
              </a:rPr>
              <a:t>Comportamientos o atributos que la sociedad asigna a un sexo en particular.</a:t>
            </a:r>
            <a:endParaRPr lang="en-US" sz="2000" dirty="0">
              <a:solidFill>
                <a:srgbClr val="1E1E1E"/>
              </a:solidFill>
              <a:latin typeface="Now"/>
            </a:endParaRPr>
          </a:p>
        </p:txBody>
      </p:sp>
      <p:sp>
        <p:nvSpPr>
          <p:cNvPr id="4" name="TextBox 4"/>
          <p:cNvSpPr txBox="1"/>
          <p:nvPr/>
        </p:nvSpPr>
        <p:spPr>
          <a:xfrm>
            <a:off x="5867400" y="647209"/>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Normas de género</a:t>
            </a:r>
          </a:p>
        </p:txBody>
      </p:sp>
      <p:sp>
        <p:nvSpPr>
          <p:cNvPr id="5" name="TextBox 5"/>
          <p:cNvSpPr txBox="1"/>
          <p:nvPr/>
        </p:nvSpPr>
        <p:spPr>
          <a:xfrm>
            <a:off x="565354" y="3162300"/>
            <a:ext cx="5149645" cy="3149132"/>
          </a:xfrm>
          <a:prstGeom prst="rect">
            <a:avLst/>
          </a:prstGeom>
        </p:spPr>
        <p:txBody>
          <a:bodyPr wrap="square" lIns="0" tIns="0" rIns="0" bIns="0" rtlCol="0" anchor="t">
            <a:spAutoFit/>
          </a:bodyPr>
          <a:lstStyle/>
          <a:p>
            <a:pPr>
              <a:lnSpc>
                <a:spcPts val="8160"/>
              </a:lnSpc>
            </a:pPr>
            <a:r>
              <a:rPr lang="en-US" sz="6500">
                <a:solidFill>
                  <a:srgbClr val="2A9D8F"/>
                </a:solidFill>
                <a:latin typeface="Now"/>
              </a:rPr>
              <a:t>Algunos términos importantes</a:t>
            </a:r>
          </a:p>
        </p:txBody>
      </p:sp>
      <p:sp>
        <p:nvSpPr>
          <p:cNvPr id="7" name="TextBox 7"/>
          <p:cNvSpPr txBox="1"/>
          <p:nvPr/>
        </p:nvSpPr>
        <p:spPr>
          <a:xfrm>
            <a:off x="10672989" y="799806"/>
            <a:ext cx="7329360"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es-ES" sz="1600">
                <a:solidFill>
                  <a:srgbClr val="000000"/>
                </a:solidFill>
                <a:latin typeface="Now"/>
              </a:rPr>
              <a:t>POR QUÉ EL GÉNERO ES IMPORTANTE EN LA CONSERVACIÓN</a:t>
            </a:r>
            <a:endParaRPr lang="en-US" sz="1600">
              <a:solidFill>
                <a:srgbClr val="000000"/>
              </a:solidFill>
              <a:latin typeface="Now"/>
            </a:endParaRPr>
          </a:p>
        </p:txBody>
      </p:sp>
      <p:sp>
        <p:nvSpPr>
          <p:cNvPr id="8" name="TextBox 8"/>
          <p:cNvSpPr txBox="1"/>
          <p:nvPr/>
        </p:nvSpPr>
        <p:spPr>
          <a:xfrm>
            <a:off x="12268200" y="7423508"/>
            <a:ext cx="5411029" cy="2154308"/>
          </a:xfrm>
          <a:prstGeom prst="rect">
            <a:avLst/>
          </a:prstGeom>
        </p:spPr>
        <p:txBody>
          <a:bodyPr lIns="0" tIns="0" rIns="0" bIns="0" rtlCol="0" anchor="t">
            <a:spAutoFit/>
          </a:bodyPr>
          <a:lstStyle/>
          <a:p>
            <a:pPr>
              <a:lnSpc>
                <a:spcPts val="3359"/>
              </a:lnSpc>
            </a:pPr>
            <a:r>
              <a:rPr lang="es-ES" sz="2000" dirty="0">
                <a:solidFill>
                  <a:srgbClr val="1E1E1E"/>
                </a:solidFill>
                <a:latin typeface="Now"/>
              </a:rPr>
              <a:t>Incorporar una perspectiva de género en las políticas, estrategias, programas, actividades de proyectos, y funciones administrativas, así como en la cultura institucional de una organización.</a:t>
            </a:r>
            <a:endParaRPr lang="en-US" sz="2000" dirty="0">
              <a:solidFill>
                <a:srgbClr val="1E1E1E"/>
              </a:solidFill>
              <a:latin typeface="Now"/>
            </a:endParaRPr>
          </a:p>
        </p:txBody>
      </p:sp>
      <p:sp>
        <p:nvSpPr>
          <p:cNvPr id="9" name="AutoShape 9"/>
          <p:cNvSpPr/>
          <p:nvPr/>
        </p:nvSpPr>
        <p:spPr>
          <a:xfrm>
            <a:off x="12268201" y="7423508"/>
            <a:ext cx="4374988" cy="0"/>
          </a:xfrm>
          <a:prstGeom prst="line">
            <a:avLst/>
          </a:prstGeom>
          <a:ln w="28575" cap="rnd">
            <a:solidFill>
              <a:srgbClr val="000000"/>
            </a:solidFill>
            <a:prstDash val="sysDot"/>
            <a:headEnd type="none" w="sm" len="sm"/>
            <a:tailEnd type="none" w="sm" len="sm"/>
          </a:ln>
        </p:spPr>
      </p:sp>
      <p:sp>
        <p:nvSpPr>
          <p:cNvPr id="10" name="TextBox 10"/>
          <p:cNvSpPr txBox="1"/>
          <p:nvPr/>
        </p:nvSpPr>
        <p:spPr>
          <a:xfrm>
            <a:off x="12268201" y="6896100"/>
            <a:ext cx="4952999" cy="419346"/>
          </a:xfrm>
          <a:prstGeom prst="rect">
            <a:avLst/>
          </a:prstGeom>
        </p:spPr>
        <p:txBody>
          <a:bodyPr wrap="square" lIns="0" tIns="0" rIns="0" bIns="0" rtlCol="0" anchor="t">
            <a:spAutoFit/>
          </a:bodyPr>
          <a:lstStyle/>
          <a:p>
            <a:pPr>
              <a:lnSpc>
                <a:spcPts val="3359"/>
              </a:lnSpc>
            </a:pPr>
            <a:r>
              <a:rPr lang="en-US" sz="2400">
                <a:solidFill>
                  <a:srgbClr val="F9844A"/>
                </a:solidFill>
                <a:latin typeface="Now Bold"/>
              </a:rPr>
              <a:t>Transversalización de género</a:t>
            </a:r>
          </a:p>
        </p:txBody>
      </p:sp>
      <p:sp>
        <p:nvSpPr>
          <p:cNvPr id="11" name="AutoShape 11"/>
          <p:cNvSpPr/>
          <p:nvPr/>
        </p:nvSpPr>
        <p:spPr>
          <a:xfrm>
            <a:off x="5867400" y="5366109"/>
            <a:ext cx="4374988" cy="0"/>
          </a:xfrm>
          <a:prstGeom prst="line">
            <a:avLst/>
          </a:prstGeom>
          <a:ln w="28575" cap="rnd">
            <a:solidFill>
              <a:srgbClr val="000000"/>
            </a:solidFill>
            <a:prstDash val="sysDot"/>
            <a:headEnd type="none" w="sm" len="sm"/>
            <a:tailEnd type="none" w="sm" len="sm"/>
          </a:ln>
        </p:spPr>
      </p:sp>
      <p:sp>
        <p:nvSpPr>
          <p:cNvPr id="12" name="TextBox 12"/>
          <p:cNvSpPr txBox="1"/>
          <p:nvPr/>
        </p:nvSpPr>
        <p:spPr>
          <a:xfrm>
            <a:off x="5867400" y="5372100"/>
            <a:ext cx="5411029" cy="1710725"/>
          </a:xfrm>
          <a:prstGeom prst="rect">
            <a:avLst/>
          </a:prstGeom>
        </p:spPr>
        <p:txBody>
          <a:bodyPr lIns="0" tIns="0" rIns="0" bIns="0" rtlCol="0" anchor="t">
            <a:spAutoFit/>
          </a:bodyPr>
          <a:lstStyle/>
          <a:p>
            <a:pPr>
              <a:lnSpc>
                <a:spcPts val="3359"/>
              </a:lnSpc>
            </a:pPr>
            <a:r>
              <a:rPr lang="es-ES" sz="2000" dirty="0">
                <a:solidFill>
                  <a:srgbClr val="1E1E1E"/>
                </a:solidFill>
                <a:latin typeface="Now"/>
              </a:rPr>
              <a:t>Estado o condición que otorga a mujeres y hombres el mismo provecho de los derechos humanos, bienes, oportunidades, y recursos socialmente valorados.</a:t>
            </a:r>
            <a:endParaRPr lang="en-US" sz="2000" dirty="0">
              <a:solidFill>
                <a:srgbClr val="1E1E1E"/>
              </a:solidFill>
              <a:latin typeface="Now"/>
            </a:endParaRPr>
          </a:p>
        </p:txBody>
      </p:sp>
      <p:sp>
        <p:nvSpPr>
          <p:cNvPr id="13" name="TextBox 13"/>
          <p:cNvSpPr txBox="1"/>
          <p:nvPr/>
        </p:nvSpPr>
        <p:spPr>
          <a:xfrm>
            <a:off x="5867400" y="48387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Igualdad de género</a:t>
            </a:r>
          </a:p>
        </p:txBody>
      </p:sp>
      <p:sp>
        <p:nvSpPr>
          <p:cNvPr id="14" name="AutoShape 14"/>
          <p:cNvSpPr/>
          <p:nvPr/>
        </p:nvSpPr>
        <p:spPr>
          <a:xfrm>
            <a:off x="5867400" y="7880709"/>
            <a:ext cx="4805588" cy="0"/>
          </a:xfrm>
          <a:prstGeom prst="line">
            <a:avLst/>
          </a:prstGeom>
          <a:ln w="28575" cap="rnd">
            <a:solidFill>
              <a:srgbClr val="000000"/>
            </a:solidFill>
            <a:prstDash val="sysDot"/>
            <a:headEnd type="none" w="sm" len="sm"/>
            <a:tailEnd type="none" w="sm" len="sm"/>
          </a:ln>
        </p:spPr>
      </p:sp>
      <p:sp>
        <p:nvSpPr>
          <p:cNvPr id="15" name="TextBox 15"/>
          <p:cNvSpPr txBox="1"/>
          <p:nvPr/>
        </p:nvSpPr>
        <p:spPr>
          <a:xfrm>
            <a:off x="5867400" y="7922202"/>
            <a:ext cx="5943600" cy="2146742"/>
          </a:xfrm>
          <a:prstGeom prst="rect">
            <a:avLst/>
          </a:prstGeom>
        </p:spPr>
        <p:txBody>
          <a:bodyPr wrap="square" lIns="0" tIns="0" rIns="0" bIns="0" rtlCol="0" anchor="t">
            <a:spAutoFit/>
          </a:bodyPr>
          <a:lstStyle/>
          <a:p>
            <a:pPr>
              <a:lnSpc>
                <a:spcPts val="3359"/>
              </a:lnSpc>
            </a:pPr>
            <a:r>
              <a:rPr lang="es-ES" sz="2000" dirty="0">
                <a:solidFill>
                  <a:srgbClr val="1E1E1E"/>
                </a:solidFill>
                <a:latin typeface="Now"/>
              </a:rPr>
              <a:t>El proceso de ser justo con las mujeres y los hombres. Se debe tomar medidas para compensar las desventajas históricas y sociales que impiden que las mujeres y los hombres operen en igualdad de condiciones.</a:t>
            </a:r>
            <a:endParaRPr lang="en-US" sz="2000" dirty="0">
              <a:solidFill>
                <a:srgbClr val="1E1E1E"/>
              </a:solidFill>
              <a:latin typeface="Now"/>
            </a:endParaRPr>
          </a:p>
        </p:txBody>
      </p:sp>
      <p:sp>
        <p:nvSpPr>
          <p:cNvPr id="16" name="TextBox 16"/>
          <p:cNvSpPr txBox="1"/>
          <p:nvPr/>
        </p:nvSpPr>
        <p:spPr>
          <a:xfrm>
            <a:off x="5867400" y="7353300"/>
            <a:ext cx="3942934" cy="419346"/>
          </a:xfrm>
          <a:prstGeom prst="rect">
            <a:avLst/>
          </a:prstGeom>
        </p:spPr>
        <p:txBody>
          <a:bodyPr wrap="square" lIns="0" tIns="0" rIns="0" bIns="0" rtlCol="0" anchor="t">
            <a:spAutoFit/>
          </a:bodyPr>
          <a:lstStyle/>
          <a:p>
            <a:pPr>
              <a:lnSpc>
                <a:spcPts val="3359"/>
              </a:lnSpc>
            </a:pPr>
            <a:r>
              <a:rPr lang="en-US" sz="2400">
                <a:solidFill>
                  <a:srgbClr val="F9844A"/>
                </a:solidFill>
                <a:latin typeface="Now Bold"/>
              </a:rPr>
              <a:t>Equidad de género</a:t>
            </a:r>
          </a:p>
        </p:txBody>
      </p:sp>
      <p:sp>
        <p:nvSpPr>
          <p:cNvPr id="17" name="AutoShape 17"/>
          <p:cNvSpPr/>
          <p:nvPr/>
        </p:nvSpPr>
        <p:spPr>
          <a:xfrm>
            <a:off x="12268200" y="4299308"/>
            <a:ext cx="4374988" cy="0"/>
          </a:xfrm>
          <a:prstGeom prst="line">
            <a:avLst/>
          </a:prstGeom>
          <a:ln w="28575" cap="rnd">
            <a:solidFill>
              <a:srgbClr val="000000"/>
            </a:solidFill>
            <a:prstDash val="sysDot"/>
            <a:headEnd type="none" w="sm" len="sm"/>
            <a:tailEnd type="none" w="sm" len="sm"/>
          </a:ln>
        </p:spPr>
      </p:sp>
      <p:sp>
        <p:nvSpPr>
          <p:cNvPr id="18" name="TextBox 18"/>
          <p:cNvSpPr txBox="1"/>
          <p:nvPr/>
        </p:nvSpPr>
        <p:spPr>
          <a:xfrm>
            <a:off x="12268200" y="4293559"/>
            <a:ext cx="5411029" cy="2154308"/>
          </a:xfrm>
          <a:prstGeom prst="rect">
            <a:avLst/>
          </a:prstGeom>
        </p:spPr>
        <p:txBody>
          <a:bodyPr lIns="0" tIns="0" rIns="0" bIns="0" rtlCol="0" anchor="t">
            <a:spAutoFit/>
          </a:bodyPr>
          <a:lstStyle/>
          <a:p>
            <a:pPr>
              <a:lnSpc>
                <a:spcPts val="3359"/>
              </a:lnSpc>
            </a:pPr>
            <a:r>
              <a:rPr lang="es-ES" sz="2000" dirty="0">
                <a:solidFill>
                  <a:srgbClr val="1E1E1E"/>
                </a:solidFill>
                <a:latin typeface="Now"/>
              </a:rPr>
              <a:t>Estrategias aplicadas en la evaluación, diseño, implementación y evaluación de programas para tener en cuenta las normas de género y compensar las desigualdades de género.</a:t>
            </a:r>
            <a:endParaRPr lang="en-US" sz="2000" dirty="0">
              <a:solidFill>
                <a:srgbClr val="1E1E1E"/>
              </a:solidFill>
              <a:latin typeface="Now"/>
            </a:endParaRPr>
          </a:p>
        </p:txBody>
      </p:sp>
      <p:sp>
        <p:nvSpPr>
          <p:cNvPr id="19" name="TextBox 19"/>
          <p:cNvSpPr txBox="1"/>
          <p:nvPr/>
        </p:nvSpPr>
        <p:spPr>
          <a:xfrm>
            <a:off x="12268200" y="37719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Integración de género</a:t>
            </a:r>
          </a:p>
        </p:txBody>
      </p:sp>
      <p:sp>
        <p:nvSpPr>
          <p:cNvPr id="20" name="TextBox 4">
            <a:extLst>
              <a:ext uri="{FF2B5EF4-FFF2-40B4-BE49-F238E27FC236}">
                <a16:creationId xmlns:a16="http://schemas.microsoft.com/office/drawing/2014/main" id="{A0AEE35C-75BA-4909-B19F-F42DF3314B5E}"/>
              </a:ext>
            </a:extLst>
          </p:cNvPr>
          <p:cNvSpPr txBox="1"/>
          <p:nvPr/>
        </p:nvSpPr>
        <p:spPr>
          <a:xfrm>
            <a:off x="533400" y="6438900"/>
            <a:ext cx="4718255" cy="1291379"/>
          </a:xfrm>
          <a:prstGeom prst="rect">
            <a:avLst/>
          </a:prstGeom>
          <a:solidFill>
            <a:srgbClr val="F9844A"/>
          </a:solidFill>
        </p:spPr>
        <p:txBody>
          <a:bodyPr wrap="square" lIns="91440" tIns="0" rIns="0" bIns="0" rtlCol="0" anchor="t">
            <a:spAutoFit/>
          </a:bodyPr>
          <a:lstStyle/>
          <a:p>
            <a:pPr>
              <a:lnSpc>
                <a:spcPts val="3359"/>
              </a:lnSpc>
            </a:pPr>
            <a:r>
              <a:rPr lang="es-ES" sz="2400">
                <a:solidFill>
                  <a:schemeClr val="bg1"/>
                </a:solidFill>
                <a:latin typeface="Now Bold"/>
              </a:rPr>
              <a:t>del conjunto de herramientas y políticas de género del CEPF</a:t>
            </a:r>
            <a:endParaRPr lang="en-US" sz="2400">
              <a:solidFill>
                <a:schemeClr val="bg1"/>
              </a:solidFill>
              <a:latin typeface="Now Bold"/>
            </a:endParaRPr>
          </a:p>
        </p:txBody>
      </p:sp>
      <p:sp>
        <p:nvSpPr>
          <p:cNvPr id="24" name="AutoShape 2">
            <a:extLst>
              <a:ext uri="{FF2B5EF4-FFF2-40B4-BE49-F238E27FC236}">
                <a16:creationId xmlns:a16="http://schemas.microsoft.com/office/drawing/2014/main" id="{A267350B-C2F7-41E8-8C20-E99C42639E17}"/>
              </a:ext>
            </a:extLst>
          </p:cNvPr>
          <p:cNvSpPr/>
          <p:nvPr/>
        </p:nvSpPr>
        <p:spPr>
          <a:xfrm>
            <a:off x="5867400" y="2851508"/>
            <a:ext cx="4374988" cy="0"/>
          </a:xfrm>
          <a:prstGeom prst="line">
            <a:avLst/>
          </a:prstGeom>
          <a:ln w="28575" cap="rnd">
            <a:solidFill>
              <a:srgbClr val="000000"/>
            </a:solidFill>
            <a:prstDash val="sysDot"/>
            <a:headEnd type="none" w="sm" len="sm"/>
            <a:tailEnd type="none" w="sm" len="sm"/>
          </a:ln>
        </p:spPr>
      </p:sp>
      <p:sp>
        <p:nvSpPr>
          <p:cNvPr id="25" name="TextBox 3">
            <a:extLst>
              <a:ext uri="{FF2B5EF4-FFF2-40B4-BE49-F238E27FC236}">
                <a16:creationId xmlns:a16="http://schemas.microsoft.com/office/drawing/2014/main" id="{90164AB4-9560-4B10-A259-FFF5341A3C3B}"/>
              </a:ext>
            </a:extLst>
          </p:cNvPr>
          <p:cNvSpPr txBox="1"/>
          <p:nvPr/>
        </p:nvSpPr>
        <p:spPr>
          <a:xfrm>
            <a:off x="5867400" y="2857500"/>
            <a:ext cx="5411029" cy="1718291"/>
          </a:xfrm>
          <a:prstGeom prst="rect">
            <a:avLst/>
          </a:prstGeom>
        </p:spPr>
        <p:txBody>
          <a:bodyPr lIns="0" tIns="0" rIns="0" bIns="0" rtlCol="0" anchor="t">
            <a:spAutoFit/>
          </a:bodyPr>
          <a:lstStyle/>
          <a:p>
            <a:pPr>
              <a:lnSpc>
                <a:spcPts val="3359"/>
              </a:lnSpc>
            </a:pPr>
            <a:r>
              <a:rPr lang="es-ES" sz="2000" dirty="0">
                <a:solidFill>
                  <a:srgbClr val="1E1E1E"/>
                </a:solidFill>
                <a:latin typeface="Now"/>
              </a:rPr>
              <a:t>Se utiliza comúnmente en referencia a la participación equitativa de mujeres y hombres en todas las áreas de trabajo, proyectos, o programas.</a:t>
            </a:r>
            <a:endParaRPr lang="en-US" sz="2000" dirty="0">
              <a:solidFill>
                <a:srgbClr val="1E1E1E"/>
              </a:solidFill>
              <a:latin typeface="Now"/>
            </a:endParaRPr>
          </a:p>
        </p:txBody>
      </p:sp>
      <p:sp>
        <p:nvSpPr>
          <p:cNvPr id="26" name="TextBox 4">
            <a:extLst>
              <a:ext uri="{FF2B5EF4-FFF2-40B4-BE49-F238E27FC236}">
                <a16:creationId xmlns:a16="http://schemas.microsoft.com/office/drawing/2014/main" id="{28C247AC-2280-41DC-BDB9-FF521DCDCF35}"/>
              </a:ext>
            </a:extLst>
          </p:cNvPr>
          <p:cNvSpPr txBox="1"/>
          <p:nvPr/>
        </p:nvSpPr>
        <p:spPr>
          <a:xfrm>
            <a:off x="5867400" y="23241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Equilibrio de género</a:t>
            </a:r>
          </a:p>
        </p:txBody>
      </p:sp>
      <p:sp>
        <p:nvSpPr>
          <p:cNvPr id="27" name="AutoShape 2">
            <a:extLst>
              <a:ext uri="{FF2B5EF4-FFF2-40B4-BE49-F238E27FC236}">
                <a16:creationId xmlns:a16="http://schemas.microsoft.com/office/drawing/2014/main" id="{9BB1C9D1-9739-4C98-BB41-B5111EE8D071}"/>
              </a:ext>
            </a:extLst>
          </p:cNvPr>
          <p:cNvSpPr/>
          <p:nvPr/>
        </p:nvSpPr>
        <p:spPr>
          <a:xfrm>
            <a:off x="12268200" y="2042266"/>
            <a:ext cx="4374988" cy="0"/>
          </a:xfrm>
          <a:prstGeom prst="line">
            <a:avLst/>
          </a:prstGeom>
          <a:ln w="28575" cap="rnd">
            <a:solidFill>
              <a:srgbClr val="000000"/>
            </a:solidFill>
            <a:prstDash val="sysDot"/>
            <a:headEnd type="none" w="sm" len="sm"/>
            <a:tailEnd type="none" w="sm" len="sm"/>
          </a:ln>
        </p:spPr>
      </p:sp>
      <p:sp>
        <p:nvSpPr>
          <p:cNvPr id="28" name="TextBox 3">
            <a:extLst>
              <a:ext uri="{FF2B5EF4-FFF2-40B4-BE49-F238E27FC236}">
                <a16:creationId xmlns:a16="http://schemas.microsoft.com/office/drawing/2014/main" id="{F5198F4A-2012-447C-B736-7F1DD49884FB}"/>
              </a:ext>
            </a:extLst>
          </p:cNvPr>
          <p:cNvSpPr txBox="1"/>
          <p:nvPr/>
        </p:nvSpPr>
        <p:spPr>
          <a:xfrm>
            <a:off x="12268200" y="2048258"/>
            <a:ext cx="5411029" cy="1282274"/>
          </a:xfrm>
          <a:prstGeom prst="rect">
            <a:avLst/>
          </a:prstGeom>
        </p:spPr>
        <p:txBody>
          <a:bodyPr lIns="0" tIns="0" rIns="0" bIns="0" rtlCol="0" anchor="t">
            <a:spAutoFit/>
          </a:bodyPr>
          <a:lstStyle/>
          <a:p>
            <a:pPr>
              <a:lnSpc>
                <a:spcPts val="3359"/>
              </a:lnSpc>
            </a:pPr>
            <a:r>
              <a:rPr lang="es-ES" sz="2000" dirty="0">
                <a:solidFill>
                  <a:srgbClr val="1E1E1E"/>
                </a:solidFill>
                <a:latin typeface="Now"/>
              </a:rPr>
              <a:t>Tener en cuenta las diferencias de género al analizar cualquier fenómeno, política, o proceso social.</a:t>
            </a:r>
            <a:endParaRPr lang="en-US" sz="2000" dirty="0">
              <a:solidFill>
                <a:srgbClr val="1E1E1E"/>
              </a:solidFill>
              <a:latin typeface="Now"/>
            </a:endParaRPr>
          </a:p>
        </p:txBody>
      </p:sp>
      <p:sp>
        <p:nvSpPr>
          <p:cNvPr id="29" name="TextBox 4">
            <a:extLst>
              <a:ext uri="{FF2B5EF4-FFF2-40B4-BE49-F238E27FC236}">
                <a16:creationId xmlns:a16="http://schemas.microsoft.com/office/drawing/2014/main" id="{E10712AD-421B-454B-894F-4C4978A3E461}"/>
              </a:ext>
            </a:extLst>
          </p:cNvPr>
          <p:cNvSpPr txBox="1"/>
          <p:nvPr/>
        </p:nvSpPr>
        <p:spPr>
          <a:xfrm>
            <a:off x="12268200" y="1514858"/>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Perspectiva de género</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715000" y="946508"/>
            <a:ext cx="4374988" cy="0"/>
          </a:xfrm>
          <a:prstGeom prst="line">
            <a:avLst/>
          </a:prstGeom>
          <a:ln w="28575" cap="rnd">
            <a:solidFill>
              <a:srgbClr val="000000"/>
            </a:solidFill>
            <a:prstDash val="sysDot"/>
            <a:headEnd type="none" w="sm" len="sm"/>
            <a:tailEnd type="none" w="sm" len="sm"/>
          </a:ln>
        </p:spPr>
      </p:sp>
      <p:sp>
        <p:nvSpPr>
          <p:cNvPr id="3" name="TextBox 3"/>
          <p:cNvSpPr txBox="1"/>
          <p:nvPr/>
        </p:nvSpPr>
        <p:spPr>
          <a:xfrm>
            <a:off x="5715000" y="1028700"/>
            <a:ext cx="5715000" cy="1274708"/>
          </a:xfrm>
          <a:prstGeom prst="rect">
            <a:avLst/>
          </a:prstGeom>
        </p:spPr>
        <p:txBody>
          <a:bodyPr wrap="square" lIns="0" tIns="0" rIns="0" bIns="0" rtlCol="0" anchor="t">
            <a:spAutoFit/>
          </a:bodyPr>
          <a:lstStyle/>
          <a:p>
            <a:pPr>
              <a:lnSpc>
                <a:spcPts val="3359"/>
              </a:lnSpc>
            </a:pPr>
            <a:r>
              <a:rPr lang="es-ES" sz="2000">
                <a:solidFill>
                  <a:srgbClr val="1E1E1E"/>
                </a:solidFill>
                <a:latin typeface="Now"/>
              </a:rPr>
              <a:t>Qué actividades y comportamientos se esperan de las mujeres y los hombres en función de su género</a:t>
            </a:r>
            <a:endParaRPr lang="en-US" sz="2000">
              <a:solidFill>
                <a:srgbClr val="1E1E1E"/>
              </a:solidFill>
              <a:latin typeface="Now"/>
            </a:endParaRPr>
          </a:p>
        </p:txBody>
      </p:sp>
      <p:sp>
        <p:nvSpPr>
          <p:cNvPr id="4" name="TextBox 4"/>
          <p:cNvSpPr txBox="1"/>
          <p:nvPr/>
        </p:nvSpPr>
        <p:spPr>
          <a:xfrm>
            <a:off x="5715000" y="4191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Normas de género</a:t>
            </a:r>
          </a:p>
        </p:txBody>
      </p:sp>
      <p:sp>
        <p:nvSpPr>
          <p:cNvPr id="8" name="TextBox 8"/>
          <p:cNvSpPr txBox="1"/>
          <p:nvPr/>
        </p:nvSpPr>
        <p:spPr>
          <a:xfrm>
            <a:off x="12039600" y="7423508"/>
            <a:ext cx="5943600" cy="838691"/>
          </a:xfrm>
          <a:prstGeom prst="rect">
            <a:avLst/>
          </a:prstGeom>
        </p:spPr>
        <p:txBody>
          <a:bodyPr wrap="square" lIns="0" tIns="0" rIns="0" bIns="0" rtlCol="0" anchor="t">
            <a:spAutoFit/>
          </a:bodyPr>
          <a:lstStyle/>
          <a:p>
            <a:pPr>
              <a:lnSpc>
                <a:spcPts val="3359"/>
              </a:lnSpc>
            </a:pPr>
            <a:r>
              <a:rPr lang="es-ES" sz="2000" dirty="0">
                <a:solidFill>
                  <a:srgbClr val="1E1E1E"/>
                </a:solidFill>
                <a:latin typeface="Now"/>
              </a:rPr>
              <a:t>Aplicar </a:t>
            </a:r>
            <a:r>
              <a:rPr lang="es-ES" sz="2000" b="1" dirty="0">
                <a:solidFill>
                  <a:srgbClr val="1E1E1E"/>
                </a:solidFill>
                <a:latin typeface="Now"/>
              </a:rPr>
              <a:t>la integración de género </a:t>
            </a:r>
            <a:r>
              <a:rPr lang="es-ES" sz="2000" dirty="0">
                <a:solidFill>
                  <a:srgbClr val="1E1E1E"/>
                </a:solidFill>
                <a:latin typeface="Now"/>
              </a:rPr>
              <a:t>en todas sus actividades, proyecto, y organización</a:t>
            </a:r>
            <a:endParaRPr lang="en-US" sz="2000" dirty="0">
              <a:solidFill>
                <a:srgbClr val="1E1E1E"/>
              </a:solidFill>
              <a:latin typeface="Now"/>
            </a:endParaRPr>
          </a:p>
        </p:txBody>
      </p:sp>
      <p:sp>
        <p:nvSpPr>
          <p:cNvPr id="9" name="AutoShape 9"/>
          <p:cNvSpPr/>
          <p:nvPr/>
        </p:nvSpPr>
        <p:spPr>
          <a:xfrm>
            <a:off x="12039601" y="7423508"/>
            <a:ext cx="4374988" cy="0"/>
          </a:xfrm>
          <a:prstGeom prst="line">
            <a:avLst/>
          </a:prstGeom>
          <a:ln w="28575" cap="rnd">
            <a:solidFill>
              <a:srgbClr val="000000"/>
            </a:solidFill>
            <a:prstDash val="sysDot"/>
            <a:headEnd type="none" w="sm" len="sm"/>
            <a:tailEnd type="none" w="sm" len="sm"/>
          </a:ln>
        </p:spPr>
      </p:sp>
      <p:sp>
        <p:nvSpPr>
          <p:cNvPr id="10" name="TextBox 10"/>
          <p:cNvSpPr txBox="1"/>
          <p:nvPr/>
        </p:nvSpPr>
        <p:spPr>
          <a:xfrm>
            <a:off x="12039601" y="6896100"/>
            <a:ext cx="5411028" cy="419346"/>
          </a:xfrm>
          <a:prstGeom prst="rect">
            <a:avLst/>
          </a:prstGeom>
        </p:spPr>
        <p:txBody>
          <a:bodyPr wrap="square" lIns="0" tIns="0" rIns="0" bIns="0" rtlCol="0" anchor="t">
            <a:spAutoFit/>
          </a:bodyPr>
          <a:lstStyle/>
          <a:p>
            <a:pPr>
              <a:lnSpc>
                <a:spcPts val="3359"/>
              </a:lnSpc>
            </a:pPr>
            <a:r>
              <a:rPr lang="en-US" sz="2400">
                <a:solidFill>
                  <a:srgbClr val="F9844A"/>
                </a:solidFill>
                <a:latin typeface="Now Bold"/>
              </a:rPr>
              <a:t>Transversalización de género</a:t>
            </a:r>
          </a:p>
        </p:txBody>
      </p:sp>
      <p:sp>
        <p:nvSpPr>
          <p:cNvPr id="11" name="AutoShape 11"/>
          <p:cNvSpPr/>
          <p:nvPr/>
        </p:nvSpPr>
        <p:spPr>
          <a:xfrm>
            <a:off x="5715000" y="5061309"/>
            <a:ext cx="4374988" cy="0"/>
          </a:xfrm>
          <a:prstGeom prst="line">
            <a:avLst/>
          </a:prstGeom>
          <a:ln w="28575" cap="rnd">
            <a:solidFill>
              <a:srgbClr val="000000"/>
            </a:solidFill>
            <a:prstDash val="sysDot"/>
            <a:headEnd type="none" w="sm" len="sm"/>
            <a:tailEnd type="none" w="sm" len="sm"/>
          </a:ln>
        </p:spPr>
      </p:sp>
      <p:sp>
        <p:nvSpPr>
          <p:cNvPr id="12" name="TextBox 12"/>
          <p:cNvSpPr txBox="1"/>
          <p:nvPr/>
        </p:nvSpPr>
        <p:spPr>
          <a:xfrm>
            <a:off x="5715000" y="5067300"/>
            <a:ext cx="5411029" cy="1710725"/>
          </a:xfrm>
          <a:prstGeom prst="rect">
            <a:avLst/>
          </a:prstGeom>
        </p:spPr>
        <p:txBody>
          <a:bodyPr lIns="0" tIns="0" rIns="0" bIns="0" rtlCol="0" anchor="t">
            <a:spAutoFit/>
          </a:bodyPr>
          <a:lstStyle/>
          <a:p>
            <a:pPr>
              <a:lnSpc>
                <a:spcPts val="3359"/>
              </a:lnSpc>
            </a:pPr>
            <a:r>
              <a:rPr lang="es-ES" sz="2000">
                <a:solidFill>
                  <a:srgbClr val="1E1E1E"/>
                </a:solidFill>
                <a:latin typeface="Now"/>
              </a:rPr>
              <a:t>Donde las mujeres y los hombres pueden acceder a las oportunidades, recursos, y derechos y beneficiarse de ellas de manera igual</a:t>
            </a:r>
            <a:endParaRPr lang="en-US" sz="2000">
              <a:solidFill>
                <a:srgbClr val="1E1E1E"/>
              </a:solidFill>
              <a:latin typeface="Now"/>
            </a:endParaRPr>
          </a:p>
        </p:txBody>
      </p:sp>
      <p:sp>
        <p:nvSpPr>
          <p:cNvPr id="13" name="TextBox 13"/>
          <p:cNvSpPr txBox="1"/>
          <p:nvPr/>
        </p:nvSpPr>
        <p:spPr>
          <a:xfrm>
            <a:off x="5715000" y="45339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Igualdad de género</a:t>
            </a:r>
          </a:p>
        </p:txBody>
      </p:sp>
      <p:sp>
        <p:nvSpPr>
          <p:cNvPr id="14" name="AutoShape 14"/>
          <p:cNvSpPr/>
          <p:nvPr/>
        </p:nvSpPr>
        <p:spPr>
          <a:xfrm>
            <a:off x="5715000" y="7548449"/>
            <a:ext cx="4805588" cy="0"/>
          </a:xfrm>
          <a:prstGeom prst="line">
            <a:avLst/>
          </a:prstGeom>
          <a:ln w="28575" cap="rnd">
            <a:solidFill>
              <a:srgbClr val="000000"/>
            </a:solidFill>
            <a:prstDash val="sysDot"/>
            <a:headEnd type="none" w="sm" len="sm"/>
            <a:tailEnd type="none" w="sm" len="sm"/>
          </a:ln>
        </p:spPr>
      </p:sp>
      <p:sp>
        <p:nvSpPr>
          <p:cNvPr id="15" name="TextBox 15"/>
          <p:cNvSpPr txBox="1"/>
          <p:nvPr/>
        </p:nvSpPr>
        <p:spPr>
          <a:xfrm>
            <a:off x="5715000" y="7589942"/>
            <a:ext cx="5943600" cy="2582758"/>
          </a:xfrm>
          <a:prstGeom prst="rect">
            <a:avLst/>
          </a:prstGeom>
        </p:spPr>
        <p:txBody>
          <a:bodyPr wrap="square" lIns="0" tIns="0" rIns="0" bIns="0" rtlCol="0" anchor="t">
            <a:spAutoFit/>
          </a:bodyPr>
          <a:lstStyle/>
          <a:p>
            <a:pPr>
              <a:lnSpc>
                <a:spcPts val="3359"/>
              </a:lnSpc>
            </a:pPr>
            <a:r>
              <a:rPr lang="es-ES" sz="2000">
                <a:solidFill>
                  <a:srgbClr val="1E1E1E"/>
                </a:solidFill>
                <a:latin typeface="Now"/>
              </a:rPr>
              <a:t>Un contexto que es justo para las mujeres y los hombres, que incluye la compensación de desequilibrios históricos y actuales (o condiciones injustas); por ejemplo, ayudar a las mujeres a superar las desventajas debidas al acceso desigual a la educación</a:t>
            </a:r>
            <a:endParaRPr lang="en-US" sz="2000">
              <a:solidFill>
                <a:srgbClr val="1E1E1E"/>
              </a:solidFill>
              <a:latin typeface="Now"/>
            </a:endParaRPr>
          </a:p>
        </p:txBody>
      </p:sp>
      <p:sp>
        <p:nvSpPr>
          <p:cNvPr id="16" name="TextBox 16"/>
          <p:cNvSpPr txBox="1"/>
          <p:nvPr/>
        </p:nvSpPr>
        <p:spPr>
          <a:xfrm>
            <a:off x="5715000" y="7021040"/>
            <a:ext cx="3942934" cy="419346"/>
          </a:xfrm>
          <a:prstGeom prst="rect">
            <a:avLst/>
          </a:prstGeom>
        </p:spPr>
        <p:txBody>
          <a:bodyPr wrap="square" lIns="0" tIns="0" rIns="0" bIns="0" rtlCol="0" anchor="t">
            <a:spAutoFit/>
          </a:bodyPr>
          <a:lstStyle/>
          <a:p>
            <a:pPr>
              <a:lnSpc>
                <a:spcPts val="3359"/>
              </a:lnSpc>
            </a:pPr>
            <a:r>
              <a:rPr lang="en-US" sz="2400">
                <a:solidFill>
                  <a:srgbClr val="F9844A"/>
                </a:solidFill>
                <a:latin typeface="Now Bold"/>
              </a:rPr>
              <a:t>Equidad de género</a:t>
            </a:r>
          </a:p>
        </p:txBody>
      </p:sp>
      <p:sp>
        <p:nvSpPr>
          <p:cNvPr id="17" name="AutoShape 17"/>
          <p:cNvSpPr/>
          <p:nvPr/>
        </p:nvSpPr>
        <p:spPr>
          <a:xfrm>
            <a:off x="12039600" y="4299308"/>
            <a:ext cx="4374988" cy="0"/>
          </a:xfrm>
          <a:prstGeom prst="line">
            <a:avLst/>
          </a:prstGeom>
          <a:ln w="28575" cap="rnd">
            <a:solidFill>
              <a:srgbClr val="000000"/>
            </a:solidFill>
            <a:prstDash val="sysDot"/>
            <a:headEnd type="none" w="sm" len="sm"/>
            <a:tailEnd type="none" w="sm" len="sm"/>
          </a:ln>
        </p:spPr>
      </p:sp>
      <p:sp>
        <p:nvSpPr>
          <p:cNvPr id="18" name="TextBox 18"/>
          <p:cNvSpPr txBox="1"/>
          <p:nvPr/>
        </p:nvSpPr>
        <p:spPr>
          <a:xfrm>
            <a:off x="12039600" y="4293559"/>
            <a:ext cx="6019800" cy="2154308"/>
          </a:xfrm>
          <a:prstGeom prst="rect">
            <a:avLst/>
          </a:prstGeom>
        </p:spPr>
        <p:txBody>
          <a:bodyPr wrap="square" lIns="0" tIns="0" rIns="0" bIns="0" rtlCol="0" anchor="t">
            <a:spAutoFit/>
          </a:bodyPr>
          <a:lstStyle/>
          <a:p>
            <a:pPr>
              <a:lnSpc>
                <a:spcPts val="3359"/>
              </a:lnSpc>
            </a:pPr>
            <a:r>
              <a:rPr lang="es-ES" sz="2000" dirty="0">
                <a:solidFill>
                  <a:srgbClr val="1E1E1E"/>
                </a:solidFill>
                <a:latin typeface="Now"/>
              </a:rPr>
              <a:t>Implementación de </a:t>
            </a:r>
            <a:r>
              <a:rPr lang="es-ES" sz="2000" b="1" dirty="0">
                <a:solidFill>
                  <a:srgbClr val="1E1E1E"/>
                </a:solidFill>
                <a:latin typeface="Now"/>
              </a:rPr>
              <a:t>una perspectiva de género </a:t>
            </a:r>
            <a:r>
              <a:rPr lang="es-ES" sz="2000" dirty="0">
                <a:solidFill>
                  <a:srgbClr val="1E1E1E"/>
                </a:solidFill>
                <a:latin typeface="Now"/>
              </a:rPr>
              <a:t>en su trabajo; </a:t>
            </a:r>
            <a:r>
              <a:rPr lang="es-ES" sz="2000" dirty="0">
                <a:latin typeface="Now"/>
              </a:rPr>
              <a:t>i</a:t>
            </a:r>
            <a:r>
              <a:rPr lang="es-ES" sz="2000" dirty="0">
                <a:solidFill>
                  <a:srgbClr val="1E1E1E"/>
                </a:solidFill>
                <a:latin typeface="Now"/>
              </a:rPr>
              <a:t>ncorporar una comprensión de las normas de género, las desigualdades existentes entre hombres y mujeres, y las formas de trabajar por una mayor igualdad y equidad</a:t>
            </a:r>
            <a:endParaRPr lang="en-US" sz="2000" dirty="0">
              <a:solidFill>
                <a:srgbClr val="1E1E1E"/>
              </a:solidFill>
              <a:latin typeface="Now"/>
            </a:endParaRPr>
          </a:p>
        </p:txBody>
      </p:sp>
      <p:sp>
        <p:nvSpPr>
          <p:cNvPr id="19" name="TextBox 19"/>
          <p:cNvSpPr txBox="1"/>
          <p:nvPr/>
        </p:nvSpPr>
        <p:spPr>
          <a:xfrm>
            <a:off x="12039600" y="3771900"/>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Integración de género</a:t>
            </a:r>
          </a:p>
        </p:txBody>
      </p:sp>
      <p:sp>
        <p:nvSpPr>
          <p:cNvPr id="24" name="AutoShape 2">
            <a:extLst>
              <a:ext uri="{FF2B5EF4-FFF2-40B4-BE49-F238E27FC236}">
                <a16:creationId xmlns:a16="http://schemas.microsoft.com/office/drawing/2014/main" id="{A267350B-C2F7-41E8-8C20-E99C42639E17}"/>
              </a:ext>
            </a:extLst>
          </p:cNvPr>
          <p:cNvSpPr/>
          <p:nvPr/>
        </p:nvSpPr>
        <p:spPr>
          <a:xfrm>
            <a:off x="5715000" y="3017034"/>
            <a:ext cx="4374988" cy="0"/>
          </a:xfrm>
          <a:prstGeom prst="line">
            <a:avLst/>
          </a:prstGeom>
          <a:ln w="28575" cap="rnd">
            <a:solidFill>
              <a:srgbClr val="000000"/>
            </a:solidFill>
            <a:prstDash val="sysDot"/>
            <a:headEnd type="none" w="sm" len="sm"/>
            <a:tailEnd type="none" w="sm" len="sm"/>
          </a:ln>
        </p:spPr>
      </p:sp>
      <p:sp>
        <p:nvSpPr>
          <p:cNvPr id="25" name="TextBox 3">
            <a:extLst>
              <a:ext uri="{FF2B5EF4-FFF2-40B4-BE49-F238E27FC236}">
                <a16:creationId xmlns:a16="http://schemas.microsoft.com/office/drawing/2014/main" id="{90164AB4-9560-4B10-A259-FFF5341A3C3B}"/>
              </a:ext>
            </a:extLst>
          </p:cNvPr>
          <p:cNvSpPr txBox="1"/>
          <p:nvPr/>
        </p:nvSpPr>
        <p:spPr>
          <a:xfrm>
            <a:off x="5715000" y="3023026"/>
            <a:ext cx="5411029" cy="1282274"/>
          </a:xfrm>
          <a:prstGeom prst="rect">
            <a:avLst/>
          </a:prstGeom>
        </p:spPr>
        <p:txBody>
          <a:bodyPr lIns="0" tIns="0" rIns="0" bIns="0" rtlCol="0" anchor="t">
            <a:spAutoFit/>
          </a:bodyPr>
          <a:lstStyle/>
          <a:p>
            <a:pPr>
              <a:lnSpc>
                <a:spcPts val="3359"/>
              </a:lnSpc>
            </a:pPr>
            <a:r>
              <a:rPr lang="es-ES" sz="2000">
                <a:solidFill>
                  <a:srgbClr val="1E1E1E"/>
                </a:solidFill>
                <a:latin typeface="Now"/>
              </a:rPr>
              <a:t>Participación equitativa de mujeres y hombres (50:50) en una actividad, proyecto, organización</a:t>
            </a:r>
            <a:endParaRPr lang="en-US" sz="2000">
              <a:solidFill>
                <a:srgbClr val="1E1E1E"/>
              </a:solidFill>
              <a:latin typeface="Now"/>
            </a:endParaRPr>
          </a:p>
        </p:txBody>
      </p:sp>
      <p:sp>
        <p:nvSpPr>
          <p:cNvPr id="26" name="TextBox 4">
            <a:extLst>
              <a:ext uri="{FF2B5EF4-FFF2-40B4-BE49-F238E27FC236}">
                <a16:creationId xmlns:a16="http://schemas.microsoft.com/office/drawing/2014/main" id="{28C247AC-2280-41DC-BDB9-FF521DCDCF35}"/>
              </a:ext>
            </a:extLst>
          </p:cNvPr>
          <p:cNvSpPr txBox="1"/>
          <p:nvPr/>
        </p:nvSpPr>
        <p:spPr>
          <a:xfrm>
            <a:off x="5715000" y="2489626"/>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Equilibrio de género</a:t>
            </a:r>
          </a:p>
        </p:txBody>
      </p:sp>
      <p:sp>
        <p:nvSpPr>
          <p:cNvPr id="27" name="AutoShape 2">
            <a:extLst>
              <a:ext uri="{FF2B5EF4-FFF2-40B4-BE49-F238E27FC236}">
                <a16:creationId xmlns:a16="http://schemas.microsoft.com/office/drawing/2014/main" id="{9BB1C9D1-9739-4C98-BB41-B5111EE8D071}"/>
              </a:ext>
            </a:extLst>
          </p:cNvPr>
          <p:cNvSpPr/>
          <p:nvPr/>
        </p:nvSpPr>
        <p:spPr>
          <a:xfrm>
            <a:off x="12039600" y="2042266"/>
            <a:ext cx="4374988" cy="0"/>
          </a:xfrm>
          <a:prstGeom prst="line">
            <a:avLst/>
          </a:prstGeom>
          <a:ln w="28575" cap="rnd">
            <a:solidFill>
              <a:srgbClr val="000000"/>
            </a:solidFill>
            <a:prstDash val="sysDot"/>
            <a:headEnd type="none" w="sm" len="sm"/>
            <a:tailEnd type="none" w="sm" len="sm"/>
          </a:ln>
        </p:spPr>
      </p:sp>
      <p:sp>
        <p:nvSpPr>
          <p:cNvPr id="28" name="TextBox 3">
            <a:extLst>
              <a:ext uri="{FF2B5EF4-FFF2-40B4-BE49-F238E27FC236}">
                <a16:creationId xmlns:a16="http://schemas.microsoft.com/office/drawing/2014/main" id="{F5198F4A-2012-447C-B736-7F1DD49884FB}"/>
              </a:ext>
            </a:extLst>
          </p:cNvPr>
          <p:cNvSpPr txBox="1"/>
          <p:nvPr/>
        </p:nvSpPr>
        <p:spPr>
          <a:xfrm>
            <a:off x="12039600" y="2048258"/>
            <a:ext cx="5411029" cy="1274708"/>
          </a:xfrm>
          <a:prstGeom prst="rect">
            <a:avLst/>
          </a:prstGeom>
        </p:spPr>
        <p:txBody>
          <a:bodyPr lIns="0" tIns="0" rIns="0" bIns="0" rtlCol="0" anchor="t">
            <a:spAutoFit/>
          </a:bodyPr>
          <a:lstStyle/>
          <a:p>
            <a:pPr>
              <a:lnSpc>
                <a:spcPts val="3359"/>
              </a:lnSpc>
            </a:pPr>
            <a:r>
              <a:rPr lang="es-ES" sz="2000">
                <a:solidFill>
                  <a:srgbClr val="1E1E1E"/>
                </a:solidFill>
                <a:latin typeface="Now"/>
              </a:rPr>
              <a:t>Considerar cuestiones de género (normas, roles, experiencias de hombres y mujeres) en su trabajo</a:t>
            </a:r>
            <a:endParaRPr lang="en-US" sz="2000">
              <a:solidFill>
                <a:srgbClr val="1E1E1E"/>
              </a:solidFill>
              <a:latin typeface="Now"/>
            </a:endParaRPr>
          </a:p>
        </p:txBody>
      </p:sp>
      <p:sp>
        <p:nvSpPr>
          <p:cNvPr id="29" name="TextBox 4">
            <a:extLst>
              <a:ext uri="{FF2B5EF4-FFF2-40B4-BE49-F238E27FC236}">
                <a16:creationId xmlns:a16="http://schemas.microsoft.com/office/drawing/2014/main" id="{E10712AD-421B-454B-894F-4C4978A3E461}"/>
              </a:ext>
            </a:extLst>
          </p:cNvPr>
          <p:cNvSpPr txBox="1"/>
          <p:nvPr/>
        </p:nvSpPr>
        <p:spPr>
          <a:xfrm>
            <a:off x="12039600" y="1514858"/>
            <a:ext cx="3589631" cy="419346"/>
          </a:xfrm>
          <a:prstGeom prst="rect">
            <a:avLst/>
          </a:prstGeom>
        </p:spPr>
        <p:txBody>
          <a:bodyPr lIns="0" tIns="0" rIns="0" bIns="0" rtlCol="0" anchor="t">
            <a:spAutoFit/>
          </a:bodyPr>
          <a:lstStyle/>
          <a:p>
            <a:pPr>
              <a:lnSpc>
                <a:spcPts val="3359"/>
              </a:lnSpc>
            </a:pPr>
            <a:r>
              <a:rPr lang="en-US" sz="2400">
                <a:solidFill>
                  <a:srgbClr val="F9844A"/>
                </a:solidFill>
                <a:latin typeface="Now Bold"/>
              </a:rPr>
              <a:t>Perspectiva de género</a:t>
            </a:r>
          </a:p>
        </p:txBody>
      </p:sp>
      <p:sp>
        <p:nvSpPr>
          <p:cNvPr id="30" name="TextBox 4">
            <a:extLst>
              <a:ext uri="{FF2B5EF4-FFF2-40B4-BE49-F238E27FC236}">
                <a16:creationId xmlns:a16="http://schemas.microsoft.com/office/drawing/2014/main" id="{16F0AD82-1FF7-472B-BEDC-EBBF10C109AA}"/>
              </a:ext>
            </a:extLst>
          </p:cNvPr>
          <p:cNvSpPr txBox="1"/>
          <p:nvPr/>
        </p:nvSpPr>
        <p:spPr>
          <a:xfrm>
            <a:off x="533399" y="7882235"/>
            <a:ext cx="4718255" cy="461665"/>
          </a:xfrm>
          <a:prstGeom prst="rect">
            <a:avLst/>
          </a:prstGeom>
          <a:noFill/>
        </p:spPr>
        <p:txBody>
          <a:bodyPr wrap="square" lIns="91440" tIns="0" rIns="0" bIns="0" rtlCol="0" anchor="t">
            <a:spAutoFit/>
          </a:bodyPr>
          <a:lstStyle/>
          <a:p>
            <a:pPr algn="r">
              <a:lnSpc>
                <a:spcPts val="3359"/>
              </a:lnSpc>
            </a:pPr>
            <a:r>
              <a:rPr lang="en-US" sz="3500">
                <a:latin typeface="Now" panose="020B0604020202020204" charset="0"/>
              </a:rPr>
              <a:t>SIMPLIFICADOS</a:t>
            </a:r>
          </a:p>
        </p:txBody>
      </p:sp>
      <p:sp>
        <p:nvSpPr>
          <p:cNvPr id="31" name="TextBox 7">
            <a:extLst>
              <a:ext uri="{FF2B5EF4-FFF2-40B4-BE49-F238E27FC236}">
                <a16:creationId xmlns:a16="http://schemas.microsoft.com/office/drawing/2014/main" id="{B2970E98-48F1-429F-8404-2B673AE69CBB}"/>
              </a:ext>
            </a:extLst>
          </p:cNvPr>
          <p:cNvSpPr txBox="1"/>
          <p:nvPr/>
        </p:nvSpPr>
        <p:spPr>
          <a:xfrm>
            <a:off x="10672989" y="799806"/>
            <a:ext cx="7329360"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es-ES" sz="1600">
                <a:solidFill>
                  <a:srgbClr val="000000"/>
                </a:solidFill>
                <a:latin typeface="Now"/>
              </a:rPr>
              <a:t>POR QUÉ EL GÉNERO ES IMPORTANTE EN LA CONSERVACIÓN</a:t>
            </a:r>
            <a:endParaRPr lang="en-US" sz="1600">
              <a:solidFill>
                <a:srgbClr val="000000"/>
              </a:solidFill>
              <a:latin typeface="Now"/>
            </a:endParaRPr>
          </a:p>
        </p:txBody>
      </p:sp>
      <p:sp>
        <p:nvSpPr>
          <p:cNvPr id="32" name="TextBox 5">
            <a:extLst>
              <a:ext uri="{FF2B5EF4-FFF2-40B4-BE49-F238E27FC236}">
                <a16:creationId xmlns:a16="http://schemas.microsoft.com/office/drawing/2014/main" id="{E2394273-408F-4E85-84FD-A11AA882F6F6}"/>
              </a:ext>
            </a:extLst>
          </p:cNvPr>
          <p:cNvSpPr txBox="1"/>
          <p:nvPr/>
        </p:nvSpPr>
        <p:spPr>
          <a:xfrm>
            <a:off x="565354" y="3162300"/>
            <a:ext cx="5149645" cy="3149132"/>
          </a:xfrm>
          <a:prstGeom prst="rect">
            <a:avLst/>
          </a:prstGeom>
        </p:spPr>
        <p:txBody>
          <a:bodyPr wrap="square" lIns="0" tIns="0" rIns="0" bIns="0" rtlCol="0" anchor="t">
            <a:spAutoFit/>
          </a:bodyPr>
          <a:lstStyle/>
          <a:p>
            <a:pPr>
              <a:lnSpc>
                <a:spcPts val="8160"/>
              </a:lnSpc>
            </a:pPr>
            <a:r>
              <a:rPr lang="en-US" sz="6500" dirty="0" err="1">
                <a:solidFill>
                  <a:srgbClr val="2A9D8F"/>
                </a:solidFill>
                <a:latin typeface="Now"/>
              </a:rPr>
              <a:t>Algunos</a:t>
            </a:r>
            <a:r>
              <a:rPr lang="en-US" sz="6500" dirty="0">
                <a:solidFill>
                  <a:srgbClr val="2A9D8F"/>
                </a:solidFill>
                <a:latin typeface="Now"/>
              </a:rPr>
              <a:t> </a:t>
            </a:r>
            <a:r>
              <a:rPr lang="en-US" sz="6500" dirty="0" err="1">
                <a:solidFill>
                  <a:srgbClr val="2A9D8F"/>
                </a:solidFill>
                <a:latin typeface="Now"/>
              </a:rPr>
              <a:t>términos</a:t>
            </a:r>
            <a:r>
              <a:rPr lang="en-US" sz="6500" dirty="0">
                <a:solidFill>
                  <a:srgbClr val="2A9D8F"/>
                </a:solidFill>
                <a:latin typeface="Now"/>
              </a:rPr>
              <a:t> </a:t>
            </a:r>
            <a:r>
              <a:rPr lang="en-US" sz="6500" dirty="0" err="1">
                <a:solidFill>
                  <a:srgbClr val="2A9D8F"/>
                </a:solidFill>
                <a:latin typeface="Now"/>
              </a:rPr>
              <a:t>importantes</a:t>
            </a:r>
            <a:endParaRPr lang="en-US" sz="6500" dirty="0">
              <a:solidFill>
                <a:srgbClr val="2A9D8F"/>
              </a:solidFill>
              <a:latin typeface="Now"/>
            </a:endParaRPr>
          </a:p>
        </p:txBody>
      </p:sp>
      <p:sp>
        <p:nvSpPr>
          <p:cNvPr id="33" name="TextBox 4">
            <a:extLst>
              <a:ext uri="{FF2B5EF4-FFF2-40B4-BE49-F238E27FC236}">
                <a16:creationId xmlns:a16="http://schemas.microsoft.com/office/drawing/2014/main" id="{5733C545-3D1A-4BF9-99FC-BAF92021AAF1}"/>
              </a:ext>
            </a:extLst>
          </p:cNvPr>
          <p:cNvSpPr txBox="1"/>
          <p:nvPr/>
        </p:nvSpPr>
        <p:spPr>
          <a:xfrm>
            <a:off x="533400" y="6438900"/>
            <a:ext cx="4718255" cy="1291379"/>
          </a:xfrm>
          <a:prstGeom prst="rect">
            <a:avLst/>
          </a:prstGeom>
          <a:solidFill>
            <a:srgbClr val="F9844A"/>
          </a:solidFill>
        </p:spPr>
        <p:txBody>
          <a:bodyPr wrap="square" lIns="91440" tIns="0" rIns="0" bIns="0" rtlCol="0" anchor="t">
            <a:spAutoFit/>
          </a:bodyPr>
          <a:lstStyle/>
          <a:p>
            <a:pPr>
              <a:lnSpc>
                <a:spcPts val="3359"/>
              </a:lnSpc>
            </a:pPr>
            <a:r>
              <a:rPr lang="es-ES" sz="2400">
                <a:solidFill>
                  <a:schemeClr val="bg1"/>
                </a:solidFill>
                <a:latin typeface="Now Bold"/>
              </a:rPr>
              <a:t>del conjunto de herramientas y políticas de género del CEPF</a:t>
            </a:r>
            <a:endParaRPr lang="en-US" sz="2400">
              <a:solidFill>
                <a:schemeClr val="bg1"/>
              </a:solidFill>
              <a:latin typeface="Now Bold"/>
            </a:endParaRPr>
          </a:p>
        </p:txBody>
      </p:sp>
    </p:spTree>
    <p:extLst>
      <p:ext uri="{BB962C8B-B14F-4D97-AF65-F5344CB8AC3E}">
        <p14:creationId xmlns:p14="http://schemas.microsoft.com/office/powerpoint/2010/main" val="1428671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A9396"/>
        </a:solid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A80697D1-45DF-457B-A71D-059ADEB23045}"/>
              </a:ext>
            </a:extLst>
          </p:cNvPr>
          <p:cNvSpPr/>
          <p:nvPr/>
        </p:nvSpPr>
        <p:spPr>
          <a:xfrm>
            <a:off x="2286000" y="2029192"/>
            <a:ext cx="13716000" cy="4028708"/>
          </a:xfrm>
          <a:prstGeom prst="roundRect">
            <a:avLst>
              <a:gd name="adj" fmla="val 4891"/>
            </a:avLst>
          </a:prstGeom>
          <a:solidFill>
            <a:schemeClr val="bg1"/>
          </a:solidFill>
          <a:ln w="28575" cap="flat" cmpd="sng" algn="ctr">
            <a:solidFill>
              <a:srgbClr val="15B9BF"/>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3" name="TextBox 3"/>
          <p:cNvSpPr txBox="1"/>
          <p:nvPr/>
        </p:nvSpPr>
        <p:spPr>
          <a:xfrm>
            <a:off x="670641" y="534271"/>
            <a:ext cx="9721985" cy="1066800"/>
          </a:xfrm>
          <a:prstGeom prst="rect">
            <a:avLst/>
          </a:prstGeom>
        </p:spPr>
        <p:txBody>
          <a:bodyPr lIns="0" tIns="0" rIns="0" bIns="0" rtlCol="0" anchor="t">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6999" b="0" i="0" u="none" strike="noStrike" kern="1200" cap="none" spc="0" normalizeH="0" baseline="0" noProof="0">
                <a:ln>
                  <a:noFill/>
                </a:ln>
                <a:solidFill>
                  <a:srgbClr val="FFFFFF"/>
                </a:solidFill>
                <a:effectLst/>
                <a:uLnTx/>
                <a:uFillTx/>
                <a:latin typeface="Now"/>
                <a:ea typeface="+mn-ea"/>
                <a:cs typeface="+mn-cs"/>
              </a:rPr>
              <a:t>Contexto subyacente</a:t>
            </a:r>
          </a:p>
        </p:txBody>
      </p:sp>
      <p:sp>
        <p:nvSpPr>
          <p:cNvPr id="5" name="TextBox 5"/>
          <p:cNvSpPr txBox="1"/>
          <p:nvPr/>
        </p:nvSpPr>
        <p:spPr>
          <a:xfrm>
            <a:off x="3124200" y="2439042"/>
            <a:ext cx="5295007" cy="171072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Now Bold"/>
                <a:ea typeface="+mn-ea"/>
                <a:cs typeface="+mn-cs"/>
              </a:rPr>
              <a:t>Normas</a:t>
            </a:r>
            <a:r>
              <a:rPr kumimoji="0" lang="en-US" sz="2400" b="0" i="0" u="none" strike="noStrike" kern="1200" cap="none" spc="0" normalizeH="0" baseline="0" noProof="0" dirty="0">
                <a:ln>
                  <a:noFill/>
                </a:ln>
                <a:solidFill>
                  <a:srgbClr val="000000"/>
                </a:solidFill>
                <a:effectLst/>
                <a:uLnTx/>
                <a:uFillTx/>
                <a:latin typeface="Now Bold"/>
                <a:ea typeface="+mn-ea"/>
                <a:cs typeface="+mn-cs"/>
              </a:rPr>
              <a:t> de </a:t>
            </a:r>
            <a:r>
              <a:rPr kumimoji="0" lang="en-US" sz="2400" b="0" i="0" u="none" strike="noStrike" kern="1200" cap="none" spc="0" normalizeH="0" baseline="0" noProof="0" dirty="0" err="1">
                <a:ln>
                  <a:noFill/>
                </a:ln>
                <a:solidFill>
                  <a:srgbClr val="000000"/>
                </a:solidFill>
                <a:effectLst/>
                <a:uLnTx/>
                <a:uFillTx/>
                <a:latin typeface="Now Bold"/>
                <a:ea typeface="+mn-ea"/>
                <a:cs typeface="+mn-cs"/>
              </a:rPr>
              <a:t>género</a:t>
            </a:r>
            <a:r>
              <a:rPr kumimoji="0" lang="en-US" sz="2400" b="0" i="0" u="none" strike="noStrike" kern="1200" cap="none" spc="0" normalizeH="0" baseline="0" noProof="0" dirty="0">
                <a:ln>
                  <a:noFill/>
                </a:ln>
                <a:solidFill>
                  <a:srgbClr val="000000"/>
                </a:solidFill>
                <a:effectLst/>
                <a:uLnTx/>
                <a:uFillTx/>
                <a:latin typeface="Now Bold"/>
                <a:ea typeface="+mn-ea"/>
                <a:cs typeface="+mn-cs"/>
              </a:rPr>
              <a:t>: </a:t>
            </a:r>
          </a:p>
          <a:p>
            <a:pPr marL="0" marR="0" lvl="0" indent="0" algn="l" defTabSz="914400" rtl="0" eaLnBrk="1" fontAlgn="auto" latinLnBrk="0" hangingPunct="1">
              <a:lnSpc>
                <a:spcPts val="3359"/>
              </a:lnSpc>
              <a:spcBef>
                <a:spcPct val="0"/>
              </a:spcBef>
              <a:spcAft>
                <a:spcPts val="0"/>
              </a:spcAft>
              <a:buClrTx/>
              <a:buSzTx/>
              <a:buFontTx/>
              <a:buNone/>
              <a:tabLst/>
              <a:defRPr/>
            </a:pPr>
            <a:r>
              <a:rPr kumimoji="0" lang="es-ES" sz="2000" b="0" i="0" u="none" strike="noStrike" kern="1200" cap="none" spc="0" normalizeH="0" baseline="0" noProof="0" dirty="0">
                <a:ln>
                  <a:noFill/>
                </a:ln>
                <a:solidFill>
                  <a:srgbClr val="000000"/>
                </a:solidFill>
                <a:effectLst/>
                <a:uLnTx/>
                <a:uFillTx/>
                <a:latin typeface="Now"/>
                <a:ea typeface="+mn-ea"/>
                <a:cs typeface="+mn-cs"/>
              </a:rPr>
              <a:t>Qué actividades y comportamientos se esperan de las mujeres y los hombres en función de su género</a:t>
            </a:r>
          </a:p>
        </p:txBody>
      </p:sp>
      <p:sp>
        <p:nvSpPr>
          <p:cNvPr id="6" name="TextBox 6"/>
          <p:cNvSpPr txBox="1"/>
          <p:nvPr/>
        </p:nvSpPr>
        <p:spPr>
          <a:xfrm>
            <a:off x="736594" y="6034314"/>
            <a:ext cx="8748051" cy="3905941"/>
          </a:xfrm>
          <a:prstGeom prst="rect">
            <a:avLst/>
          </a:prstGeom>
        </p:spPr>
        <p:txBody>
          <a:bodyPr wrap="square"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s-ES" sz="2400" b="0" i="0" u="none" strike="noStrike" kern="1200" cap="none" spc="0" normalizeH="0" baseline="0" noProof="0" dirty="0">
                <a:ln>
                  <a:noFill/>
                </a:ln>
                <a:solidFill>
                  <a:prstClr val="white"/>
                </a:solidFill>
                <a:effectLst/>
                <a:uLnTx/>
                <a:uFillTx/>
                <a:latin typeface="Now"/>
                <a:ea typeface="+mn-ea"/>
                <a:cs typeface="+mn-cs"/>
              </a:rPr>
              <a:t>En muchos países/culturas, las normas sociales relacionadas con el género incluyen expectativas, como</a:t>
            </a:r>
            <a:r>
              <a:rPr kumimoji="0" lang="es-ES" sz="2400" b="0" i="0" u="none" strike="noStrike" kern="1200" cap="none" spc="0" normalizeH="0" baseline="0" noProof="0" dirty="0">
                <a:ln>
                  <a:noFill/>
                </a:ln>
                <a:solidFill>
                  <a:schemeClr val="bg1"/>
                </a:solidFill>
                <a:effectLst/>
                <a:uLnTx/>
                <a:uFillTx/>
                <a:latin typeface="Now"/>
                <a:ea typeface="+mn-ea"/>
                <a:cs typeface="+mn-cs"/>
              </a:rPr>
              <a:t>:</a:t>
            </a:r>
          </a:p>
          <a:p>
            <a:pPr marL="342900" marR="0" lvl="0" indent="-342900" algn="l" defTabSz="914400" rtl="0" eaLnBrk="1" fontAlgn="auto" latinLnBrk="0" hangingPunct="1">
              <a:lnSpc>
                <a:spcPts val="3359"/>
              </a:lnSpc>
              <a:spcBef>
                <a:spcPct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prstClr val="white"/>
                </a:solidFill>
                <a:effectLst/>
                <a:uLnTx/>
                <a:uFillTx/>
                <a:latin typeface="Now"/>
                <a:ea typeface="+mn-ea"/>
                <a:cs typeface="+mn-cs"/>
              </a:rPr>
              <a:t>Las mujeres cuidan a los niños y niñas.</a:t>
            </a:r>
          </a:p>
          <a:p>
            <a:pPr marL="342900" marR="0" lvl="0" indent="-342900" algn="l" defTabSz="914400" rtl="0" eaLnBrk="1" fontAlgn="auto" latinLnBrk="0" hangingPunct="1">
              <a:lnSpc>
                <a:spcPts val="3359"/>
              </a:lnSpc>
              <a:spcBef>
                <a:spcPct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prstClr val="white"/>
                </a:solidFill>
                <a:effectLst/>
                <a:uLnTx/>
                <a:uFillTx/>
                <a:latin typeface="Now"/>
                <a:ea typeface="+mn-ea"/>
                <a:cs typeface="+mn-cs"/>
              </a:rPr>
              <a:t>Las mujeres son responsables por gestionar las tareas del hogar, incluyendo la cocina y la limpieza.</a:t>
            </a:r>
          </a:p>
          <a:p>
            <a:pPr marL="342900" marR="0" lvl="0" indent="-342900" algn="l" defTabSz="914400" rtl="0" eaLnBrk="1" fontAlgn="auto" latinLnBrk="0" hangingPunct="1">
              <a:lnSpc>
                <a:spcPts val="3359"/>
              </a:lnSpc>
              <a:spcBef>
                <a:spcPct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prstClr val="white"/>
                </a:solidFill>
                <a:effectLst/>
                <a:uLnTx/>
                <a:uFillTx/>
                <a:latin typeface="Now"/>
                <a:ea typeface="+mn-ea"/>
                <a:cs typeface="+mn-cs"/>
              </a:rPr>
              <a:t>No es apropiado/seguro que las mujeres actúen o viajen de forma independiente.</a:t>
            </a:r>
          </a:p>
          <a:p>
            <a:pPr marL="342900" marR="0" lvl="0" indent="-342900" algn="l" defTabSz="914400" rtl="0" eaLnBrk="1" fontAlgn="auto" latinLnBrk="0" hangingPunct="1">
              <a:lnSpc>
                <a:spcPts val="3359"/>
              </a:lnSpc>
              <a:spcBef>
                <a:spcPct val="0"/>
              </a:spcBef>
              <a:spcAft>
                <a:spcPts val="0"/>
              </a:spcAft>
              <a:buClrTx/>
              <a:buSzTx/>
              <a:buFont typeface="Arial" panose="020B0604020202020204" pitchFamily="34" charset="0"/>
              <a:buChar char="•"/>
              <a:tabLst/>
              <a:defRPr/>
            </a:pPr>
            <a:r>
              <a:rPr kumimoji="0" lang="es-ES" sz="2400" b="0" i="0" u="none" strike="noStrike" kern="1200" cap="none" spc="0" normalizeH="0" baseline="0" noProof="0" dirty="0">
                <a:ln>
                  <a:noFill/>
                </a:ln>
                <a:solidFill>
                  <a:prstClr val="white"/>
                </a:solidFill>
                <a:effectLst/>
                <a:uLnTx/>
                <a:uFillTx/>
                <a:latin typeface="Now"/>
                <a:ea typeface="+mn-ea"/>
                <a:cs typeface="+mn-cs"/>
              </a:rPr>
              <a:t>Los hombres son los líderes en las comunidades y en el hogar.</a:t>
            </a:r>
          </a:p>
        </p:txBody>
      </p:sp>
      <p:sp>
        <p:nvSpPr>
          <p:cNvPr id="23" name="Freeform: Shape 22">
            <a:extLst>
              <a:ext uri="{FF2B5EF4-FFF2-40B4-BE49-F238E27FC236}">
                <a16:creationId xmlns:a16="http://schemas.microsoft.com/office/drawing/2014/main" id="{000DC3EA-C25F-428C-B065-5D04312B63C7}"/>
              </a:ext>
            </a:extLst>
          </p:cNvPr>
          <p:cNvSpPr/>
          <p:nvPr/>
        </p:nvSpPr>
        <p:spPr>
          <a:xfrm>
            <a:off x="6934200" y="2517136"/>
            <a:ext cx="5943600" cy="1091384"/>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Lst>
            <a:ahLst/>
            <a:cxnLst>
              <a:cxn ang="0">
                <a:pos x="connsiteX0" y="connsiteY0"/>
              </a:cxn>
              <a:cxn ang="0">
                <a:pos x="connsiteX1" y="connsiteY1"/>
              </a:cxn>
              <a:cxn ang="0">
                <a:pos x="connsiteX2" y="connsiteY2"/>
              </a:cxn>
            </a:cxnLst>
            <a:rect l="l" t="t" r="r" b="b"/>
            <a:pathLst>
              <a:path w="5071629" h="1175059">
                <a:moveTo>
                  <a:pt x="0" y="15561"/>
                </a:moveTo>
                <a:cubicBezTo>
                  <a:pt x="1099794" y="-39429"/>
                  <a:pt x="2520099" y="56411"/>
                  <a:pt x="3365369" y="222951"/>
                </a:cubicBezTo>
                <a:cubicBezTo>
                  <a:pt x="4210639" y="389491"/>
                  <a:pt x="5074763" y="560745"/>
                  <a:pt x="5071621" y="1175059"/>
                </a:cubicBezTo>
              </a:path>
            </a:pathLst>
          </a:custGeom>
          <a:noFill/>
          <a:ln w="38100" cap="flat" cmpd="sng" algn="ctr">
            <a:solidFill>
              <a:srgbClr val="F9844A"/>
            </a:solidFill>
            <a:prstDash val="solid"/>
            <a:miter lim="800000"/>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25" name="Rectangle: Rounded Corners 24">
            <a:extLst>
              <a:ext uri="{FF2B5EF4-FFF2-40B4-BE49-F238E27FC236}">
                <a16:creationId xmlns:a16="http://schemas.microsoft.com/office/drawing/2014/main" id="{0E8FF833-55AF-493D-B4CB-A819D7ABB01F}"/>
              </a:ext>
            </a:extLst>
          </p:cNvPr>
          <p:cNvSpPr/>
          <p:nvPr/>
        </p:nvSpPr>
        <p:spPr>
          <a:xfrm>
            <a:off x="11583442" y="4325991"/>
            <a:ext cx="2602975" cy="1076305"/>
          </a:xfrm>
          <a:prstGeom prst="roundRect">
            <a:avLst>
              <a:gd name="adj" fmla="val 10215"/>
            </a:avLst>
          </a:prstGeom>
          <a:solidFill>
            <a:srgbClr val="F984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effectLst/>
                <a:latin typeface="Avenir Next LT Pro" panose="020B0504020202020204" pitchFamily="34" charset="0"/>
                <a:ea typeface="Calibri" panose="020F0502020204030204" pitchFamily="34" charset="0"/>
                <a:cs typeface="Myanmar Text" panose="020B0502040204020203" pitchFamily="34" charset="0"/>
              </a:rPr>
              <a:t>acceso desigual a la educación y las oportunidades</a:t>
            </a: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ndParaRPr>
          </a:p>
        </p:txBody>
      </p:sp>
      <p:sp>
        <p:nvSpPr>
          <p:cNvPr id="26" name="Rectangle: Rounded Corners 25">
            <a:extLst>
              <a:ext uri="{FF2B5EF4-FFF2-40B4-BE49-F238E27FC236}">
                <a16:creationId xmlns:a16="http://schemas.microsoft.com/office/drawing/2014/main" id="{3E84EFCB-A7D9-455C-8486-7E9F3CF46C5B}"/>
              </a:ext>
            </a:extLst>
          </p:cNvPr>
          <p:cNvSpPr/>
          <p:nvPr/>
        </p:nvSpPr>
        <p:spPr>
          <a:xfrm>
            <a:off x="8431076" y="4325991"/>
            <a:ext cx="2602975" cy="1076305"/>
          </a:xfrm>
          <a:prstGeom prst="roundRect">
            <a:avLst>
              <a:gd name="adj" fmla="val 10215"/>
            </a:avLst>
          </a:prstGeom>
          <a:solidFill>
            <a:srgbClr val="F984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white"/>
                </a:solidFill>
                <a:effectLst/>
                <a:uLnTx/>
                <a:uFillTx/>
                <a:latin typeface="Avenir Next LT Pro" panose="020B0504020202020204" pitchFamily="34" charset="0"/>
              </a:rPr>
              <a:t>los roles tradicionales de género  en el hogar y la comunidad</a:t>
            </a: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ndParaRPr>
          </a:p>
        </p:txBody>
      </p:sp>
      <p:cxnSp>
        <p:nvCxnSpPr>
          <p:cNvPr id="27" name="Straight Arrow Connector 26">
            <a:extLst>
              <a:ext uri="{FF2B5EF4-FFF2-40B4-BE49-F238E27FC236}">
                <a16:creationId xmlns:a16="http://schemas.microsoft.com/office/drawing/2014/main" id="{77CC73E2-D714-4A01-982A-AD5B2BB90082}"/>
              </a:ext>
            </a:extLst>
          </p:cNvPr>
          <p:cNvCxnSpPr>
            <a:cxnSpLocks/>
          </p:cNvCxnSpPr>
          <p:nvPr/>
        </p:nvCxnSpPr>
        <p:spPr>
          <a:xfrm flipV="1">
            <a:off x="11049000" y="4789831"/>
            <a:ext cx="506539" cy="1"/>
          </a:xfrm>
          <a:prstGeom prst="straightConnector1">
            <a:avLst/>
          </a:prstGeom>
          <a:ln w="38100">
            <a:solidFill>
              <a:srgbClr val="F9844A"/>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8"/>
          <p:cNvGrpSpPr/>
          <p:nvPr/>
        </p:nvGrpSpPr>
        <p:grpSpPr>
          <a:xfrm>
            <a:off x="9361708" y="3588435"/>
            <a:ext cx="932880" cy="932880"/>
            <a:chOff x="0" y="0"/>
            <a:chExt cx="6350000" cy="6350000"/>
          </a:xfrm>
          <a:solidFill>
            <a:srgbClr val="F9844A"/>
          </a:solidFill>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29" name="Graphic 28" descr="Family with girl outline">
            <a:extLst>
              <a:ext uri="{FF2B5EF4-FFF2-40B4-BE49-F238E27FC236}">
                <a16:creationId xmlns:a16="http://schemas.microsoft.com/office/drawing/2014/main" id="{A84A82D8-AAD2-470F-8FF1-925AE1F0E72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84645" y="3716700"/>
            <a:ext cx="687003" cy="687003"/>
          </a:xfrm>
          <a:prstGeom prst="rect">
            <a:avLst/>
          </a:prstGeom>
        </p:spPr>
      </p:pic>
      <p:grpSp>
        <p:nvGrpSpPr>
          <p:cNvPr id="30" name="Group 8">
            <a:extLst>
              <a:ext uri="{FF2B5EF4-FFF2-40B4-BE49-F238E27FC236}">
                <a16:creationId xmlns:a16="http://schemas.microsoft.com/office/drawing/2014/main" id="{2D252E8B-63A2-4E95-BA7C-125B170D6A7D}"/>
              </a:ext>
            </a:extLst>
          </p:cNvPr>
          <p:cNvGrpSpPr/>
          <p:nvPr/>
        </p:nvGrpSpPr>
        <p:grpSpPr>
          <a:xfrm>
            <a:off x="12418489" y="3588435"/>
            <a:ext cx="932880" cy="932880"/>
            <a:chOff x="0" y="0"/>
            <a:chExt cx="6350000" cy="6350000"/>
          </a:xfrm>
          <a:solidFill>
            <a:srgbClr val="F9844A"/>
          </a:solidFill>
        </p:grpSpPr>
        <p:sp>
          <p:nvSpPr>
            <p:cNvPr id="31" name="Freeform 9">
              <a:extLst>
                <a:ext uri="{FF2B5EF4-FFF2-40B4-BE49-F238E27FC236}">
                  <a16:creationId xmlns:a16="http://schemas.microsoft.com/office/drawing/2014/main" id="{940563CA-36BD-4D2D-8944-F6380704697C}"/>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33" name="Graphic 32" descr="Open book outline">
            <a:extLst>
              <a:ext uri="{FF2B5EF4-FFF2-40B4-BE49-F238E27FC236}">
                <a16:creationId xmlns:a16="http://schemas.microsoft.com/office/drawing/2014/main" id="{A7E50818-6B48-44FC-8F29-982A600EC66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41427" y="3732463"/>
            <a:ext cx="687003" cy="687003"/>
          </a:xfrm>
          <a:prstGeom prst="rect">
            <a:avLst/>
          </a:prstGeom>
        </p:spPr>
      </p:pic>
      <p:sp>
        <p:nvSpPr>
          <p:cNvPr id="36" name="Freeform: Shape 35">
            <a:extLst>
              <a:ext uri="{FF2B5EF4-FFF2-40B4-BE49-F238E27FC236}">
                <a16:creationId xmlns:a16="http://schemas.microsoft.com/office/drawing/2014/main" id="{A69A58D9-CDB1-4D2A-B0E2-DCB162DF4C65}"/>
              </a:ext>
            </a:extLst>
          </p:cNvPr>
          <p:cNvSpPr/>
          <p:nvPr/>
        </p:nvSpPr>
        <p:spPr>
          <a:xfrm>
            <a:off x="6934200" y="2517135"/>
            <a:ext cx="2871526" cy="1077467"/>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Lst>
            <a:ahLst/>
            <a:cxnLst>
              <a:cxn ang="0">
                <a:pos x="connsiteX0" y="connsiteY0"/>
              </a:cxn>
              <a:cxn ang="0">
                <a:pos x="connsiteX1" y="connsiteY1"/>
              </a:cxn>
              <a:cxn ang="0">
                <a:pos x="connsiteX2" y="connsiteY2"/>
              </a:cxn>
            </a:cxnLst>
            <a:rect l="l" t="t" r="r" b="b"/>
            <a:pathLst>
              <a:path w="5071629" h="1175059">
                <a:moveTo>
                  <a:pt x="0" y="15561"/>
                </a:moveTo>
                <a:cubicBezTo>
                  <a:pt x="1099794" y="-39429"/>
                  <a:pt x="2520099" y="56411"/>
                  <a:pt x="3365369" y="222951"/>
                </a:cubicBezTo>
                <a:cubicBezTo>
                  <a:pt x="4210639" y="389491"/>
                  <a:pt x="5074763" y="560745"/>
                  <a:pt x="5071621" y="1175059"/>
                </a:cubicBezTo>
              </a:path>
            </a:pathLst>
          </a:custGeom>
          <a:noFill/>
          <a:ln w="38100" cap="flat" cmpd="sng" algn="ctr">
            <a:solidFill>
              <a:srgbClr val="F9844A"/>
            </a:solidFill>
            <a:prstDash val="solid"/>
            <a:miter lim="800000"/>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19" name="TextBox 18">
            <a:extLst>
              <a:ext uri="{FF2B5EF4-FFF2-40B4-BE49-F238E27FC236}">
                <a16:creationId xmlns:a16="http://schemas.microsoft.com/office/drawing/2014/main" id="{696B27C1-A1EB-4EE8-BF39-BE464A1F57FB}"/>
              </a:ext>
            </a:extLst>
          </p:cNvPr>
          <p:cNvSpPr txBox="1"/>
          <p:nvPr/>
        </p:nvSpPr>
        <p:spPr>
          <a:xfrm>
            <a:off x="10363200" y="6232958"/>
            <a:ext cx="6870023" cy="3559949"/>
          </a:xfrm>
          <a:prstGeom prst="rect">
            <a:avLst/>
          </a:prstGeom>
          <a:noFill/>
        </p:spPr>
        <p:txBody>
          <a:bodyPr wrap="square">
            <a:spAutoFit/>
          </a:bodyPr>
          <a:lstStyle/>
          <a:p>
            <a:pPr>
              <a:lnSpc>
                <a:spcPts val="3359"/>
              </a:lnSpc>
              <a:spcBef>
                <a:spcPct val="0"/>
              </a:spcBef>
            </a:pPr>
            <a:r>
              <a:rPr lang="es-ES" sz="2400" dirty="0">
                <a:solidFill>
                  <a:schemeClr val="bg1"/>
                </a:solidFill>
                <a:latin typeface="Now"/>
              </a:rPr>
              <a:t>Esto da forma a los roles que las mujeres asumen en la comunidad y en los hogares. </a:t>
            </a:r>
          </a:p>
          <a:p>
            <a:pPr>
              <a:lnSpc>
                <a:spcPts val="3359"/>
              </a:lnSpc>
              <a:spcBef>
                <a:spcPct val="0"/>
              </a:spcBef>
            </a:pPr>
            <a:endParaRPr lang="es-ES" sz="2400" dirty="0">
              <a:solidFill>
                <a:schemeClr val="bg1"/>
              </a:solidFill>
              <a:latin typeface="Now"/>
            </a:endParaRPr>
          </a:p>
          <a:p>
            <a:pPr>
              <a:lnSpc>
                <a:spcPts val="3359"/>
              </a:lnSpc>
              <a:spcBef>
                <a:spcPct val="0"/>
              </a:spcBef>
            </a:pPr>
            <a:r>
              <a:rPr lang="es-ES" sz="2400" dirty="0">
                <a:solidFill>
                  <a:schemeClr val="bg1"/>
                </a:solidFill>
                <a:latin typeface="Now"/>
              </a:rPr>
              <a:t>También significa que las niñas y las mujeres ni siempre tienen el mismo acceso a la educación que los niños y los hombres, ya que se espera que no trabajen fuera de casa.</a:t>
            </a:r>
            <a:endParaRPr lang="en-US" sz="2400" dirty="0">
              <a:solidFill>
                <a:schemeClr val="bg1"/>
              </a:solidFill>
            </a:endParaRPr>
          </a:p>
        </p:txBody>
      </p:sp>
      <p:sp>
        <p:nvSpPr>
          <p:cNvPr id="21" name="AutoShape 2">
            <a:extLst>
              <a:ext uri="{FF2B5EF4-FFF2-40B4-BE49-F238E27FC236}">
                <a16:creationId xmlns:a16="http://schemas.microsoft.com/office/drawing/2014/main" id="{5709EDEB-4593-4734-99DB-71A7D6A1B735}"/>
              </a:ext>
            </a:extLst>
          </p:cNvPr>
          <p:cNvSpPr/>
          <p:nvPr/>
        </p:nvSpPr>
        <p:spPr>
          <a:xfrm rot="5400000">
            <a:off x="8716249" y="7824833"/>
            <a:ext cx="2557977" cy="0"/>
          </a:xfrm>
          <a:prstGeom prst="line">
            <a:avLst/>
          </a:prstGeom>
          <a:ln w="28575" cap="rnd">
            <a:solidFill>
              <a:srgbClr val="94D2BD"/>
            </a:solidFill>
            <a:prstDash val="sysDot"/>
            <a:headEnd type="none" w="sm" len="sm"/>
            <a:tailEnd type="none" w="sm" len="sm"/>
          </a:ln>
        </p:spPr>
      </p:sp>
      <p:sp>
        <p:nvSpPr>
          <p:cNvPr id="20" name="TextBox 6">
            <a:extLst>
              <a:ext uri="{FF2B5EF4-FFF2-40B4-BE49-F238E27FC236}">
                <a16:creationId xmlns:a16="http://schemas.microsoft.com/office/drawing/2014/main" id="{B3C7B593-1DAB-42C7-94B1-4C2DD8D0483B}"/>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spTree>
    <p:extLst>
      <p:ext uri="{BB962C8B-B14F-4D97-AF65-F5344CB8AC3E}">
        <p14:creationId xmlns:p14="http://schemas.microsoft.com/office/powerpoint/2010/main" val="818685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sp>
        <p:nvSpPr>
          <p:cNvPr id="31" name="Rectangle: Rounded Corners 30">
            <a:extLst>
              <a:ext uri="{FF2B5EF4-FFF2-40B4-BE49-F238E27FC236}">
                <a16:creationId xmlns:a16="http://schemas.microsoft.com/office/drawing/2014/main" id="{CBF6D7F6-7640-4DD1-9F7D-29864F344470}"/>
              </a:ext>
            </a:extLst>
          </p:cNvPr>
          <p:cNvSpPr/>
          <p:nvPr/>
        </p:nvSpPr>
        <p:spPr>
          <a:xfrm>
            <a:off x="2438400" y="2071355"/>
            <a:ext cx="13716000" cy="7137103"/>
          </a:xfrm>
          <a:prstGeom prst="roundRect">
            <a:avLst>
              <a:gd name="adj" fmla="val 4891"/>
            </a:avLst>
          </a:prstGeom>
          <a:solidFill>
            <a:schemeClr val="bg1"/>
          </a:solidFill>
          <a:ln w="28575" cap="flat" cmpd="sng" algn="ctr">
            <a:solidFill>
              <a:srgbClr val="15B9BF"/>
            </a:solidFill>
            <a:prstDash val="sysDot"/>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52" name="Freeform: Shape 51">
            <a:extLst>
              <a:ext uri="{FF2B5EF4-FFF2-40B4-BE49-F238E27FC236}">
                <a16:creationId xmlns:a16="http://schemas.microsoft.com/office/drawing/2014/main" id="{964063F3-6559-4761-B33E-2F122AC8C867}"/>
              </a:ext>
            </a:extLst>
          </p:cNvPr>
          <p:cNvSpPr/>
          <p:nvPr/>
        </p:nvSpPr>
        <p:spPr>
          <a:xfrm>
            <a:off x="6934200" y="2517136"/>
            <a:ext cx="5943600" cy="1091384"/>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Lst>
            <a:ahLst/>
            <a:cxnLst>
              <a:cxn ang="0">
                <a:pos x="connsiteX0" y="connsiteY0"/>
              </a:cxn>
              <a:cxn ang="0">
                <a:pos x="connsiteX1" y="connsiteY1"/>
              </a:cxn>
              <a:cxn ang="0">
                <a:pos x="connsiteX2" y="connsiteY2"/>
              </a:cxn>
            </a:cxnLst>
            <a:rect l="l" t="t" r="r" b="b"/>
            <a:pathLst>
              <a:path w="5071629" h="1175059">
                <a:moveTo>
                  <a:pt x="0" y="15561"/>
                </a:moveTo>
                <a:cubicBezTo>
                  <a:pt x="1099794" y="-39429"/>
                  <a:pt x="2520099" y="56411"/>
                  <a:pt x="3365369" y="222951"/>
                </a:cubicBezTo>
                <a:cubicBezTo>
                  <a:pt x="4210639" y="389491"/>
                  <a:pt x="5074763" y="560745"/>
                  <a:pt x="5071621" y="1175059"/>
                </a:cubicBezTo>
              </a:path>
            </a:pathLst>
          </a:custGeom>
          <a:noFill/>
          <a:ln w="38100" cap="flat" cmpd="sng" algn="ctr">
            <a:solidFill>
              <a:srgbClr val="F9844A"/>
            </a:solidFill>
            <a:prstDash val="solid"/>
            <a:miter lim="800000"/>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cxnSp>
        <p:nvCxnSpPr>
          <p:cNvPr id="55" name="Straight Arrow Connector 54">
            <a:extLst>
              <a:ext uri="{FF2B5EF4-FFF2-40B4-BE49-F238E27FC236}">
                <a16:creationId xmlns:a16="http://schemas.microsoft.com/office/drawing/2014/main" id="{0EF3AB26-ED15-42F1-879D-D3F2A7726703}"/>
              </a:ext>
            </a:extLst>
          </p:cNvPr>
          <p:cNvCxnSpPr>
            <a:cxnSpLocks/>
          </p:cNvCxnSpPr>
          <p:nvPr/>
        </p:nvCxnSpPr>
        <p:spPr>
          <a:xfrm flipV="1">
            <a:off x="11049000" y="4789831"/>
            <a:ext cx="506539" cy="1"/>
          </a:xfrm>
          <a:prstGeom prst="straightConnector1">
            <a:avLst/>
          </a:prstGeom>
          <a:ln w="38100">
            <a:solidFill>
              <a:srgbClr val="F9844A"/>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8">
            <a:extLst>
              <a:ext uri="{FF2B5EF4-FFF2-40B4-BE49-F238E27FC236}">
                <a16:creationId xmlns:a16="http://schemas.microsoft.com/office/drawing/2014/main" id="{8CD56DA8-C52B-4859-839F-5684ED8891B9}"/>
              </a:ext>
            </a:extLst>
          </p:cNvPr>
          <p:cNvGrpSpPr/>
          <p:nvPr/>
        </p:nvGrpSpPr>
        <p:grpSpPr>
          <a:xfrm>
            <a:off x="9361708" y="3588435"/>
            <a:ext cx="932880" cy="932880"/>
            <a:chOff x="0" y="0"/>
            <a:chExt cx="6350000" cy="6350000"/>
          </a:xfrm>
          <a:solidFill>
            <a:srgbClr val="F9844A"/>
          </a:solidFill>
        </p:grpSpPr>
        <p:sp>
          <p:nvSpPr>
            <p:cNvPr id="57" name="Freeform 9">
              <a:extLst>
                <a:ext uri="{FF2B5EF4-FFF2-40B4-BE49-F238E27FC236}">
                  <a16:creationId xmlns:a16="http://schemas.microsoft.com/office/drawing/2014/main" id="{5DB22554-B9A5-4E86-8E6E-E3B43FA7456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58" name="Graphic 57" descr="Family with girl outline">
            <a:extLst>
              <a:ext uri="{FF2B5EF4-FFF2-40B4-BE49-F238E27FC236}">
                <a16:creationId xmlns:a16="http://schemas.microsoft.com/office/drawing/2014/main" id="{22C5DFC7-D2CA-4A71-BA92-88E5E987018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84645" y="3716700"/>
            <a:ext cx="687003" cy="687003"/>
          </a:xfrm>
          <a:prstGeom prst="rect">
            <a:avLst/>
          </a:prstGeom>
        </p:spPr>
      </p:pic>
      <p:grpSp>
        <p:nvGrpSpPr>
          <p:cNvPr id="59" name="Group 8">
            <a:extLst>
              <a:ext uri="{FF2B5EF4-FFF2-40B4-BE49-F238E27FC236}">
                <a16:creationId xmlns:a16="http://schemas.microsoft.com/office/drawing/2014/main" id="{EBC178F8-76F6-4B55-836D-73C6FC43BC23}"/>
              </a:ext>
            </a:extLst>
          </p:cNvPr>
          <p:cNvGrpSpPr/>
          <p:nvPr/>
        </p:nvGrpSpPr>
        <p:grpSpPr>
          <a:xfrm>
            <a:off x="12418489" y="3588435"/>
            <a:ext cx="932880" cy="932880"/>
            <a:chOff x="0" y="0"/>
            <a:chExt cx="6350000" cy="6350000"/>
          </a:xfrm>
          <a:solidFill>
            <a:srgbClr val="F9844A"/>
          </a:solidFill>
        </p:grpSpPr>
        <p:sp>
          <p:nvSpPr>
            <p:cNvPr id="60" name="Freeform 9">
              <a:extLst>
                <a:ext uri="{FF2B5EF4-FFF2-40B4-BE49-F238E27FC236}">
                  <a16:creationId xmlns:a16="http://schemas.microsoft.com/office/drawing/2014/main" id="{D7C0294E-2981-4971-9057-EF06BEF7F8BA}"/>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61" name="Graphic 60" descr="Open book outline">
            <a:extLst>
              <a:ext uri="{FF2B5EF4-FFF2-40B4-BE49-F238E27FC236}">
                <a16:creationId xmlns:a16="http://schemas.microsoft.com/office/drawing/2014/main" id="{A5261C3E-5F15-4156-91E4-10855D98A9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541427" y="3732463"/>
            <a:ext cx="687003" cy="687003"/>
          </a:xfrm>
          <a:prstGeom prst="rect">
            <a:avLst/>
          </a:prstGeom>
        </p:spPr>
      </p:pic>
      <p:sp>
        <p:nvSpPr>
          <p:cNvPr id="62" name="Freeform: Shape 61">
            <a:extLst>
              <a:ext uri="{FF2B5EF4-FFF2-40B4-BE49-F238E27FC236}">
                <a16:creationId xmlns:a16="http://schemas.microsoft.com/office/drawing/2014/main" id="{043AB3DC-85FA-4178-B700-37EDE4D08C9B}"/>
              </a:ext>
            </a:extLst>
          </p:cNvPr>
          <p:cNvSpPr/>
          <p:nvPr/>
        </p:nvSpPr>
        <p:spPr>
          <a:xfrm>
            <a:off x="6934200" y="2517135"/>
            <a:ext cx="2871526" cy="1077467"/>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Lst>
            <a:ahLst/>
            <a:cxnLst>
              <a:cxn ang="0">
                <a:pos x="connsiteX0" y="connsiteY0"/>
              </a:cxn>
              <a:cxn ang="0">
                <a:pos x="connsiteX1" y="connsiteY1"/>
              </a:cxn>
              <a:cxn ang="0">
                <a:pos x="connsiteX2" y="connsiteY2"/>
              </a:cxn>
            </a:cxnLst>
            <a:rect l="l" t="t" r="r" b="b"/>
            <a:pathLst>
              <a:path w="5071629" h="1175059">
                <a:moveTo>
                  <a:pt x="0" y="15561"/>
                </a:moveTo>
                <a:cubicBezTo>
                  <a:pt x="1099794" y="-39429"/>
                  <a:pt x="2520099" y="56411"/>
                  <a:pt x="3365369" y="222951"/>
                </a:cubicBezTo>
                <a:cubicBezTo>
                  <a:pt x="4210639" y="389491"/>
                  <a:pt x="5074763" y="560745"/>
                  <a:pt x="5071621" y="1175059"/>
                </a:cubicBezTo>
              </a:path>
            </a:pathLst>
          </a:custGeom>
          <a:noFill/>
          <a:ln w="38100" cap="flat" cmpd="sng" algn="ctr">
            <a:solidFill>
              <a:srgbClr val="F9844A"/>
            </a:solidFill>
            <a:prstDash val="solid"/>
            <a:miter lim="800000"/>
            <a:headEnd type="none" w="med" len="med"/>
            <a:tailEnd type="triangl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rade Gothic Next Light"/>
              <a:ea typeface="+mn-ea"/>
              <a:cs typeface="+mn-cs"/>
            </a:endParaRPr>
          </a:p>
        </p:txBody>
      </p:sp>
      <p:sp>
        <p:nvSpPr>
          <p:cNvPr id="20" name="Rectangle: Rounded Corners 19">
            <a:extLst>
              <a:ext uri="{FF2B5EF4-FFF2-40B4-BE49-F238E27FC236}">
                <a16:creationId xmlns:a16="http://schemas.microsoft.com/office/drawing/2014/main" id="{8A95051C-C85E-4FB2-A748-282718BC2F45}"/>
              </a:ext>
            </a:extLst>
          </p:cNvPr>
          <p:cNvSpPr/>
          <p:nvPr/>
        </p:nvSpPr>
        <p:spPr>
          <a:xfrm>
            <a:off x="9876340" y="6665760"/>
            <a:ext cx="2863273" cy="1906740"/>
          </a:xfrm>
          <a:prstGeom prst="roundRect">
            <a:avLst>
              <a:gd name="adj" fmla="val 10215"/>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200" dirty="0">
                <a:latin typeface="Avenir Next LT Pro" panose="020B0504020202020204" pitchFamily="34" charset="0"/>
              </a:rPr>
              <a:t>El</a:t>
            </a:r>
            <a:r>
              <a:rPr lang="es-ES" sz="2200" dirty="0">
                <a:solidFill>
                  <a:srgbClr val="FF0000"/>
                </a:solidFill>
                <a:latin typeface="Avenir Next LT Pro" panose="020B0504020202020204" pitchFamily="34" charset="0"/>
              </a:rPr>
              <a:t> </a:t>
            </a:r>
            <a:r>
              <a:rPr lang="es-ES" sz="2200" dirty="0">
                <a:solidFill>
                  <a:schemeClr val="bg1"/>
                </a:solidFill>
                <a:latin typeface="Avenir Next LT Pro" panose="020B0504020202020204" pitchFamily="34" charset="0"/>
              </a:rPr>
              <a:t>sesgo</a:t>
            </a:r>
            <a:r>
              <a:rPr lang="es-ES" sz="2200" dirty="0">
                <a:solidFill>
                  <a:srgbClr val="FF0000"/>
                </a:solidFill>
                <a:latin typeface="Avenir Next LT Pro" panose="020B0504020202020204" pitchFamily="34" charset="0"/>
              </a:rPr>
              <a:t> </a:t>
            </a:r>
            <a:r>
              <a:rPr lang="es-ES" sz="2200" dirty="0">
                <a:latin typeface="Avenir Next LT Pro" panose="020B0504020202020204" pitchFamily="34" charset="0"/>
              </a:rPr>
              <a:t>contra el conocimiento y las perspectivas de la mujer</a:t>
            </a:r>
            <a:endParaRPr lang="en-US" sz="2200" dirty="0">
              <a:latin typeface="Avenir Next LT Pro" panose="020B0504020202020204" pitchFamily="34" charset="0"/>
            </a:endParaRPr>
          </a:p>
        </p:txBody>
      </p:sp>
      <p:sp>
        <p:nvSpPr>
          <p:cNvPr id="22" name="Rectangle: Rounded Corners 21">
            <a:extLst>
              <a:ext uri="{FF2B5EF4-FFF2-40B4-BE49-F238E27FC236}">
                <a16:creationId xmlns:a16="http://schemas.microsoft.com/office/drawing/2014/main" id="{E84FC14A-F966-44B9-8703-1D635315EBAA}"/>
              </a:ext>
            </a:extLst>
          </p:cNvPr>
          <p:cNvSpPr/>
          <p:nvPr/>
        </p:nvSpPr>
        <p:spPr>
          <a:xfrm>
            <a:off x="12878203" y="6665760"/>
            <a:ext cx="2863273" cy="1906740"/>
          </a:xfrm>
          <a:prstGeom prst="roundRect">
            <a:avLst>
              <a:gd name="adj" fmla="val 10215"/>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200">
                <a:latin typeface="Avenir Next LT Pro" panose="020B0504020202020204" pitchFamily="34" charset="0"/>
              </a:rPr>
              <a:t>La percepción de que las mujeres no tienen la capacidad para participar</a:t>
            </a:r>
            <a:endParaRPr lang="en-US" sz="2200">
              <a:latin typeface="Avenir Next LT Pro" panose="020B0504020202020204" pitchFamily="34" charset="0"/>
            </a:endParaRPr>
          </a:p>
        </p:txBody>
      </p:sp>
      <p:sp>
        <p:nvSpPr>
          <p:cNvPr id="24" name="Rectangle: Rounded Corners 23">
            <a:extLst>
              <a:ext uri="{FF2B5EF4-FFF2-40B4-BE49-F238E27FC236}">
                <a16:creationId xmlns:a16="http://schemas.microsoft.com/office/drawing/2014/main" id="{ED8AC71E-6AA4-4D2A-A8CC-6A4BA9EC1409}"/>
              </a:ext>
            </a:extLst>
          </p:cNvPr>
          <p:cNvSpPr/>
          <p:nvPr/>
        </p:nvSpPr>
        <p:spPr>
          <a:xfrm>
            <a:off x="6858000" y="6665760"/>
            <a:ext cx="2863273" cy="1906740"/>
          </a:xfrm>
          <a:prstGeom prst="roundRect">
            <a:avLst>
              <a:gd name="adj" fmla="val 10215"/>
            </a:avLst>
          </a:prstGeom>
          <a:solidFill>
            <a:schemeClr val="accent6">
              <a:lumMod val="60000"/>
              <a:lumOff val="4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 sz="2200">
                <a:latin typeface="Avenir Next LT Pro" panose="020B0504020202020204" pitchFamily="34" charset="0"/>
              </a:rPr>
              <a:t>La percepción de que las mujeres no tienen el derecho o el "lugar" para participar </a:t>
            </a:r>
            <a:endParaRPr lang="en-US" sz="2200">
              <a:latin typeface="Avenir Next LT Pro" panose="020B0504020202020204" pitchFamily="34" charset="0"/>
            </a:endParaRPr>
          </a:p>
        </p:txBody>
      </p:sp>
      <p:sp>
        <p:nvSpPr>
          <p:cNvPr id="28" name="Rectangle: Rounded Corners 27">
            <a:extLst>
              <a:ext uri="{FF2B5EF4-FFF2-40B4-BE49-F238E27FC236}">
                <a16:creationId xmlns:a16="http://schemas.microsoft.com/office/drawing/2014/main" id="{93F634B0-66BE-4636-8106-77C163381F20}"/>
              </a:ext>
            </a:extLst>
          </p:cNvPr>
          <p:cNvSpPr/>
          <p:nvPr/>
        </p:nvSpPr>
        <p:spPr>
          <a:xfrm>
            <a:off x="9343623" y="5838419"/>
            <a:ext cx="3871041" cy="502104"/>
          </a:xfrm>
          <a:prstGeom prst="roundRect">
            <a:avLst>
              <a:gd name="adj" fmla="val 10215"/>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200" b="1" dirty="0" err="1">
                <a:solidFill>
                  <a:srgbClr val="F9844A"/>
                </a:solidFill>
                <a:latin typeface="Avenir Next LT Pro" panose="020B0504020202020204" pitchFamily="34" charset="0"/>
              </a:rPr>
              <a:t>Percepciones</a:t>
            </a:r>
            <a:r>
              <a:rPr lang="en-US" sz="2200" b="1" dirty="0">
                <a:solidFill>
                  <a:srgbClr val="F9844A"/>
                </a:solidFill>
                <a:latin typeface="Avenir Next LT Pro" panose="020B0504020202020204" pitchFamily="34" charset="0"/>
              </a:rPr>
              <a:t> y </a:t>
            </a:r>
            <a:r>
              <a:rPr lang="en-US" sz="2200" b="1" dirty="0" err="1">
                <a:solidFill>
                  <a:srgbClr val="F9844A"/>
                </a:solidFill>
                <a:latin typeface="Avenir Next LT Pro" panose="020B0504020202020204" pitchFamily="34" charset="0"/>
              </a:rPr>
              <a:t>sesgo</a:t>
            </a:r>
            <a:endParaRPr lang="en-US" sz="2200" b="1" dirty="0">
              <a:solidFill>
                <a:srgbClr val="F9844A"/>
              </a:solidFill>
              <a:latin typeface="Avenir Next LT Pro" panose="020B0504020202020204" pitchFamily="34" charset="0"/>
            </a:endParaRPr>
          </a:p>
        </p:txBody>
      </p:sp>
      <p:sp>
        <p:nvSpPr>
          <p:cNvPr id="32" name="Right Brace 31">
            <a:extLst>
              <a:ext uri="{FF2B5EF4-FFF2-40B4-BE49-F238E27FC236}">
                <a16:creationId xmlns:a16="http://schemas.microsoft.com/office/drawing/2014/main" id="{485EB7CC-4A68-4547-94A2-54B0AF9E237C}"/>
              </a:ext>
            </a:extLst>
          </p:cNvPr>
          <p:cNvSpPr/>
          <p:nvPr/>
        </p:nvSpPr>
        <p:spPr>
          <a:xfrm rot="16200000">
            <a:off x="11028194" y="3406706"/>
            <a:ext cx="303958" cy="6069043"/>
          </a:xfrm>
          <a:prstGeom prst="rightBrace">
            <a:avLst/>
          </a:prstGeom>
          <a:ln w="38100">
            <a:solidFill>
              <a:srgbClr val="F9844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200"/>
          </a:p>
        </p:txBody>
      </p:sp>
      <p:sp>
        <p:nvSpPr>
          <p:cNvPr id="34" name="Freeform: Shape 33">
            <a:extLst>
              <a:ext uri="{FF2B5EF4-FFF2-40B4-BE49-F238E27FC236}">
                <a16:creationId xmlns:a16="http://schemas.microsoft.com/office/drawing/2014/main" id="{D843AA0F-5075-4B8C-A329-8FAC609A3D65}"/>
              </a:ext>
            </a:extLst>
          </p:cNvPr>
          <p:cNvSpPr/>
          <p:nvPr/>
        </p:nvSpPr>
        <p:spPr>
          <a:xfrm rot="10800000" flipV="1">
            <a:off x="11426281" y="5168545"/>
            <a:ext cx="445496" cy="745316"/>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 name="connsiteX0" fmla="*/ 0 w 5471735"/>
              <a:gd name="connsiteY0" fmla="*/ 15561 h 3976826"/>
              <a:gd name="connsiteX1" fmla="*/ 3365369 w 5471735"/>
              <a:gd name="connsiteY1" fmla="*/ 222951 h 3976826"/>
              <a:gd name="connsiteX2" fmla="*/ 5471729 w 5471735"/>
              <a:gd name="connsiteY2" fmla="*/ 3976826 h 3976826"/>
              <a:gd name="connsiteX0" fmla="*/ 0 w 5471766"/>
              <a:gd name="connsiteY0" fmla="*/ 15561 h 3976826"/>
              <a:gd name="connsiteX1" fmla="*/ 3365369 w 5471766"/>
              <a:gd name="connsiteY1" fmla="*/ 222951 h 3976826"/>
              <a:gd name="connsiteX2" fmla="*/ 5471729 w 5471766"/>
              <a:gd name="connsiteY2" fmla="*/ 3976826 h 3976826"/>
            </a:gdLst>
            <a:ahLst/>
            <a:cxnLst>
              <a:cxn ang="0">
                <a:pos x="connsiteX0" y="connsiteY0"/>
              </a:cxn>
              <a:cxn ang="0">
                <a:pos x="connsiteX1" y="connsiteY1"/>
              </a:cxn>
              <a:cxn ang="0">
                <a:pos x="connsiteX2" y="connsiteY2"/>
              </a:cxn>
            </a:cxnLst>
            <a:rect l="l" t="t" r="r" b="b"/>
            <a:pathLst>
              <a:path w="5471766" h="3976826">
                <a:moveTo>
                  <a:pt x="0" y="15561"/>
                </a:moveTo>
                <a:cubicBezTo>
                  <a:pt x="1099794" y="-39429"/>
                  <a:pt x="2520099" y="56411"/>
                  <a:pt x="3365369" y="222951"/>
                </a:cubicBezTo>
                <a:cubicBezTo>
                  <a:pt x="5277583" y="693131"/>
                  <a:pt x="5474871" y="3362512"/>
                  <a:pt x="5471729" y="3976826"/>
                </a:cubicBezTo>
              </a:path>
            </a:pathLst>
          </a:custGeom>
          <a:noFill/>
          <a:ln w="38100">
            <a:solidFill>
              <a:srgbClr val="F9844A"/>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3F5A537-5D43-4FEC-B3D5-DE94967EA7E6}"/>
              </a:ext>
            </a:extLst>
          </p:cNvPr>
          <p:cNvSpPr/>
          <p:nvPr/>
        </p:nvSpPr>
        <p:spPr>
          <a:xfrm rot="10800000" flipH="1" flipV="1">
            <a:off x="10820400" y="5171512"/>
            <a:ext cx="304279" cy="745316"/>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 name="connsiteX0" fmla="*/ 0 w 5471735"/>
              <a:gd name="connsiteY0" fmla="*/ 15561 h 3976826"/>
              <a:gd name="connsiteX1" fmla="*/ 3365369 w 5471735"/>
              <a:gd name="connsiteY1" fmla="*/ 222951 h 3976826"/>
              <a:gd name="connsiteX2" fmla="*/ 5471729 w 5471735"/>
              <a:gd name="connsiteY2" fmla="*/ 3976826 h 3976826"/>
              <a:gd name="connsiteX0" fmla="*/ 0 w 5471766"/>
              <a:gd name="connsiteY0" fmla="*/ 15561 h 3976826"/>
              <a:gd name="connsiteX1" fmla="*/ 3365369 w 5471766"/>
              <a:gd name="connsiteY1" fmla="*/ 222951 h 3976826"/>
              <a:gd name="connsiteX2" fmla="*/ 5471729 w 5471766"/>
              <a:gd name="connsiteY2" fmla="*/ 3976826 h 3976826"/>
            </a:gdLst>
            <a:ahLst/>
            <a:cxnLst>
              <a:cxn ang="0">
                <a:pos x="connsiteX0" y="connsiteY0"/>
              </a:cxn>
              <a:cxn ang="0">
                <a:pos x="connsiteX1" y="connsiteY1"/>
              </a:cxn>
              <a:cxn ang="0">
                <a:pos x="connsiteX2" y="connsiteY2"/>
              </a:cxn>
            </a:cxnLst>
            <a:rect l="l" t="t" r="r" b="b"/>
            <a:pathLst>
              <a:path w="5471766" h="3976826">
                <a:moveTo>
                  <a:pt x="0" y="15561"/>
                </a:moveTo>
                <a:cubicBezTo>
                  <a:pt x="1099794" y="-39429"/>
                  <a:pt x="2520099" y="56411"/>
                  <a:pt x="3365369" y="222951"/>
                </a:cubicBezTo>
                <a:cubicBezTo>
                  <a:pt x="5277583" y="693131"/>
                  <a:pt x="5474871" y="3362512"/>
                  <a:pt x="5471729" y="3976826"/>
                </a:cubicBezTo>
              </a:path>
            </a:pathLst>
          </a:custGeom>
          <a:noFill/>
          <a:ln w="38100">
            <a:solidFill>
              <a:srgbClr val="F9844A"/>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Shape 45">
            <a:extLst>
              <a:ext uri="{FF2B5EF4-FFF2-40B4-BE49-F238E27FC236}">
                <a16:creationId xmlns:a16="http://schemas.microsoft.com/office/drawing/2014/main" id="{ABB9FEF9-4D28-43E1-9450-23FF549B43F6}"/>
              </a:ext>
            </a:extLst>
          </p:cNvPr>
          <p:cNvSpPr/>
          <p:nvPr/>
        </p:nvSpPr>
        <p:spPr>
          <a:xfrm rot="5400000" flipV="1">
            <a:off x="7242637" y="3611974"/>
            <a:ext cx="2251751" cy="2716225"/>
          </a:xfrm>
          <a:custGeom>
            <a:avLst/>
            <a:gdLst>
              <a:gd name="connsiteX0" fmla="*/ 0 w 5071621"/>
              <a:gd name="connsiteY0" fmla="*/ 54794 h 1054036"/>
              <a:gd name="connsiteX1" fmla="*/ 3044858 w 5071621"/>
              <a:gd name="connsiteY1" fmla="*/ 111355 h 1054036"/>
              <a:gd name="connsiteX2" fmla="*/ 5071621 w 5071621"/>
              <a:gd name="connsiteY2" fmla="*/ 1054036 h 1054036"/>
              <a:gd name="connsiteX0" fmla="*/ 0 w 5071621"/>
              <a:gd name="connsiteY0" fmla="*/ 23297 h 1022539"/>
              <a:gd name="connsiteX1" fmla="*/ 3252247 w 5071621"/>
              <a:gd name="connsiteY1" fmla="*/ 174126 h 1022539"/>
              <a:gd name="connsiteX2" fmla="*/ 5071621 w 5071621"/>
              <a:gd name="connsiteY2" fmla="*/ 1022539 h 1022539"/>
              <a:gd name="connsiteX0" fmla="*/ 0 w 5071621"/>
              <a:gd name="connsiteY0" fmla="*/ 15561 h 1014803"/>
              <a:gd name="connsiteX1" fmla="*/ 3365369 w 5071621"/>
              <a:gd name="connsiteY1" fmla="*/ 222951 h 1014803"/>
              <a:gd name="connsiteX2" fmla="*/ 5071621 w 5071621"/>
              <a:gd name="connsiteY2" fmla="*/ 1014803 h 1014803"/>
              <a:gd name="connsiteX0" fmla="*/ 0 w 5071621"/>
              <a:gd name="connsiteY0" fmla="*/ 15561 h 1175059"/>
              <a:gd name="connsiteX1" fmla="*/ 3365369 w 5071621"/>
              <a:gd name="connsiteY1" fmla="*/ 222951 h 1175059"/>
              <a:gd name="connsiteX2" fmla="*/ 5071621 w 5071621"/>
              <a:gd name="connsiteY2" fmla="*/ 1175059 h 1175059"/>
              <a:gd name="connsiteX0" fmla="*/ 0 w 5071629"/>
              <a:gd name="connsiteY0" fmla="*/ 15561 h 1175059"/>
              <a:gd name="connsiteX1" fmla="*/ 3365369 w 5071629"/>
              <a:gd name="connsiteY1" fmla="*/ 222951 h 1175059"/>
              <a:gd name="connsiteX2" fmla="*/ 5071621 w 5071629"/>
              <a:gd name="connsiteY2" fmla="*/ 1175059 h 1175059"/>
              <a:gd name="connsiteX0" fmla="*/ 0 w 5471735"/>
              <a:gd name="connsiteY0" fmla="*/ 15561 h 3976826"/>
              <a:gd name="connsiteX1" fmla="*/ 3365369 w 5471735"/>
              <a:gd name="connsiteY1" fmla="*/ 222951 h 3976826"/>
              <a:gd name="connsiteX2" fmla="*/ 5471729 w 5471735"/>
              <a:gd name="connsiteY2" fmla="*/ 3976826 h 3976826"/>
              <a:gd name="connsiteX0" fmla="*/ 0 w 5471766"/>
              <a:gd name="connsiteY0" fmla="*/ 15561 h 3976826"/>
              <a:gd name="connsiteX1" fmla="*/ 3365369 w 5471766"/>
              <a:gd name="connsiteY1" fmla="*/ 222951 h 3976826"/>
              <a:gd name="connsiteX2" fmla="*/ 5471729 w 5471766"/>
              <a:gd name="connsiteY2" fmla="*/ 3976826 h 3976826"/>
            </a:gdLst>
            <a:ahLst/>
            <a:cxnLst>
              <a:cxn ang="0">
                <a:pos x="connsiteX0" y="connsiteY0"/>
              </a:cxn>
              <a:cxn ang="0">
                <a:pos x="connsiteX1" y="connsiteY1"/>
              </a:cxn>
              <a:cxn ang="0">
                <a:pos x="connsiteX2" y="connsiteY2"/>
              </a:cxn>
            </a:cxnLst>
            <a:rect l="l" t="t" r="r" b="b"/>
            <a:pathLst>
              <a:path w="5471766" h="3976826">
                <a:moveTo>
                  <a:pt x="0" y="15561"/>
                </a:moveTo>
                <a:cubicBezTo>
                  <a:pt x="1099794" y="-39429"/>
                  <a:pt x="2520099" y="56411"/>
                  <a:pt x="3365369" y="222951"/>
                </a:cubicBezTo>
                <a:cubicBezTo>
                  <a:pt x="5277583" y="693131"/>
                  <a:pt x="5474871" y="3362512"/>
                  <a:pt x="5471729" y="3976826"/>
                </a:cubicBezTo>
              </a:path>
            </a:pathLst>
          </a:custGeom>
          <a:noFill/>
          <a:ln w="38100">
            <a:solidFill>
              <a:srgbClr val="F9844A"/>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6">
            <a:extLst>
              <a:ext uri="{FF2B5EF4-FFF2-40B4-BE49-F238E27FC236}">
                <a16:creationId xmlns:a16="http://schemas.microsoft.com/office/drawing/2014/main" id="{2E9C0ED1-E8A7-415B-933D-286B1EFB7CB1}"/>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sp>
        <p:nvSpPr>
          <p:cNvPr id="26" name="TextBox 3">
            <a:extLst>
              <a:ext uri="{FF2B5EF4-FFF2-40B4-BE49-F238E27FC236}">
                <a16:creationId xmlns:a16="http://schemas.microsoft.com/office/drawing/2014/main" id="{218D851F-4113-4E05-AE07-B657BC7BEA23}"/>
              </a:ext>
            </a:extLst>
          </p:cNvPr>
          <p:cNvSpPr txBox="1"/>
          <p:nvPr/>
        </p:nvSpPr>
        <p:spPr>
          <a:xfrm>
            <a:off x="670641" y="534271"/>
            <a:ext cx="9721985" cy="1066800"/>
          </a:xfrm>
          <a:prstGeom prst="rect">
            <a:avLst/>
          </a:prstGeom>
        </p:spPr>
        <p:txBody>
          <a:bodyPr lIns="0" tIns="0" rIns="0" bIns="0" rtlCol="0" anchor="t">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6999" b="0" i="0" u="none" strike="noStrike" kern="1200" cap="none" spc="0" normalizeH="0" baseline="0" noProof="0">
                <a:ln>
                  <a:noFill/>
                </a:ln>
                <a:solidFill>
                  <a:srgbClr val="FFFFFF"/>
                </a:solidFill>
                <a:effectLst/>
                <a:uLnTx/>
                <a:uFillTx/>
                <a:latin typeface="Now"/>
                <a:ea typeface="+mn-ea"/>
                <a:cs typeface="+mn-cs"/>
              </a:rPr>
              <a:t>Contexto subyacente</a:t>
            </a:r>
          </a:p>
        </p:txBody>
      </p:sp>
      <p:sp>
        <p:nvSpPr>
          <p:cNvPr id="27" name="TextBox 5">
            <a:extLst>
              <a:ext uri="{FF2B5EF4-FFF2-40B4-BE49-F238E27FC236}">
                <a16:creationId xmlns:a16="http://schemas.microsoft.com/office/drawing/2014/main" id="{4B7FFDF0-C9B4-4D74-BEAC-FACA63D63686}"/>
              </a:ext>
            </a:extLst>
          </p:cNvPr>
          <p:cNvSpPr txBox="1"/>
          <p:nvPr/>
        </p:nvSpPr>
        <p:spPr>
          <a:xfrm>
            <a:off x="3124200" y="2439042"/>
            <a:ext cx="5295007" cy="171072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ct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Now Bold"/>
                <a:ea typeface="+mn-ea"/>
                <a:cs typeface="+mn-cs"/>
              </a:rPr>
              <a:t>Normas de género: </a:t>
            </a:r>
          </a:p>
          <a:p>
            <a:pPr marL="0" marR="0" lvl="0" indent="0" algn="l" defTabSz="914400" rtl="0" eaLnBrk="1" fontAlgn="auto" latinLnBrk="0" hangingPunct="1">
              <a:lnSpc>
                <a:spcPts val="3359"/>
              </a:lnSpc>
              <a:spcBef>
                <a:spcPct val="0"/>
              </a:spcBef>
              <a:spcAft>
                <a:spcPts val="0"/>
              </a:spcAft>
              <a:buClrTx/>
              <a:buSzTx/>
              <a:buFontTx/>
              <a:buNone/>
              <a:tabLst/>
              <a:defRPr/>
            </a:pPr>
            <a:r>
              <a:rPr kumimoji="0" lang="es-ES" sz="2000" b="0" i="0" u="none" strike="noStrike" kern="1200" cap="none" spc="0" normalizeH="0" baseline="0" noProof="0">
                <a:ln>
                  <a:noFill/>
                </a:ln>
                <a:solidFill>
                  <a:srgbClr val="000000"/>
                </a:solidFill>
                <a:effectLst/>
                <a:uLnTx/>
                <a:uFillTx/>
                <a:latin typeface="Now"/>
                <a:ea typeface="+mn-ea"/>
                <a:cs typeface="+mn-cs"/>
              </a:rPr>
              <a:t>Qué actividades y comportamientos se esperan de las mujeres y los hombres en función de su género</a:t>
            </a:r>
          </a:p>
        </p:txBody>
      </p:sp>
      <p:sp>
        <p:nvSpPr>
          <p:cNvPr id="29" name="Rectangle: Rounded Corners 28">
            <a:extLst>
              <a:ext uri="{FF2B5EF4-FFF2-40B4-BE49-F238E27FC236}">
                <a16:creationId xmlns:a16="http://schemas.microsoft.com/office/drawing/2014/main" id="{173F96F1-389B-4CE4-B91F-41326B568545}"/>
              </a:ext>
            </a:extLst>
          </p:cNvPr>
          <p:cNvSpPr/>
          <p:nvPr/>
        </p:nvSpPr>
        <p:spPr>
          <a:xfrm>
            <a:off x="11583442" y="4325991"/>
            <a:ext cx="2602975" cy="1076305"/>
          </a:xfrm>
          <a:prstGeom prst="roundRect">
            <a:avLst>
              <a:gd name="adj" fmla="val 10215"/>
            </a:avLst>
          </a:prstGeom>
          <a:solidFill>
            <a:srgbClr val="F984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effectLst/>
                <a:latin typeface="Avenir Next LT Pro" panose="020B0504020202020204" pitchFamily="34" charset="0"/>
                <a:ea typeface="Calibri" panose="020F0502020204030204" pitchFamily="34" charset="0"/>
                <a:cs typeface="Myanmar Text" panose="020B0502040204020203" pitchFamily="34" charset="0"/>
              </a:rPr>
              <a:t>acceso desigual a la educación y las oportunidades</a:t>
            </a: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ndParaRPr>
          </a:p>
        </p:txBody>
      </p:sp>
      <p:sp>
        <p:nvSpPr>
          <p:cNvPr id="30" name="Rectangle: Rounded Corners 29">
            <a:extLst>
              <a:ext uri="{FF2B5EF4-FFF2-40B4-BE49-F238E27FC236}">
                <a16:creationId xmlns:a16="http://schemas.microsoft.com/office/drawing/2014/main" id="{0BAC8D04-47E5-40D2-873B-AA3F2F652555}"/>
              </a:ext>
            </a:extLst>
          </p:cNvPr>
          <p:cNvSpPr/>
          <p:nvPr/>
        </p:nvSpPr>
        <p:spPr>
          <a:xfrm>
            <a:off x="8431076" y="4325991"/>
            <a:ext cx="2602975" cy="1076305"/>
          </a:xfrm>
          <a:prstGeom prst="roundRect">
            <a:avLst>
              <a:gd name="adj" fmla="val 10215"/>
            </a:avLst>
          </a:prstGeom>
          <a:solidFill>
            <a:srgbClr val="F9844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white"/>
                </a:solidFill>
                <a:effectLst/>
                <a:uLnTx/>
                <a:uFillTx/>
                <a:latin typeface="Avenir Next LT Pro" panose="020B0504020202020204" pitchFamily="34" charset="0"/>
              </a:rPr>
              <a:t>los roles tradicionales de género  en el hogar y la comunidad</a:t>
            </a: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ndParaRPr>
          </a:p>
        </p:txBody>
      </p:sp>
    </p:spTree>
    <p:extLst>
      <p:ext uri="{BB962C8B-B14F-4D97-AF65-F5344CB8AC3E}">
        <p14:creationId xmlns:p14="http://schemas.microsoft.com/office/powerpoint/2010/main" val="26680714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sp>
        <p:nvSpPr>
          <p:cNvPr id="4" name="TextBox 4"/>
          <p:cNvSpPr txBox="1"/>
          <p:nvPr/>
        </p:nvSpPr>
        <p:spPr>
          <a:xfrm>
            <a:off x="9461888" y="2019300"/>
            <a:ext cx="7997337" cy="7029104"/>
          </a:xfrm>
          <a:prstGeom prst="rect">
            <a:avLst/>
          </a:prstGeom>
        </p:spPr>
        <p:txBody>
          <a:bodyPr lIns="0" tIns="0" rIns="0" bIns="0" rtlCol="0" anchor="t">
            <a:spAutoFit/>
          </a:bodyPr>
          <a:lstStyle/>
          <a:p>
            <a:pPr>
              <a:lnSpc>
                <a:spcPts val="5039"/>
              </a:lnSpc>
              <a:spcBef>
                <a:spcPct val="0"/>
              </a:spcBef>
            </a:pPr>
            <a:r>
              <a:rPr lang="es-ES" sz="3599" dirty="0">
                <a:solidFill>
                  <a:srgbClr val="FFFFFF"/>
                </a:solidFill>
                <a:latin typeface="Now"/>
              </a:rPr>
              <a:t>Debido a que las cuestiones de género están arraigadas en creencias, tradiciones, y prácticas profundamente enraizadas, puede ser difícil y complicado cambiarlas. </a:t>
            </a:r>
          </a:p>
          <a:p>
            <a:pPr>
              <a:lnSpc>
                <a:spcPts val="5039"/>
              </a:lnSpc>
              <a:spcBef>
                <a:spcPct val="0"/>
              </a:spcBef>
            </a:pPr>
            <a:endParaRPr lang="es-ES" sz="3599" dirty="0">
              <a:solidFill>
                <a:srgbClr val="FFFFFF"/>
              </a:solidFill>
              <a:latin typeface="Now"/>
            </a:endParaRPr>
          </a:p>
          <a:p>
            <a:pPr>
              <a:lnSpc>
                <a:spcPts val="5039"/>
              </a:lnSpc>
              <a:spcBef>
                <a:spcPct val="0"/>
              </a:spcBef>
            </a:pPr>
            <a:r>
              <a:rPr lang="es-ES" sz="3599" dirty="0">
                <a:solidFill>
                  <a:srgbClr val="FFFFFF"/>
                </a:solidFill>
                <a:latin typeface="Now"/>
              </a:rPr>
              <a:t>¡Es importante considerar este contexto al diseñar e implementar actividades que involucren a mujeres o que estén relacionadas con cuestiones de género!</a:t>
            </a:r>
            <a:endParaRPr lang="en-US" sz="3599" dirty="0">
              <a:solidFill>
                <a:srgbClr val="FFFFFF"/>
              </a:solidFill>
              <a:latin typeface="Now"/>
            </a:endParaRPr>
          </a:p>
        </p:txBody>
      </p:sp>
      <p:sp>
        <p:nvSpPr>
          <p:cNvPr id="6" name="TextBox 6">
            <a:extLst>
              <a:ext uri="{FF2B5EF4-FFF2-40B4-BE49-F238E27FC236}">
                <a16:creationId xmlns:a16="http://schemas.microsoft.com/office/drawing/2014/main" id="{11B4EA51-6C03-4108-8376-B6813E7B7DF2}"/>
              </a:ext>
            </a:extLst>
          </p:cNvPr>
          <p:cNvSpPr txBox="1"/>
          <p:nvPr/>
        </p:nvSpPr>
        <p:spPr>
          <a:xfrm>
            <a:off x="10591801" y="799806"/>
            <a:ext cx="74105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sp>
        <p:nvSpPr>
          <p:cNvPr id="9" name="TextBox 3">
            <a:extLst>
              <a:ext uri="{FF2B5EF4-FFF2-40B4-BE49-F238E27FC236}">
                <a16:creationId xmlns:a16="http://schemas.microsoft.com/office/drawing/2014/main" id="{CC6EBE4F-ACBB-490F-836B-6C957A2197B8}"/>
              </a:ext>
            </a:extLst>
          </p:cNvPr>
          <p:cNvSpPr txBox="1"/>
          <p:nvPr/>
        </p:nvSpPr>
        <p:spPr>
          <a:xfrm>
            <a:off x="670641" y="534271"/>
            <a:ext cx="9721985" cy="1066800"/>
          </a:xfrm>
          <a:prstGeom prst="rect">
            <a:avLst/>
          </a:prstGeom>
        </p:spPr>
        <p:txBody>
          <a:bodyPr lIns="0" tIns="0" rIns="0" bIns="0" rtlCol="0" anchor="t">
            <a:spAutoFit/>
          </a:bodyPr>
          <a:lstStyle/>
          <a:p>
            <a:pPr marL="0" marR="0" lvl="0" indent="0" algn="l" defTabSz="914400" rtl="0" eaLnBrk="1" fontAlgn="auto" latinLnBrk="0" hangingPunct="1">
              <a:lnSpc>
                <a:spcPts val="8400"/>
              </a:lnSpc>
              <a:spcBef>
                <a:spcPts val="0"/>
              </a:spcBef>
              <a:spcAft>
                <a:spcPts val="0"/>
              </a:spcAft>
              <a:buClrTx/>
              <a:buSzTx/>
              <a:buFontTx/>
              <a:buNone/>
              <a:tabLst/>
              <a:defRPr/>
            </a:pPr>
            <a:r>
              <a:rPr kumimoji="0" lang="en-US" sz="6999" b="0" i="0" u="none" strike="noStrike" kern="1200" cap="none" spc="0" normalizeH="0" baseline="0" noProof="0">
                <a:ln>
                  <a:noFill/>
                </a:ln>
                <a:solidFill>
                  <a:srgbClr val="FFFFFF"/>
                </a:solidFill>
                <a:effectLst/>
                <a:uLnTx/>
                <a:uFillTx/>
                <a:latin typeface="Now"/>
                <a:ea typeface="+mn-ea"/>
                <a:cs typeface="+mn-cs"/>
              </a:rPr>
              <a:t>Contexto subyacente</a:t>
            </a:r>
          </a:p>
        </p:txBody>
      </p:sp>
      <p:pic>
        <p:nvPicPr>
          <p:cNvPr id="3" name="Imagen 2">
            <a:extLst>
              <a:ext uri="{FF2B5EF4-FFF2-40B4-BE49-F238E27FC236}">
                <a16:creationId xmlns:a16="http://schemas.microsoft.com/office/drawing/2014/main" id="{62B66887-B205-48F9-8CC7-3CBE03D44347}"/>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57077" y="3362152"/>
            <a:ext cx="8588086" cy="43434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6">
            <a:extLst>
              <a:ext uri="{FF2B5EF4-FFF2-40B4-BE49-F238E27FC236}">
                <a16:creationId xmlns:a16="http://schemas.microsoft.com/office/drawing/2014/main" id="{E2601E94-DDC1-4D46-93D6-437125A345C9}"/>
              </a:ext>
            </a:extLst>
          </p:cNvPr>
          <p:cNvGrpSpPr/>
          <p:nvPr/>
        </p:nvGrpSpPr>
        <p:grpSpPr>
          <a:xfrm>
            <a:off x="10361362" y="7848105"/>
            <a:ext cx="1716833" cy="1716833"/>
            <a:chOff x="0" y="0"/>
            <a:chExt cx="6350000" cy="6350000"/>
          </a:xfrm>
          <a:solidFill>
            <a:srgbClr val="F9844A"/>
          </a:solidFill>
        </p:grpSpPr>
        <p:sp>
          <p:nvSpPr>
            <p:cNvPr id="34" name="Freeform 7">
              <a:extLst>
                <a:ext uri="{FF2B5EF4-FFF2-40B4-BE49-F238E27FC236}">
                  <a16:creationId xmlns:a16="http://schemas.microsoft.com/office/drawing/2014/main" id="{3CF01D4C-B22B-4C6E-9BFE-859F079AAC08}"/>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31" name="Group 6">
            <a:extLst>
              <a:ext uri="{FF2B5EF4-FFF2-40B4-BE49-F238E27FC236}">
                <a16:creationId xmlns:a16="http://schemas.microsoft.com/office/drawing/2014/main" id="{13AAE70B-2C72-487C-9308-153514500B4C}"/>
              </a:ext>
            </a:extLst>
          </p:cNvPr>
          <p:cNvGrpSpPr/>
          <p:nvPr/>
        </p:nvGrpSpPr>
        <p:grpSpPr>
          <a:xfrm>
            <a:off x="10343873" y="5392160"/>
            <a:ext cx="1716833" cy="1716833"/>
            <a:chOff x="0" y="0"/>
            <a:chExt cx="6350000" cy="6350000"/>
          </a:xfrm>
          <a:solidFill>
            <a:srgbClr val="F9844A"/>
          </a:solidFill>
        </p:grpSpPr>
        <p:sp>
          <p:nvSpPr>
            <p:cNvPr id="32" name="Freeform 7">
              <a:extLst>
                <a:ext uri="{FF2B5EF4-FFF2-40B4-BE49-F238E27FC236}">
                  <a16:creationId xmlns:a16="http://schemas.microsoft.com/office/drawing/2014/main" id="{FD2BC0A1-4756-492A-BE2E-EB24E6B00C7B}"/>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 name="AutoShape 2"/>
          <p:cNvSpPr/>
          <p:nvPr/>
        </p:nvSpPr>
        <p:spPr>
          <a:xfrm rot="5400000">
            <a:off x="11608157" y="3908050"/>
            <a:ext cx="1443912" cy="0"/>
          </a:xfrm>
          <a:prstGeom prst="line">
            <a:avLst/>
          </a:prstGeom>
          <a:ln w="31750" cap="rnd">
            <a:solidFill>
              <a:srgbClr val="F9844A"/>
            </a:solidFill>
            <a:prstDash val="sysDot"/>
            <a:headEnd type="none" w="sm" len="sm"/>
            <a:tailEnd type="none" w="sm" len="sm"/>
          </a:ln>
        </p:spPr>
      </p:sp>
      <p:sp>
        <p:nvSpPr>
          <p:cNvPr id="3" name="AutoShape 3"/>
          <p:cNvSpPr/>
          <p:nvPr/>
        </p:nvSpPr>
        <p:spPr>
          <a:xfrm rot="5400000">
            <a:off x="11608157" y="6235029"/>
            <a:ext cx="1443912" cy="0"/>
          </a:xfrm>
          <a:prstGeom prst="line">
            <a:avLst/>
          </a:prstGeom>
          <a:ln w="31750" cap="rnd">
            <a:solidFill>
              <a:srgbClr val="F9844A"/>
            </a:solidFill>
            <a:prstDash val="sysDot"/>
            <a:headEnd type="none" w="sm" len="sm"/>
            <a:tailEnd type="none" w="sm" len="sm"/>
          </a:ln>
        </p:spPr>
      </p:sp>
      <p:sp>
        <p:nvSpPr>
          <p:cNvPr id="4" name="AutoShape 4"/>
          <p:cNvSpPr/>
          <p:nvPr/>
        </p:nvSpPr>
        <p:spPr>
          <a:xfrm rot="5400000">
            <a:off x="11608157" y="8711825"/>
            <a:ext cx="1443912" cy="0"/>
          </a:xfrm>
          <a:prstGeom prst="line">
            <a:avLst/>
          </a:prstGeom>
          <a:ln w="31750" cap="rnd">
            <a:solidFill>
              <a:srgbClr val="F9844A"/>
            </a:solidFill>
            <a:prstDash val="sysDot"/>
            <a:headEnd type="none" w="sm" len="sm"/>
            <a:tailEnd type="none" w="sm" len="sm"/>
          </a:ln>
        </p:spPr>
      </p:sp>
      <p:grpSp>
        <p:nvGrpSpPr>
          <p:cNvPr id="6" name="Group 6"/>
          <p:cNvGrpSpPr/>
          <p:nvPr/>
        </p:nvGrpSpPr>
        <p:grpSpPr>
          <a:xfrm>
            <a:off x="10359093" y="3127980"/>
            <a:ext cx="1716833" cy="1716833"/>
            <a:chOff x="0" y="0"/>
            <a:chExt cx="6350000" cy="6350000"/>
          </a:xfrm>
          <a:solidFill>
            <a:srgbClr val="F9844A"/>
          </a:solidFill>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8" name="TextBox 18"/>
          <p:cNvSpPr txBox="1"/>
          <p:nvPr/>
        </p:nvSpPr>
        <p:spPr>
          <a:xfrm>
            <a:off x="12684065" y="3114234"/>
            <a:ext cx="5603935" cy="1594667"/>
          </a:xfrm>
          <a:prstGeom prst="rect">
            <a:avLst/>
          </a:prstGeom>
        </p:spPr>
        <p:txBody>
          <a:bodyPr lIns="0" tIns="0" rIns="0" bIns="0" rtlCol="0" anchor="t">
            <a:spAutoFit/>
          </a:bodyPr>
          <a:lstStyle/>
          <a:p>
            <a:pPr>
              <a:lnSpc>
                <a:spcPts val="4199"/>
              </a:lnSpc>
            </a:pPr>
            <a:r>
              <a:rPr lang="es-ES" sz="2999">
                <a:solidFill>
                  <a:srgbClr val="0A9396"/>
                </a:solidFill>
                <a:latin typeface="Now"/>
              </a:rPr>
              <a:t>ORGANIZACIONES DE CONSERVACIÓN </a:t>
            </a:r>
          </a:p>
          <a:p>
            <a:pPr>
              <a:lnSpc>
                <a:spcPts val="4199"/>
              </a:lnSpc>
            </a:pPr>
            <a:r>
              <a:rPr lang="es-ES" sz="2999">
                <a:solidFill>
                  <a:srgbClr val="0A9396"/>
                </a:solidFill>
                <a:latin typeface="Now"/>
              </a:rPr>
              <a:t>(ONG, OSC)</a:t>
            </a:r>
            <a:endParaRPr lang="en-US" sz="2999">
              <a:solidFill>
                <a:srgbClr val="0A9396"/>
              </a:solidFill>
              <a:latin typeface="Now"/>
            </a:endParaRPr>
          </a:p>
        </p:txBody>
      </p:sp>
      <p:sp>
        <p:nvSpPr>
          <p:cNvPr id="19" name="TextBox 19"/>
          <p:cNvSpPr txBox="1"/>
          <p:nvPr/>
        </p:nvSpPr>
        <p:spPr>
          <a:xfrm>
            <a:off x="12628971" y="5947132"/>
            <a:ext cx="4575235" cy="517449"/>
          </a:xfrm>
          <a:prstGeom prst="rect">
            <a:avLst/>
          </a:prstGeom>
        </p:spPr>
        <p:txBody>
          <a:bodyPr lIns="0" tIns="0" rIns="0" bIns="0" rtlCol="0" anchor="t">
            <a:spAutoFit/>
          </a:bodyPr>
          <a:lstStyle/>
          <a:p>
            <a:pPr>
              <a:lnSpc>
                <a:spcPts val="4199"/>
              </a:lnSpc>
            </a:pPr>
            <a:r>
              <a:rPr lang="en-US" sz="2999">
                <a:solidFill>
                  <a:srgbClr val="0A9396"/>
                </a:solidFill>
                <a:latin typeface="Now"/>
              </a:rPr>
              <a:t>COMUNIDADES</a:t>
            </a:r>
          </a:p>
        </p:txBody>
      </p:sp>
      <p:sp>
        <p:nvSpPr>
          <p:cNvPr id="20" name="TextBox 20"/>
          <p:cNvSpPr txBox="1"/>
          <p:nvPr/>
        </p:nvSpPr>
        <p:spPr>
          <a:xfrm>
            <a:off x="12684065" y="7839114"/>
            <a:ext cx="4575235" cy="2133276"/>
          </a:xfrm>
          <a:prstGeom prst="rect">
            <a:avLst/>
          </a:prstGeom>
        </p:spPr>
        <p:txBody>
          <a:bodyPr lIns="0" tIns="0" rIns="0" bIns="0" rtlCol="0" anchor="t">
            <a:spAutoFit/>
          </a:bodyPr>
          <a:lstStyle/>
          <a:p>
            <a:pPr>
              <a:lnSpc>
                <a:spcPts val="4199"/>
              </a:lnSpc>
            </a:pPr>
            <a:r>
              <a:rPr lang="en-US" sz="2999">
                <a:solidFill>
                  <a:srgbClr val="0A9396"/>
                </a:solidFill>
                <a:latin typeface="Now"/>
              </a:rPr>
              <a:t>AUTORIDADES, TOMADORES DE DECISIONES </a:t>
            </a:r>
            <a:r>
              <a:rPr lang="es-ES" sz="2999">
                <a:solidFill>
                  <a:srgbClr val="0A9396"/>
                </a:solidFill>
                <a:latin typeface="Now"/>
              </a:rPr>
              <a:t>por encima del nivel del pueblo</a:t>
            </a:r>
            <a:endParaRPr lang="en-US" sz="2999">
              <a:solidFill>
                <a:srgbClr val="0A9396"/>
              </a:solidFill>
              <a:latin typeface="Now"/>
            </a:endParaRPr>
          </a:p>
        </p:txBody>
      </p:sp>
      <p:sp>
        <p:nvSpPr>
          <p:cNvPr id="21" name="TextBox 21"/>
          <p:cNvSpPr txBox="1"/>
          <p:nvPr/>
        </p:nvSpPr>
        <p:spPr>
          <a:xfrm>
            <a:off x="10644379" y="799806"/>
            <a:ext cx="7357970"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es-ES" sz="1600">
                <a:solidFill>
                  <a:srgbClr val="000000"/>
                </a:solidFill>
                <a:latin typeface="Now"/>
              </a:rPr>
              <a:t>POR QUÉ EL GÉNERO ES IMPORTANTE EN LA CONSERVACIÓN</a:t>
            </a:r>
            <a:endParaRPr lang="en-US" sz="1600">
              <a:solidFill>
                <a:srgbClr val="000000"/>
              </a:solidFill>
              <a:latin typeface="Now"/>
            </a:endParaRPr>
          </a:p>
        </p:txBody>
      </p:sp>
      <p:pic>
        <p:nvPicPr>
          <p:cNvPr id="24" name="Graphic 23" descr="Court outline">
            <a:extLst>
              <a:ext uri="{FF2B5EF4-FFF2-40B4-BE49-F238E27FC236}">
                <a16:creationId xmlns:a16="http://schemas.microsoft.com/office/drawing/2014/main" id="{2E26DE60-5BFF-4799-8E6F-EEB2CFAD09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8000" y="8115300"/>
            <a:ext cx="1106424" cy="1106424"/>
          </a:xfrm>
          <a:prstGeom prst="rect">
            <a:avLst/>
          </a:prstGeom>
        </p:spPr>
      </p:pic>
      <p:pic>
        <p:nvPicPr>
          <p:cNvPr id="26" name="Graphic 25" descr="Neighborhood outline">
            <a:extLst>
              <a:ext uri="{FF2B5EF4-FFF2-40B4-BE49-F238E27FC236}">
                <a16:creationId xmlns:a16="http://schemas.microsoft.com/office/drawing/2014/main" id="{CDF23E1F-4610-420A-AF87-277B330AED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3751" y="5925560"/>
            <a:ext cx="1106424" cy="1106424"/>
          </a:xfrm>
          <a:prstGeom prst="rect">
            <a:avLst/>
          </a:prstGeom>
        </p:spPr>
      </p:pic>
      <p:pic>
        <p:nvPicPr>
          <p:cNvPr id="28" name="Graphic 27" descr="Group outline">
            <a:extLst>
              <a:ext uri="{FF2B5EF4-FFF2-40B4-BE49-F238E27FC236}">
                <a16:creationId xmlns:a16="http://schemas.microsoft.com/office/drawing/2014/main" id="{43E56FE5-8571-4B0C-AB02-F80541E6AA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36706" y="5544560"/>
            <a:ext cx="755703" cy="755703"/>
          </a:xfrm>
          <a:prstGeom prst="rect">
            <a:avLst/>
          </a:prstGeom>
        </p:spPr>
      </p:pic>
      <p:pic>
        <p:nvPicPr>
          <p:cNvPr id="30" name="Graphic 29" descr="Open hand with plant outline">
            <a:extLst>
              <a:ext uri="{FF2B5EF4-FFF2-40B4-BE49-F238E27FC236}">
                <a16:creationId xmlns:a16="http://schemas.microsoft.com/office/drawing/2014/main" id="{2D401E98-F252-470D-9B2C-32C43D40E0D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44378" y="3032226"/>
            <a:ext cx="1005840" cy="1005840"/>
          </a:xfrm>
          <a:prstGeom prst="rect">
            <a:avLst/>
          </a:prstGeom>
        </p:spPr>
      </p:pic>
      <p:pic>
        <p:nvPicPr>
          <p:cNvPr id="36" name="Graphic 35" descr="Cycle with people outline">
            <a:extLst>
              <a:ext uri="{FF2B5EF4-FFF2-40B4-BE49-F238E27FC236}">
                <a16:creationId xmlns:a16="http://schemas.microsoft.com/office/drawing/2014/main" id="{650B0A58-B146-4547-9CC3-11F2FEF18D3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704171" y="3807467"/>
            <a:ext cx="1106424" cy="1106424"/>
          </a:xfrm>
          <a:prstGeom prst="rect">
            <a:avLst/>
          </a:prstGeom>
        </p:spPr>
      </p:pic>
      <p:sp>
        <p:nvSpPr>
          <p:cNvPr id="22" name="TextBox 17">
            <a:extLst>
              <a:ext uri="{FF2B5EF4-FFF2-40B4-BE49-F238E27FC236}">
                <a16:creationId xmlns:a16="http://schemas.microsoft.com/office/drawing/2014/main" id="{862E3713-AD3F-4994-AC70-9EABF51DD0E5}"/>
              </a:ext>
            </a:extLst>
          </p:cNvPr>
          <p:cNvSpPr txBox="1"/>
          <p:nvPr/>
        </p:nvSpPr>
        <p:spPr>
          <a:xfrm>
            <a:off x="983392" y="1257300"/>
            <a:ext cx="10661910" cy="1436291"/>
          </a:xfrm>
          <a:prstGeom prst="rect">
            <a:avLst/>
          </a:prstGeom>
        </p:spPr>
        <p:txBody>
          <a:bodyPr wrap="square" lIns="0" tIns="0" rIns="0" bIns="0" rtlCol="0" anchor="t">
            <a:spAutoFit/>
          </a:bodyPr>
          <a:lstStyle/>
          <a:p>
            <a:pPr algn="l">
              <a:lnSpc>
                <a:spcPts val="5639"/>
              </a:lnSpc>
              <a:spcBef>
                <a:spcPct val="0"/>
              </a:spcBef>
            </a:pPr>
            <a:r>
              <a:rPr lang="es-ES" sz="4699">
                <a:solidFill>
                  <a:srgbClr val="000000"/>
                </a:solidFill>
                <a:latin typeface="Now"/>
              </a:rPr>
              <a:t>Transversalización de género en todo tipo de institución </a:t>
            </a:r>
            <a:endParaRPr lang="en-US" sz="4699">
              <a:solidFill>
                <a:srgbClr val="000000"/>
              </a:solidFill>
              <a:latin typeface="Now"/>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5881" y="2664294"/>
            <a:ext cx="10183419" cy="2804379"/>
            <a:chOff x="0" y="0"/>
            <a:chExt cx="3444761" cy="948642"/>
          </a:xfrm>
          <a:solidFill>
            <a:srgbClr val="0A9396"/>
          </a:solidFill>
        </p:grpSpPr>
        <p:sp>
          <p:nvSpPr>
            <p:cNvPr id="3" name="Freeform 3"/>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19" name="Group 19"/>
          <p:cNvGrpSpPr/>
          <p:nvPr/>
        </p:nvGrpSpPr>
        <p:grpSpPr>
          <a:xfrm>
            <a:off x="256028" y="2664294"/>
            <a:ext cx="12012172" cy="7148198"/>
            <a:chOff x="0" y="0"/>
            <a:chExt cx="3444761" cy="2418032"/>
          </a:xfrm>
          <a:solidFill>
            <a:srgbClr val="0A9396"/>
          </a:solidFill>
        </p:grpSpPr>
        <p:sp>
          <p:nvSpPr>
            <p:cNvPr id="20" name="Freeform 20"/>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15" name="TextBox 17">
            <a:extLst>
              <a:ext uri="{FF2B5EF4-FFF2-40B4-BE49-F238E27FC236}">
                <a16:creationId xmlns:a16="http://schemas.microsoft.com/office/drawing/2014/main" id="{23395533-ACE3-4B1B-B898-E3883F3CFA69}"/>
              </a:ext>
            </a:extLst>
          </p:cNvPr>
          <p:cNvSpPr txBox="1"/>
          <p:nvPr/>
        </p:nvSpPr>
        <p:spPr>
          <a:xfrm>
            <a:off x="373791" y="3238500"/>
            <a:ext cx="5265009" cy="609600"/>
          </a:xfrm>
          <a:prstGeom prst="rect">
            <a:avLst/>
          </a:prstGeom>
          <a:solidFill>
            <a:srgbClr val="94D2BD"/>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26" name="TextBox 26"/>
          <p:cNvSpPr txBox="1"/>
          <p:nvPr/>
        </p:nvSpPr>
        <p:spPr>
          <a:xfrm>
            <a:off x="256028" y="2781300"/>
            <a:ext cx="11783572" cy="6976910"/>
          </a:xfrm>
          <a:prstGeom prst="rect">
            <a:avLst/>
          </a:prstGeom>
        </p:spPr>
        <p:txBody>
          <a:bodyPr wrap="square" lIns="0" tIns="0" rIns="0" bIns="0" rtlCol="0" anchor="t">
            <a:spAutoFit/>
          </a:bodyPr>
          <a:lstStyle/>
          <a:p>
            <a:pPr marL="302259" lvl="1">
              <a:lnSpc>
                <a:spcPts val="3919"/>
              </a:lnSpc>
            </a:pPr>
            <a:r>
              <a:rPr lang="es-ES" sz="3000" dirty="0">
                <a:solidFill>
                  <a:srgbClr val="FFFFFF"/>
                </a:solidFill>
                <a:latin typeface="Now"/>
              </a:rPr>
              <a:t>Pueden promover la participación de las mujeres </a:t>
            </a:r>
          </a:p>
          <a:p>
            <a:pPr marL="302259" lvl="1">
              <a:lnSpc>
                <a:spcPts val="3919"/>
              </a:lnSpc>
            </a:pPr>
            <a:r>
              <a:rPr lang="es-ES" sz="3000" dirty="0">
                <a:solidFill>
                  <a:srgbClr val="FFFFFF"/>
                </a:solidFill>
                <a:latin typeface="Now"/>
              </a:rPr>
              <a:t>en sus propias operaciones, mediante: </a:t>
            </a:r>
          </a:p>
          <a:p>
            <a:pPr marL="302259" lvl="1">
              <a:lnSpc>
                <a:spcPts val="3919"/>
              </a:lnSpc>
            </a:pPr>
            <a:endParaRPr lang="en-US" sz="2799" dirty="0">
              <a:solidFill>
                <a:srgbClr val="FFFFFF"/>
              </a:solidFill>
              <a:latin typeface="Now"/>
            </a:endParaRPr>
          </a:p>
          <a:p>
            <a:pPr marL="604518" lvl="1" indent="-302259">
              <a:lnSpc>
                <a:spcPts val="3919"/>
              </a:lnSpc>
              <a:buFont typeface="Arial"/>
              <a:buChar char="•"/>
            </a:pPr>
            <a:r>
              <a:rPr lang="es-ES" sz="2400" dirty="0">
                <a:solidFill>
                  <a:srgbClr val="FFFFFF"/>
                </a:solidFill>
                <a:latin typeface="Now"/>
              </a:rPr>
              <a:t>una política de género que describa el compromiso y los requisitos para la igualdad de género en la organización y sus actividades</a:t>
            </a:r>
          </a:p>
          <a:p>
            <a:pPr marL="604518" lvl="1" indent="-302259">
              <a:lnSpc>
                <a:spcPts val="3919"/>
              </a:lnSpc>
              <a:buFont typeface="Arial"/>
              <a:buChar char="•"/>
            </a:pPr>
            <a:r>
              <a:rPr lang="es-ES" sz="2400" dirty="0">
                <a:solidFill>
                  <a:srgbClr val="FFFFFF"/>
                </a:solidFill>
                <a:latin typeface="Now"/>
              </a:rPr>
              <a:t>la contratación de mujeres como empleadas, incluyendo puestos de alto nivel que son involucrados en la toma de decisiones </a:t>
            </a:r>
          </a:p>
          <a:p>
            <a:pPr marL="604518" lvl="1" indent="-302259">
              <a:lnSpc>
                <a:spcPts val="3919"/>
              </a:lnSpc>
              <a:buFont typeface="Arial"/>
              <a:buChar char="•"/>
            </a:pPr>
            <a:r>
              <a:rPr lang="es-ES" sz="2400" dirty="0">
                <a:solidFill>
                  <a:srgbClr val="FFFFFF"/>
                </a:solidFill>
                <a:latin typeface="Now"/>
              </a:rPr>
              <a:t>políticas y prácticas para apoyar al personal femenino (por ejemplo, cuidado de niños, proveer seguridad para el trabajo de campo)</a:t>
            </a:r>
          </a:p>
          <a:p>
            <a:pPr marL="604518" lvl="1" indent="-302259">
              <a:lnSpc>
                <a:spcPts val="3919"/>
              </a:lnSpc>
              <a:buFont typeface="Arial"/>
              <a:buChar char="•"/>
            </a:pPr>
            <a:r>
              <a:rPr lang="es-ES" sz="2400" dirty="0">
                <a:solidFill>
                  <a:srgbClr val="FFFFFF"/>
                </a:solidFill>
                <a:latin typeface="Now"/>
              </a:rPr>
              <a:t>y un entorno propicio en el que exista una cultura respetuosa con las mujeres y su trabajo. </a:t>
            </a:r>
          </a:p>
          <a:p>
            <a:pPr marL="604518" lvl="1" indent="-302259">
              <a:lnSpc>
                <a:spcPts val="3919"/>
              </a:lnSpc>
              <a:buFont typeface="Arial"/>
              <a:buChar char="•"/>
            </a:pPr>
            <a:endParaRPr lang="es-ES" sz="2400" dirty="0">
              <a:solidFill>
                <a:srgbClr val="FFFFFF"/>
              </a:solidFill>
              <a:latin typeface="Now"/>
            </a:endParaRPr>
          </a:p>
          <a:p>
            <a:pPr marL="302259" lvl="1">
              <a:lnSpc>
                <a:spcPts val="3919"/>
              </a:lnSpc>
            </a:pPr>
            <a:r>
              <a:rPr lang="es-ES" sz="2600" b="1" dirty="0">
                <a:solidFill>
                  <a:srgbClr val="FFFFFF"/>
                </a:solidFill>
                <a:latin typeface="Now"/>
              </a:rPr>
              <a:t>Esto depende en gran medida de la capacidad de la organización para la inclusión de género</a:t>
            </a:r>
            <a:endParaRPr lang="en-US" sz="2600" b="1" dirty="0">
              <a:solidFill>
                <a:srgbClr val="FFFFFF"/>
              </a:solidFill>
              <a:latin typeface="Now"/>
            </a:endParaRPr>
          </a:p>
        </p:txBody>
      </p:sp>
      <p:sp>
        <p:nvSpPr>
          <p:cNvPr id="16" name="TextBox 21">
            <a:extLst>
              <a:ext uri="{FF2B5EF4-FFF2-40B4-BE49-F238E27FC236}">
                <a16:creationId xmlns:a16="http://schemas.microsoft.com/office/drawing/2014/main" id="{BD5DCCF9-FCD9-48D5-B368-1DB7096AA77C}"/>
              </a:ext>
            </a:extLst>
          </p:cNvPr>
          <p:cNvSpPr txBox="1"/>
          <p:nvPr/>
        </p:nvSpPr>
        <p:spPr>
          <a:xfrm>
            <a:off x="10644379" y="799806"/>
            <a:ext cx="7357970"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es-ES" sz="1600">
                <a:solidFill>
                  <a:srgbClr val="000000"/>
                </a:solidFill>
                <a:latin typeface="Now"/>
              </a:rPr>
              <a:t>POR QUÉ EL GÉNERO ES IMPORTANTE EN LA CONSERVACIÓN</a:t>
            </a:r>
            <a:endParaRPr lang="en-US" sz="1600">
              <a:solidFill>
                <a:srgbClr val="000000"/>
              </a:solidFill>
              <a:latin typeface="Now"/>
            </a:endParaRPr>
          </a:p>
        </p:txBody>
      </p:sp>
      <p:sp>
        <p:nvSpPr>
          <p:cNvPr id="17" name="TextBox 18">
            <a:extLst>
              <a:ext uri="{FF2B5EF4-FFF2-40B4-BE49-F238E27FC236}">
                <a16:creationId xmlns:a16="http://schemas.microsoft.com/office/drawing/2014/main" id="{752509F9-497C-4FA0-A7E6-81D3AA4DF7B9}"/>
              </a:ext>
            </a:extLst>
          </p:cNvPr>
          <p:cNvSpPr txBox="1"/>
          <p:nvPr/>
        </p:nvSpPr>
        <p:spPr>
          <a:xfrm>
            <a:off x="12684065" y="3114234"/>
            <a:ext cx="5603935" cy="1594667"/>
          </a:xfrm>
          <a:prstGeom prst="rect">
            <a:avLst/>
          </a:prstGeom>
        </p:spPr>
        <p:txBody>
          <a:bodyPr lIns="0" tIns="0" rIns="0" bIns="0" rtlCol="0" anchor="t">
            <a:spAutoFit/>
          </a:bodyPr>
          <a:lstStyle/>
          <a:p>
            <a:pPr>
              <a:lnSpc>
                <a:spcPts val="4199"/>
              </a:lnSpc>
            </a:pPr>
            <a:r>
              <a:rPr lang="es-ES" sz="2999">
                <a:solidFill>
                  <a:schemeClr val="bg1"/>
                </a:solidFill>
                <a:latin typeface="Now"/>
              </a:rPr>
              <a:t>ORGANIZACIONES DE CONSERVACIÓN </a:t>
            </a:r>
          </a:p>
          <a:p>
            <a:pPr>
              <a:lnSpc>
                <a:spcPts val="4199"/>
              </a:lnSpc>
            </a:pPr>
            <a:r>
              <a:rPr lang="es-ES" sz="2999">
                <a:solidFill>
                  <a:schemeClr val="bg1"/>
                </a:solidFill>
                <a:latin typeface="Now"/>
              </a:rPr>
              <a:t>(ONG, OSC)</a:t>
            </a:r>
            <a:endParaRPr lang="en-US" sz="2999">
              <a:solidFill>
                <a:schemeClr val="bg1"/>
              </a:solidFill>
              <a:latin typeface="Now"/>
            </a:endParaRPr>
          </a:p>
        </p:txBody>
      </p:sp>
      <p:sp>
        <p:nvSpPr>
          <p:cNvPr id="18" name="TextBox 19">
            <a:extLst>
              <a:ext uri="{FF2B5EF4-FFF2-40B4-BE49-F238E27FC236}">
                <a16:creationId xmlns:a16="http://schemas.microsoft.com/office/drawing/2014/main" id="{78BCE930-1F63-4F32-AD8B-80EBD089AD8C}"/>
              </a:ext>
            </a:extLst>
          </p:cNvPr>
          <p:cNvSpPr txBox="1"/>
          <p:nvPr/>
        </p:nvSpPr>
        <p:spPr>
          <a:xfrm>
            <a:off x="12628971" y="5947132"/>
            <a:ext cx="4575235" cy="517449"/>
          </a:xfrm>
          <a:prstGeom prst="rect">
            <a:avLst/>
          </a:prstGeom>
        </p:spPr>
        <p:txBody>
          <a:bodyPr lIns="0" tIns="0" rIns="0" bIns="0" rtlCol="0" anchor="t">
            <a:spAutoFit/>
          </a:bodyPr>
          <a:lstStyle/>
          <a:p>
            <a:pPr>
              <a:lnSpc>
                <a:spcPts val="4199"/>
              </a:lnSpc>
            </a:pPr>
            <a:r>
              <a:rPr lang="en-US" sz="2999">
                <a:solidFill>
                  <a:srgbClr val="CCEAE0"/>
                </a:solidFill>
                <a:latin typeface="Now"/>
              </a:rPr>
              <a:t>COMUNIDADES</a:t>
            </a:r>
          </a:p>
        </p:txBody>
      </p:sp>
      <p:sp>
        <p:nvSpPr>
          <p:cNvPr id="22" name="TextBox 20">
            <a:extLst>
              <a:ext uri="{FF2B5EF4-FFF2-40B4-BE49-F238E27FC236}">
                <a16:creationId xmlns:a16="http://schemas.microsoft.com/office/drawing/2014/main" id="{A0B62DE8-C7DE-4BEE-84F3-0963B8D55953}"/>
              </a:ext>
            </a:extLst>
          </p:cNvPr>
          <p:cNvSpPr txBox="1"/>
          <p:nvPr/>
        </p:nvSpPr>
        <p:spPr>
          <a:xfrm>
            <a:off x="12684065" y="7839114"/>
            <a:ext cx="4575235" cy="2133276"/>
          </a:xfrm>
          <a:prstGeom prst="rect">
            <a:avLst/>
          </a:prstGeom>
        </p:spPr>
        <p:txBody>
          <a:bodyPr lIns="0" tIns="0" rIns="0" bIns="0" rtlCol="0" anchor="t">
            <a:spAutoFit/>
          </a:bodyPr>
          <a:lstStyle/>
          <a:p>
            <a:pPr>
              <a:lnSpc>
                <a:spcPts val="4199"/>
              </a:lnSpc>
            </a:pPr>
            <a:r>
              <a:rPr lang="en-US" sz="2999">
                <a:solidFill>
                  <a:srgbClr val="CCEAE0"/>
                </a:solidFill>
                <a:latin typeface="Now"/>
              </a:rPr>
              <a:t>AUTORIDADES, TOMADORES DE DECISIONES </a:t>
            </a:r>
            <a:r>
              <a:rPr lang="es-ES" sz="2999">
                <a:solidFill>
                  <a:srgbClr val="CCEAE0"/>
                </a:solidFill>
                <a:latin typeface="Now"/>
              </a:rPr>
              <a:t>por encima del nivel del pueblo</a:t>
            </a:r>
            <a:endParaRPr lang="en-US" sz="2999">
              <a:solidFill>
                <a:srgbClr val="CCEAE0"/>
              </a:solidFill>
              <a:latin typeface="Now"/>
            </a:endParaRPr>
          </a:p>
        </p:txBody>
      </p:sp>
      <p:sp>
        <p:nvSpPr>
          <p:cNvPr id="23" name="TextBox 17">
            <a:extLst>
              <a:ext uri="{FF2B5EF4-FFF2-40B4-BE49-F238E27FC236}">
                <a16:creationId xmlns:a16="http://schemas.microsoft.com/office/drawing/2014/main" id="{59871AED-BABF-4775-BCE5-20F38D002A76}"/>
              </a:ext>
            </a:extLst>
          </p:cNvPr>
          <p:cNvSpPr txBox="1"/>
          <p:nvPr/>
        </p:nvSpPr>
        <p:spPr>
          <a:xfrm>
            <a:off x="983392" y="1257300"/>
            <a:ext cx="10661910" cy="1436291"/>
          </a:xfrm>
          <a:prstGeom prst="rect">
            <a:avLst/>
          </a:prstGeom>
        </p:spPr>
        <p:txBody>
          <a:bodyPr wrap="square" lIns="0" tIns="0" rIns="0" bIns="0" rtlCol="0" anchor="t">
            <a:spAutoFit/>
          </a:bodyPr>
          <a:lstStyle/>
          <a:p>
            <a:pPr algn="l">
              <a:lnSpc>
                <a:spcPts val="5639"/>
              </a:lnSpc>
              <a:spcBef>
                <a:spcPct val="0"/>
              </a:spcBef>
            </a:pPr>
            <a:r>
              <a:rPr lang="es-ES" sz="4699">
                <a:solidFill>
                  <a:srgbClr val="000000"/>
                </a:solidFill>
                <a:latin typeface="Now"/>
              </a:rPr>
              <a:t>Transversalización de género en todo tipo de institución </a:t>
            </a:r>
            <a:endParaRPr lang="en-US" sz="4699">
              <a:solidFill>
                <a:srgbClr val="000000"/>
              </a:solidFill>
              <a:latin typeface="Now"/>
            </a:endParaRPr>
          </a:p>
        </p:txBody>
      </p:sp>
    </p:spTree>
    <p:extLst>
      <p:ext uri="{BB962C8B-B14F-4D97-AF65-F5344CB8AC3E}">
        <p14:creationId xmlns:p14="http://schemas.microsoft.com/office/powerpoint/2010/main" val="2370473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7075881" y="4853721"/>
            <a:ext cx="10183419" cy="2804379"/>
            <a:chOff x="0" y="0"/>
            <a:chExt cx="3444761" cy="948642"/>
          </a:xfrm>
          <a:solidFill>
            <a:srgbClr val="0A9396"/>
          </a:solidFill>
        </p:grpSpPr>
        <p:sp>
          <p:nvSpPr>
            <p:cNvPr id="4" name="Freeform 4"/>
            <p:cNvSpPr/>
            <p:nvPr/>
          </p:nvSpPr>
          <p:spPr>
            <a:xfrm>
              <a:off x="0" y="0"/>
              <a:ext cx="3444761" cy="948642"/>
            </a:xfrm>
            <a:custGeom>
              <a:avLst/>
              <a:gdLst/>
              <a:ahLst/>
              <a:cxnLst/>
              <a:rect l="l" t="t" r="r" b="b"/>
              <a:pathLst>
                <a:path w="3444761" h="948642">
                  <a:moveTo>
                    <a:pt x="0" y="0"/>
                  </a:moveTo>
                  <a:lnTo>
                    <a:pt x="3444761" y="0"/>
                  </a:lnTo>
                  <a:lnTo>
                    <a:pt x="3444761" y="948642"/>
                  </a:lnTo>
                  <a:lnTo>
                    <a:pt x="0" y="948642"/>
                  </a:lnTo>
                  <a:close/>
                </a:path>
              </a:pathLst>
            </a:custGeom>
            <a:grpFill/>
          </p:spPr>
        </p:sp>
      </p:grpSp>
      <p:grpSp>
        <p:nvGrpSpPr>
          <p:cNvPr id="28" name="Group 28"/>
          <p:cNvGrpSpPr/>
          <p:nvPr/>
        </p:nvGrpSpPr>
        <p:grpSpPr>
          <a:xfrm>
            <a:off x="256028" y="2673819"/>
            <a:ext cx="12088372" cy="7148198"/>
            <a:chOff x="0" y="0"/>
            <a:chExt cx="3444761" cy="2418032"/>
          </a:xfrm>
          <a:solidFill>
            <a:srgbClr val="0A9396"/>
          </a:solidFill>
        </p:grpSpPr>
        <p:sp>
          <p:nvSpPr>
            <p:cNvPr id="29" name="Freeform 29"/>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grpFill/>
          </p:spPr>
        </p:sp>
      </p:grpSp>
      <p:sp>
        <p:nvSpPr>
          <p:cNvPr id="30" name="TextBox 30"/>
          <p:cNvSpPr txBox="1"/>
          <p:nvPr/>
        </p:nvSpPr>
        <p:spPr>
          <a:xfrm>
            <a:off x="1219200" y="4305300"/>
            <a:ext cx="9614445" cy="4687309"/>
          </a:xfrm>
          <a:prstGeom prst="rect">
            <a:avLst/>
          </a:prstGeom>
        </p:spPr>
        <p:txBody>
          <a:bodyPr wrap="square" lIns="0" tIns="0" rIns="0" bIns="0" rtlCol="0" anchor="t">
            <a:spAutoFit/>
          </a:bodyPr>
          <a:lstStyle/>
          <a:p>
            <a:pPr marL="669286" lvl="1" indent="-334643">
              <a:lnSpc>
                <a:spcPts val="4339"/>
              </a:lnSpc>
              <a:spcAft>
                <a:spcPts val="1200"/>
              </a:spcAft>
              <a:buFont typeface="Arial"/>
              <a:buChar char="•"/>
            </a:pPr>
            <a:r>
              <a:rPr lang="es-ES" sz="2800">
                <a:solidFill>
                  <a:srgbClr val="FFFFFF"/>
                </a:solidFill>
                <a:latin typeface="Now"/>
              </a:rPr>
              <a:t>Comprender los roles y las normas de género en los hogares, las comunidades y el uso y la gestión de los recursos naturales</a:t>
            </a:r>
          </a:p>
          <a:p>
            <a:pPr marL="669286" lvl="1" indent="-334643">
              <a:lnSpc>
                <a:spcPts val="4339"/>
              </a:lnSpc>
              <a:spcAft>
                <a:spcPts val="1200"/>
              </a:spcAft>
              <a:buFont typeface="Arial"/>
              <a:buChar char="•"/>
            </a:pPr>
            <a:r>
              <a:rPr lang="es-ES" sz="2800">
                <a:solidFill>
                  <a:srgbClr val="FFFFFF"/>
                </a:solidFill>
                <a:latin typeface="Now"/>
              </a:rPr>
              <a:t>Trabajar con mujeres y hombres para crear conciencia sobre la importancia de la participación de las mujeres</a:t>
            </a:r>
          </a:p>
          <a:p>
            <a:pPr marL="669286" lvl="1" indent="-334643">
              <a:lnSpc>
                <a:spcPts val="4339"/>
              </a:lnSpc>
              <a:spcAft>
                <a:spcPts val="1200"/>
              </a:spcAft>
              <a:buFont typeface="Arial"/>
              <a:buChar char="•"/>
            </a:pPr>
            <a:r>
              <a:rPr lang="es-ES" sz="2800">
                <a:solidFill>
                  <a:srgbClr val="FFFFFF"/>
                </a:solidFill>
                <a:latin typeface="Now"/>
              </a:rPr>
              <a:t>Apoyar la representación de las mujeres en las actividades, el liderazgo y la toma de decisiones.</a:t>
            </a:r>
            <a:endParaRPr lang="en-US" sz="2800">
              <a:solidFill>
                <a:srgbClr val="FFFFFF"/>
              </a:solidFill>
              <a:latin typeface="Now"/>
            </a:endParaRPr>
          </a:p>
        </p:txBody>
      </p:sp>
      <p:sp>
        <p:nvSpPr>
          <p:cNvPr id="37" name="AutoShape 2">
            <a:extLst>
              <a:ext uri="{FF2B5EF4-FFF2-40B4-BE49-F238E27FC236}">
                <a16:creationId xmlns:a16="http://schemas.microsoft.com/office/drawing/2014/main" id="{2CE115FE-C12A-474C-84FC-21DD2165074F}"/>
              </a:ext>
            </a:extLst>
          </p:cNvPr>
          <p:cNvSpPr/>
          <p:nvPr/>
        </p:nvSpPr>
        <p:spPr>
          <a:xfrm rot="5400000">
            <a:off x="11608157" y="6246456"/>
            <a:ext cx="1443912" cy="0"/>
          </a:xfrm>
          <a:prstGeom prst="line">
            <a:avLst/>
          </a:prstGeom>
          <a:ln w="31750" cap="rnd">
            <a:solidFill>
              <a:srgbClr val="F9844A"/>
            </a:solidFill>
            <a:prstDash val="sysDot"/>
            <a:headEnd type="none" w="sm" len="sm"/>
            <a:tailEnd type="none" w="sm" len="sm"/>
          </a:ln>
        </p:spPr>
      </p:sp>
      <p:sp>
        <p:nvSpPr>
          <p:cNvPr id="41" name="TextBox 40">
            <a:extLst>
              <a:ext uri="{FF2B5EF4-FFF2-40B4-BE49-F238E27FC236}">
                <a16:creationId xmlns:a16="http://schemas.microsoft.com/office/drawing/2014/main" id="{26367662-E978-4E22-B072-E40BA5D052A7}"/>
              </a:ext>
            </a:extLst>
          </p:cNvPr>
          <p:cNvSpPr txBox="1"/>
          <p:nvPr/>
        </p:nvSpPr>
        <p:spPr>
          <a:xfrm>
            <a:off x="325166" y="2994152"/>
            <a:ext cx="11562034" cy="1081065"/>
          </a:xfrm>
          <a:prstGeom prst="rect">
            <a:avLst/>
          </a:prstGeom>
          <a:noFill/>
        </p:spPr>
        <p:txBody>
          <a:bodyPr wrap="square">
            <a:spAutoFit/>
          </a:bodyPr>
          <a:lstStyle/>
          <a:p>
            <a:pPr marL="302259" marR="0" lvl="1" indent="0" algn="l" defTabSz="914400" rtl="0" eaLnBrk="1" fontAlgn="auto" latinLnBrk="0" hangingPunct="1">
              <a:lnSpc>
                <a:spcPts val="3919"/>
              </a:lnSpc>
              <a:spcBef>
                <a:spcPts val="0"/>
              </a:spcBef>
              <a:spcAft>
                <a:spcPts val="0"/>
              </a:spcAft>
              <a:buClrTx/>
              <a:buSzTx/>
              <a:buFontTx/>
              <a:buNone/>
              <a:tabLst/>
              <a:defRPr/>
            </a:pPr>
            <a:r>
              <a:rPr lang="es-ES" sz="3000">
                <a:solidFill>
                  <a:srgbClr val="FFFFFF"/>
                </a:solidFill>
                <a:latin typeface="Now"/>
              </a:rPr>
              <a:t>Apoyar una mayor igualdad de género en las comunidades incluye:</a:t>
            </a:r>
            <a:endParaRPr kumimoji="0" lang="en-US" sz="3000" b="0" i="0" u="none" strike="noStrike" kern="1200" cap="none" spc="0" normalizeH="0" baseline="0" noProof="0">
              <a:ln>
                <a:noFill/>
              </a:ln>
              <a:solidFill>
                <a:srgbClr val="FFFFFF"/>
              </a:solidFill>
              <a:effectLst/>
              <a:uLnTx/>
              <a:uFillTx/>
              <a:latin typeface="Now"/>
              <a:ea typeface="+mn-ea"/>
              <a:cs typeface="+mn-cs"/>
            </a:endParaRPr>
          </a:p>
        </p:txBody>
      </p:sp>
      <p:sp>
        <p:nvSpPr>
          <p:cNvPr id="14" name="TextBox 21">
            <a:extLst>
              <a:ext uri="{FF2B5EF4-FFF2-40B4-BE49-F238E27FC236}">
                <a16:creationId xmlns:a16="http://schemas.microsoft.com/office/drawing/2014/main" id="{D5C9FBE6-0D1D-40E9-89C3-77B75DF921B9}"/>
              </a:ext>
            </a:extLst>
          </p:cNvPr>
          <p:cNvSpPr txBox="1"/>
          <p:nvPr/>
        </p:nvSpPr>
        <p:spPr>
          <a:xfrm>
            <a:off x="10644379" y="799806"/>
            <a:ext cx="7357970"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es-ES" sz="1600">
                <a:solidFill>
                  <a:srgbClr val="000000"/>
                </a:solidFill>
                <a:latin typeface="Now"/>
              </a:rPr>
              <a:t>POR QUÉ EL GÉNERO ES IMPORTANTE EN LA CONSERVACIÓN</a:t>
            </a:r>
            <a:endParaRPr lang="en-US" sz="1600">
              <a:solidFill>
                <a:srgbClr val="000000"/>
              </a:solidFill>
              <a:latin typeface="Now"/>
            </a:endParaRPr>
          </a:p>
        </p:txBody>
      </p:sp>
      <p:sp>
        <p:nvSpPr>
          <p:cNvPr id="15" name="TextBox 18">
            <a:extLst>
              <a:ext uri="{FF2B5EF4-FFF2-40B4-BE49-F238E27FC236}">
                <a16:creationId xmlns:a16="http://schemas.microsoft.com/office/drawing/2014/main" id="{B00AECA4-4528-428E-9142-5ADD26C9797C}"/>
              </a:ext>
            </a:extLst>
          </p:cNvPr>
          <p:cNvSpPr txBox="1"/>
          <p:nvPr/>
        </p:nvSpPr>
        <p:spPr>
          <a:xfrm>
            <a:off x="12684065" y="3114234"/>
            <a:ext cx="5603935" cy="1594667"/>
          </a:xfrm>
          <a:prstGeom prst="rect">
            <a:avLst/>
          </a:prstGeom>
        </p:spPr>
        <p:txBody>
          <a:bodyPr lIns="0" tIns="0" rIns="0" bIns="0" rtlCol="0" anchor="t">
            <a:spAutoFit/>
          </a:bodyPr>
          <a:lstStyle/>
          <a:p>
            <a:pPr>
              <a:lnSpc>
                <a:spcPts val="4199"/>
              </a:lnSpc>
            </a:pPr>
            <a:r>
              <a:rPr lang="es-ES" sz="2999">
                <a:solidFill>
                  <a:srgbClr val="CCEAE0"/>
                </a:solidFill>
                <a:latin typeface="Now"/>
              </a:rPr>
              <a:t>ORGANIZACIONES DE CONSERVACIÓN </a:t>
            </a:r>
          </a:p>
          <a:p>
            <a:pPr>
              <a:lnSpc>
                <a:spcPts val="4199"/>
              </a:lnSpc>
            </a:pPr>
            <a:r>
              <a:rPr lang="es-ES" sz="2999">
                <a:solidFill>
                  <a:srgbClr val="CCEAE0"/>
                </a:solidFill>
                <a:latin typeface="Now"/>
              </a:rPr>
              <a:t>(ONG, OSC)</a:t>
            </a:r>
            <a:endParaRPr lang="en-US" sz="2999">
              <a:solidFill>
                <a:srgbClr val="CCEAE0"/>
              </a:solidFill>
              <a:latin typeface="Now"/>
            </a:endParaRPr>
          </a:p>
        </p:txBody>
      </p:sp>
      <p:sp>
        <p:nvSpPr>
          <p:cNvPr id="16" name="TextBox 19">
            <a:extLst>
              <a:ext uri="{FF2B5EF4-FFF2-40B4-BE49-F238E27FC236}">
                <a16:creationId xmlns:a16="http://schemas.microsoft.com/office/drawing/2014/main" id="{AA44F8DB-5EC7-47D5-B338-06F5B111CE4D}"/>
              </a:ext>
            </a:extLst>
          </p:cNvPr>
          <p:cNvSpPr txBox="1"/>
          <p:nvPr/>
        </p:nvSpPr>
        <p:spPr>
          <a:xfrm>
            <a:off x="12628971" y="5947132"/>
            <a:ext cx="4575235" cy="517449"/>
          </a:xfrm>
          <a:prstGeom prst="rect">
            <a:avLst/>
          </a:prstGeom>
        </p:spPr>
        <p:txBody>
          <a:bodyPr lIns="0" tIns="0" rIns="0" bIns="0" rtlCol="0" anchor="t">
            <a:spAutoFit/>
          </a:bodyPr>
          <a:lstStyle/>
          <a:p>
            <a:pPr>
              <a:lnSpc>
                <a:spcPts val="4199"/>
              </a:lnSpc>
            </a:pPr>
            <a:r>
              <a:rPr lang="en-US" sz="2999">
                <a:solidFill>
                  <a:schemeClr val="bg1"/>
                </a:solidFill>
                <a:latin typeface="Now"/>
              </a:rPr>
              <a:t>COMUNIDADES</a:t>
            </a:r>
          </a:p>
        </p:txBody>
      </p:sp>
      <p:sp>
        <p:nvSpPr>
          <p:cNvPr id="17" name="TextBox 20">
            <a:extLst>
              <a:ext uri="{FF2B5EF4-FFF2-40B4-BE49-F238E27FC236}">
                <a16:creationId xmlns:a16="http://schemas.microsoft.com/office/drawing/2014/main" id="{5DFB0C5B-F681-4A14-BA97-BC9368570CB8}"/>
              </a:ext>
            </a:extLst>
          </p:cNvPr>
          <p:cNvSpPr txBox="1"/>
          <p:nvPr/>
        </p:nvSpPr>
        <p:spPr>
          <a:xfrm>
            <a:off x="12684065" y="7839114"/>
            <a:ext cx="4575235" cy="2133276"/>
          </a:xfrm>
          <a:prstGeom prst="rect">
            <a:avLst/>
          </a:prstGeom>
        </p:spPr>
        <p:txBody>
          <a:bodyPr lIns="0" tIns="0" rIns="0" bIns="0" rtlCol="0" anchor="t">
            <a:spAutoFit/>
          </a:bodyPr>
          <a:lstStyle/>
          <a:p>
            <a:pPr>
              <a:lnSpc>
                <a:spcPts val="4199"/>
              </a:lnSpc>
            </a:pPr>
            <a:r>
              <a:rPr lang="en-US" sz="2999">
                <a:solidFill>
                  <a:srgbClr val="CCEAE0"/>
                </a:solidFill>
                <a:latin typeface="Now"/>
              </a:rPr>
              <a:t>AUTORIDADES, TOMADORES DE DECISIONES </a:t>
            </a:r>
            <a:r>
              <a:rPr lang="es-ES" sz="2999">
                <a:solidFill>
                  <a:srgbClr val="CCEAE0"/>
                </a:solidFill>
                <a:latin typeface="Now"/>
              </a:rPr>
              <a:t>por encima del nivel del pueblo</a:t>
            </a:r>
            <a:endParaRPr lang="en-US" sz="2999">
              <a:solidFill>
                <a:srgbClr val="CCEAE0"/>
              </a:solidFill>
              <a:latin typeface="Now"/>
            </a:endParaRPr>
          </a:p>
        </p:txBody>
      </p:sp>
      <p:sp>
        <p:nvSpPr>
          <p:cNvPr id="18" name="TextBox 17">
            <a:extLst>
              <a:ext uri="{FF2B5EF4-FFF2-40B4-BE49-F238E27FC236}">
                <a16:creationId xmlns:a16="http://schemas.microsoft.com/office/drawing/2014/main" id="{FE5C96A0-7FBD-4EC6-9C9D-1B3220D534D0}"/>
              </a:ext>
            </a:extLst>
          </p:cNvPr>
          <p:cNvSpPr txBox="1"/>
          <p:nvPr/>
        </p:nvSpPr>
        <p:spPr>
          <a:xfrm>
            <a:off x="983392" y="1257300"/>
            <a:ext cx="10661910" cy="1436291"/>
          </a:xfrm>
          <a:prstGeom prst="rect">
            <a:avLst/>
          </a:prstGeom>
        </p:spPr>
        <p:txBody>
          <a:bodyPr wrap="square" lIns="0" tIns="0" rIns="0" bIns="0" rtlCol="0" anchor="t">
            <a:spAutoFit/>
          </a:bodyPr>
          <a:lstStyle/>
          <a:p>
            <a:pPr algn="l">
              <a:lnSpc>
                <a:spcPts val="5639"/>
              </a:lnSpc>
              <a:spcBef>
                <a:spcPct val="0"/>
              </a:spcBef>
            </a:pPr>
            <a:r>
              <a:rPr lang="es-ES" sz="4699">
                <a:solidFill>
                  <a:srgbClr val="000000"/>
                </a:solidFill>
                <a:latin typeface="Now"/>
              </a:rPr>
              <a:t>Transversalización de género en todo tipo de institución </a:t>
            </a:r>
            <a:endParaRPr lang="en-US" sz="4699">
              <a:solidFill>
                <a:srgbClr val="000000"/>
              </a:solidFill>
              <a:latin typeface="Now"/>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075881" y="7547502"/>
            <a:ext cx="10183419" cy="2277305"/>
            <a:chOff x="0" y="0"/>
            <a:chExt cx="3444761" cy="770348"/>
          </a:xfrm>
          <a:solidFill>
            <a:srgbClr val="0A9396"/>
          </a:solidFill>
        </p:grpSpPr>
        <p:sp>
          <p:nvSpPr>
            <p:cNvPr id="3" name="Freeform 3"/>
            <p:cNvSpPr/>
            <p:nvPr/>
          </p:nvSpPr>
          <p:spPr>
            <a:xfrm>
              <a:off x="0" y="0"/>
              <a:ext cx="3444761" cy="770348"/>
            </a:xfrm>
            <a:custGeom>
              <a:avLst/>
              <a:gdLst/>
              <a:ahLst/>
              <a:cxnLst/>
              <a:rect l="l" t="t" r="r" b="b"/>
              <a:pathLst>
                <a:path w="3444761" h="770348">
                  <a:moveTo>
                    <a:pt x="0" y="0"/>
                  </a:moveTo>
                  <a:lnTo>
                    <a:pt x="3444761" y="0"/>
                  </a:lnTo>
                  <a:lnTo>
                    <a:pt x="3444761" y="770348"/>
                  </a:lnTo>
                  <a:lnTo>
                    <a:pt x="0" y="770348"/>
                  </a:lnTo>
                  <a:close/>
                </a:path>
              </a:pathLst>
            </a:custGeom>
            <a:grpFill/>
          </p:spPr>
        </p:sp>
      </p:grpSp>
      <p:grpSp>
        <p:nvGrpSpPr>
          <p:cNvPr id="4" name="Group 4"/>
          <p:cNvGrpSpPr/>
          <p:nvPr/>
        </p:nvGrpSpPr>
        <p:grpSpPr>
          <a:xfrm>
            <a:off x="256028" y="2673819"/>
            <a:ext cx="12074071" cy="7148198"/>
            <a:chOff x="0" y="0"/>
            <a:chExt cx="3444761" cy="2418032"/>
          </a:xfrm>
        </p:grpSpPr>
        <p:sp>
          <p:nvSpPr>
            <p:cNvPr id="5" name="Freeform 5"/>
            <p:cNvSpPr/>
            <p:nvPr/>
          </p:nvSpPr>
          <p:spPr>
            <a:xfrm>
              <a:off x="0" y="0"/>
              <a:ext cx="3444761" cy="2418032"/>
            </a:xfrm>
            <a:custGeom>
              <a:avLst/>
              <a:gdLst/>
              <a:ahLst/>
              <a:cxnLst/>
              <a:rect l="l" t="t" r="r" b="b"/>
              <a:pathLst>
                <a:path w="3444761" h="2418032">
                  <a:moveTo>
                    <a:pt x="0" y="0"/>
                  </a:moveTo>
                  <a:lnTo>
                    <a:pt x="3444761" y="0"/>
                  </a:lnTo>
                  <a:lnTo>
                    <a:pt x="3444761" y="2418032"/>
                  </a:lnTo>
                  <a:lnTo>
                    <a:pt x="0" y="2418032"/>
                  </a:lnTo>
                  <a:close/>
                </a:path>
              </a:pathLst>
            </a:custGeom>
            <a:solidFill>
              <a:srgbClr val="0A9396"/>
            </a:solidFill>
          </p:spPr>
        </p:sp>
      </p:grpSp>
      <p:sp>
        <p:nvSpPr>
          <p:cNvPr id="26" name="TextBox 26"/>
          <p:cNvSpPr txBox="1"/>
          <p:nvPr/>
        </p:nvSpPr>
        <p:spPr>
          <a:xfrm>
            <a:off x="762000" y="4293100"/>
            <a:ext cx="10163786" cy="4818755"/>
          </a:xfrm>
          <a:prstGeom prst="rect">
            <a:avLst/>
          </a:prstGeom>
        </p:spPr>
        <p:txBody>
          <a:bodyPr lIns="0" tIns="0" rIns="0" bIns="0" rtlCol="0" anchor="t">
            <a:spAutoFit/>
          </a:bodyPr>
          <a:lstStyle/>
          <a:p>
            <a:pPr marL="647697" lvl="1" indent="-323848">
              <a:lnSpc>
                <a:spcPts val="4199"/>
              </a:lnSpc>
              <a:buFont typeface="Arial"/>
              <a:buChar char="•"/>
            </a:pPr>
            <a:r>
              <a:rPr lang="es-ES" sz="2800" dirty="0">
                <a:solidFill>
                  <a:srgbClr val="FFFFFF"/>
                </a:solidFill>
                <a:latin typeface="Now"/>
              </a:rPr>
              <a:t>Mejor representación de género en posiciones de influencia (tomadores de decisiones, autoridades, abogados, funcionarios gubernamentales, medios de comunicación nacionales)</a:t>
            </a:r>
          </a:p>
          <a:p>
            <a:pPr marL="647697" lvl="1" indent="-323848">
              <a:lnSpc>
                <a:spcPts val="4199"/>
              </a:lnSpc>
              <a:buFont typeface="Arial"/>
              <a:buChar char="•"/>
            </a:pPr>
            <a:r>
              <a:rPr lang="es-ES" sz="2800" dirty="0">
                <a:solidFill>
                  <a:srgbClr val="FFFFFF"/>
                </a:solidFill>
                <a:latin typeface="Now"/>
              </a:rPr>
              <a:t>Plataformas para compartir las voces de las mujeres con audiencias más allá de sus comunidades</a:t>
            </a:r>
          </a:p>
          <a:p>
            <a:pPr marL="647697" lvl="1" indent="-323848">
              <a:lnSpc>
                <a:spcPts val="4199"/>
              </a:lnSpc>
              <a:buFont typeface="Arial"/>
              <a:buChar char="•"/>
            </a:pPr>
            <a:r>
              <a:rPr lang="es-ES" sz="2800" dirty="0">
                <a:solidFill>
                  <a:srgbClr val="FFFFFF"/>
                </a:solidFill>
                <a:latin typeface="Now"/>
              </a:rPr>
              <a:t>Incorporación de voces e ideas de mujeres en decisiones y políticas estatales, nacionales e internacionales</a:t>
            </a:r>
            <a:endParaRPr lang="en-US" sz="2800" dirty="0">
              <a:solidFill>
                <a:srgbClr val="FFFFFF"/>
              </a:solidFill>
              <a:latin typeface="Now"/>
            </a:endParaRPr>
          </a:p>
        </p:txBody>
      </p:sp>
      <p:sp>
        <p:nvSpPr>
          <p:cNvPr id="30" name="AutoShape 2">
            <a:extLst>
              <a:ext uri="{FF2B5EF4-FFF2-40B4-BE49-F238E27FC236}">
                <a16:creationId xmlns:a16="http://schemas.microsoft.com/office/drawing/2014/main" id="{DD26AACB-1F8A-49F0-9807-0CF0599AD733}"/>
              </a:ext>
            </a:extLst>
          </p:cNvPr>
          <p:cNvSpPr/>
          <p:nvPr/>
        </p:nvSpPr>
        <p:spPr>
          <a:xfrm rot="5400000">
            <a:off x="11608157" y="8608656"/>
            <a:ext cx="1443912" cy="0"/>
          </a:xfrm>
          <a:prstGeom prst="line">
            <a:avLst/>
          </a:prstGeom>
          <a:ln w="31750" cap="rnd">
            <a:solidFill>
              <a:srgbClr val="F9844A"/>
            </a:solidFill>
            <a:prstDash val="sysDot"/>
            <a:headEnd type="none" w="sm" len="sm"/>
            <a:tailEnd type="none" w="sm" len="sm"/>
          </a:ln>
        </p:spPr>
      </p:sp>
      <p:sp>
        <p:nvSpPr>
          <p:cNvPr id="34" name="TextBox 33">
            <a:extLst>
              <a:ext uri="{FF2B5EF4-FFF2-40B4-BE49-F238E27FC236}">
                <a16:creationId xmlns:a16="http://schemas.microsoft.com/office/drawing/2014/main" id="{B8170850-6744-417A-A1DA-F802DB908612}"/>
              </a:ext>
            </a:extLst>
          </p:cNvPr>
          <p:cNvSpPr txBox="1"/>
          <p:nvPr/>
        </p:nvSpPr>
        <p:spPr>
          <a:xfrm>
            <a:off x="508228" y="2883769"/>
            <a:ext cx="11074172" cy="1081065"/>
          </a:xfrm>
          <a:prstGeom prst="rect">
            <a:avLst/>
          </a:prstGeom>
          <a:noFill/>
        </p:spPr>
        <p:txBody>
          <a:bodyPr wrap="square">
            <a:spAutoFit/>
          </a:bodyPr>
          <a:lstStyle/>
          <a:p>
            <a:pPr marL="302259" marR="0" lvl="1" indent="0" algn="l" defTabSz="914400" rtl="0" eaLnBrk="1" fontAlgn="auto" latinLnBrk="0" hangingPunct="1">
              <a:lnSpc>
                <a:spcPts val="3919"/>
              </a:lnSpc>
              <a:spcBef>
                <a:spcPts val="0"/>
              </a:spcBef>
              <a:spcAft>
                <a:spcPts val="0"/>
              </a:spcAft>
              <a:buClrTx/>
              <a:buSzTx/>
              <a:buFontTx/>
              <a:buNone/>
              <a:tabLst/>
              <a:defRPr/>
            </a:pPr>
            <a:r>
              <a:rPr kumimoji="0" lang="es-ES" sz="3000" b="0" i="0" u="none" strike="noStrike" kern="1200" cap="none" spc="0" normalizeH="0" baseline="0" noProof="0">
                <a:ln>
                  <a:noFill/>
                </a:ln>
                <a:solidFill>
                  <a:srgbClr val="FFFFFF"/>
                </a:solidFill>
                <a:effectLst/>
                <a:uLnTx/>
                <a:uFillTx/>
                <a:latin typeface="Now"/>
                <a:ea typeface="+mn-ea"/>
                <a:cs typeface="+mn-cs"/>
              </a:rPr>
              <a:t>Apoyar la igualdad entre las autoridades y tomadores de decisiones puede incluir:</a:t>
            </a:r>
            <a:endParaRPr kumimoji="0" lang="en-US" sz="3000" b="0" i="0" u="none" strike="noStrike" kern="1200" cap="none" spc="0" normalizeH="0" baseline="0" noProof="0">
              <a:ln>
                <a:noFill/>
              </a:ln>
              <a:solidFill>
                <a:srgbClr val="FFFFFF"/>
              </a:solidFill>
              <a:effectLst/>
              <a:uLnTx/>
              <a:uFillTx/>
              <a:latin typeface="Now"/>
              <a:ea typeface="+mn-ea"/>
              <a:cs typeface="+mn-cs"/>
            </a:endParaRPr>
          </a:p>
        </p:txBody>
      </p:sp>
      <p:sp>
        <p:nvSpPr>
          <p:cNvPr id="14" name="TextBox 21">
            <a:extLst>
              <a:ext uri="{FF2B5EF4-FFF2-40B4-BE49-F238E27FC236}">
                <a16:creationId xmlns:a16="http://schemas.microsoft.com/office/drawing/2014/main" id="{D4A84269-326D-4293-98C7-DA8596C43E58}"/>
              </a:ext>
            </a:extLst>
          </p:cNvPr>
          <p:cNvSpPr txBox="1"/>
          <p:nvPr/>
        </p:nvSpPr>
        <p:spPr>
          <a:xfrm>
            <a:off x="10644379" y="799806"/>
            <a:ext cx="7357970"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es-ES" sz="1600">
                <a:solidFill>
                  <a:srgbClr val="000000"/>
                </a:solidFill>
                <a:latin typeface="Now"/>
              </a:rPr>
              <a:t>POR QUÉ EL GÉNERO ES IMPORTANTE EN LA CONSERVACIÓN</a:t>
            </a:r>
            <a:endParaRPr lang="en-US" sz="1600">
              <a:solidFill>
                <a:srgbClr val="000000"/>
              </a:solidFill>
              <a:latin typeface="Now"/>
            </a:endParaRPr>
          </a:p>
        </p:txBody>
      </p:sp>
      <p:sp>
        <p:nvSpPr>
          <p:cNvPr id="18" name="TextBox 18">
            <a:extLst>
              <a:ext uri="{FF2B5EF4-FFF2-40B4-BE49-F238E27FC236}">
                <a16:creationId xmlns:a16="http://schemas.microsoft.com/office/drawing/2014/main" id="{9AF08DA8-AD6B-44FC-8E88-F47B4985ECF1}"/>
              </a:ext>
            </a:extLst>
          </p:cNvPr>
          <p:cNvSpPr txBox="1"/>
          <p:nvPr/>
        </p:nvSpPr>
        <p:spPr>
          <a:xfrm>
            <a:off x="12684065" y="3114234"/>
            <a:ext cx="5603935" cy="1594667"/>
          </a:xfrm>
          <a:prstGeom prst="rect">
            <a:avLst/>
          </a:prstGeom>
        </p:spPr>
        <p:txBody>
          <a:bodyPr lIns="0" tIns="0" rIns="0" bIns="0" rtlCol="0" anchor="t">
            <a:spAutoFit/>
          </a:bodyPr>
          <a:lstStyle/>
          <a:p>
            <a:pPr>
              <a:lnSpc>
                <a:spcPts val="4199"/>
              </a:lnSpc>
            </a:pPr>
            <a:r>
              <a:rPr lang="es-ES" sz="2999">
                <a:solidFill>
                  <a:srgbClr val="CCEAE0"/>
                </a:solidFill>
                <a:latin typeface="Now"/>
              </a:rPr>
              <a:t>ORGANIZACIONES DE CONSERVACIÓN </a:t>
            </a:r>
          </a:p>
          <a:p>
            <a:pPr>
              <a:lnSpc>
                <a:spcPts val="4199"/>
              </a:lnSpc>
            </a:pPr>
            <a:r>
              <a:rPr lang="es-ES" sz="2999">
                <a:solidFill>
                  <a:srgbClr val="CCEAE0"/>
                </a:solidFill>
                <a:latin typeface="Now"/>
              </a:rPr>
              <a:t>(ONG, OSC)</a:t>
            </a:r>
            <a:endParaRPr lang="en-US" sz="2999">
              <a:solidFill>
                <a:srgbClr val="CCEAE0"/>
              </a:solidFill>
              <a:latin typeface="Now"/>
            </a:endParaRPr>
          </a:p>
        </p:txBody>
      </p:sp>
      <p:sp>
        <p:nvSpPr>
          <p:cNvPr id="19" name="TextBox 19">
            <a:extLst>
              <a:ext uri="{FF2B5EF4-FFF2-40B4-BE49-F238E27FC236}">
                <a16:creationId xmlns:a16="http://schemas.microsoft.com/office/drawing/2014/main" id="{55064D8D-2344-4DE3-9846-7F2667CCE526}"/>
              </a:ext>
            </a:extLst>
          </p:cNvPr>
          <p:cNvSpPr txBox="1"/>
          <p:nvPr/>
        </p:nvSpPr>
        <p:spPr>
          <a:xfrm>
            <a:off x="12628971" y="5947132"/>
            <a:ext cx="4575235" cy="517449"/>
          </a:xfrm>
          <a:prstGeom prst="rect">
            <a:avLst/>
          </a:prstGeom>
        </p:spPr>
        <p:txBody>
          <a:bodyPr lIns="0" tIns="0" rIns="0" bIns="0" rtlCol="0" anchor="t">
            <a:spAutoFit/>
          </a:bodyPr>
          <a:lstStyle/>
          <a:p>
            <a:pPr>
              <a:lnSpc>
                <a:spcPts val="4199"/>
              </a:lnSpc>
            </a:pPr>
            <a:r>
              <a:rPr lang="en-US" sz="2999">
                <a:solidFill>
                  <a:srgbClr val="CCEAE0"/>
                </a:solidFill>
                <a:latin typeface="Now"/>
              </a:rPr>
              <a:t>COMUNIDADES</a:t>
            </a:r>
          </a:p>
        </p:txBody>
      </p:sp>
      <p:sp>
        <p:nvSpPr>
          <p:cNvPr id="20" name="TextBox 20">
            <a:extLst>
              <a:ext uri="{FF2B5EF4-FFF2-40B4-BE49-F238E27FC236}">
                <a16:creationId xmlns:a16="http://schemas.microsoft.com/office/drawing/2014/main" id="{2BA23A34-465C-4EA6-BF9E-93D2958E4BBD}"/>
              </a:ext>
            </a:extLst>
          </p:cNvPr>
          <p:cNvSpPr txBox="1"/>
          <p:nvPr/>
        </p:nvSpPr>
        <p:spPr>
          <a:xfrm>
            <a:off x="12684065" y="7658100"/>
            <a:ext cx="4575235" cy="2133276"/>
          </a:xfrm>
          <a:prstGeom prst="rect">
            <a:avLst/>
          </a:prstGeom>
        </p:spPr>
        <p:txBody>
          <a:bodyPr lIns="0" tIns="0" rIns="0" bIns="0" rtlCol="0" anchor="t">
            <a:spAutoFit/>
          </a:bodyPr>
          <a:lstStyle/>
          <a:p>
            <a:pPr>
              <a:lnSpc>
                <a:spcPts val="4199"/>
              </a:lnSpc>
            </a:pPr>
            <a:r>
              <a:rPr lang="en-US" sz="2999">
                <a:solidFill>
                  <a:schemeClr val="bg1"/>
                </a:solidFill>
                <a:latin typeface="Now"/>
              </a:rPr>
              <a:t>AUTORIDADES, TOMADORES DE DECISIONES </a:t>
            </a:r>
            <a:r>
              <a:rPr lang="es-ES" sz="2999">
                <a:solidFill>
                  <a:schemeClr val="bg1"/>
                </a:solidFill>
                <a:latin typeface="Now"/>
              </a:rPr>
              <a:t>por encima del nivel del pueblo</a:t>
            </a:r>
            <a:endParaRPr lang="en-US" sz="2999">
              <a:solidFill>
                <a:schemeClr val="bg1"/>
              </a:solidFill>
              <a:latin typeface="Now"/>
            </a:endParaRPr>
          </a:p>
        </p:txBody>
      </p:sp>
      <p:sp>
        <p:nvSpPr>
          <p:cNvPr id="22" name="TextBox 17">
            <a:extLst>
              <a:ext uri="{FF2B5EF4-FFF2-40B4-BE49-F238E27FC236}">
                <a16:creationId xmlns:a16="http://schemas.microsoft.com/office/drawing/2014/main" id="{C979B74E-02EF-482B-B361-CDB358925EE5}"/>
              </a:ext>
            </a:extLst>
          </p:cNvPr>
          <p:cNvSpPr txBox="1"/>
          <p:nvPr/>
        </p:nvSpPr>
        <p:spPr>
          <a:xfrm>
            <a:off x="983392" y="1257300"/>
            <a:ext cx="10661910" cy="1436291"/>
          </a:xfrm>
          <a:prstGeom prst="rect">
            <a:avLst/>
          </a:prstGeom>
        </p:spPr>
        <p:txBody>
          <a:bodyPr wrap="square" lIns="0" tIns="0" rIns="0" bIns="0" rtlCol="0" anchor="t">
            <a:spAutoFit/>
          </a:bodyPr>
          <a:lstStyle/>
          <a:p>
            <a:pPr algn="l">
              <a:lnSpc>
                <a:spcPts val="5639"/>
              </a:lnSpc>
              <a:spcBef>
                <a:spcPct val="0"/>
              </a:spcBef>
            </a:pPr>
            <a:r>
              <a:rPr lang="es-ES" sz="4699">
                <a:solidFill>
                  <a:srgbClr val="000000"/>
                </a:solidFill>
                <a:latin typeface="Now"/>
              </a:rPr>
              <a:t>Transversalización de género en todo tipo de institución </a:t>
            </a:r>
            <a:endParaRPr lang="en-US" sz="4699">
              <a:solidFill>
                <a:srgbClr val="000000"/>
              </a:solidFill>
              <a:latin typeface="Now"/>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5" name="Picture 14" descr="A group of people sitting on the floor&#10;&#10;Description automatically generated with medium confidence">
            <a:extLst>
              <a:ext uri="{FF2B5EF4-FFF2-40B4-BE49-F238E27FC236}">
                <a16:creationId xmlns:a16="http://schemas.microsoft.com/office/drawing/2014/main" id="{3E1C572F-B80D-4F66-8444-643963E1B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8" name="Rectangle 17">
            <a:extLst>
              <a:ext uri="{FF2B5EF4-FFF2-40B4-BE49-F238E27FC236}">
                <a16:creationId xmlns:a16="http://schemas.microsoft.com/office/drawing/2014/main" id="{ACEF9FA8-12F8-4CEF-8C81-DCCB65D7F45D}"/>
              </a:ext>
            </a:extLst>
          </p:cNvPr>
          <p:cNvSpPr/>
          <p:nvPr/>
        </p:nvSpPr>
        <p:spPr>
          <a:xfrm flipV="1">
            <a:off x="0" y="-18757"/>
            <a:ext cx="18288000" cy="10287000"/>
          </a:xfrm>
          <a:prstGeom prst="rect">
            <a:avLst/>
          </a:prstGeom>
          <a:gradFill>
            <a:gsLst>
              <a:gs pos="60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4"/>
          <p:cNvSpPr txBox="1"/>
          <p:nvPr/>
        </p:nvSpPr>
        <p:spPr>
          <a:xfrm>
            <a:off x="10744201" y="799806"/>
            <a:ext cx="72581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sp>
        <p:nvSpPr>
          <p:cNvPr id="17" name="TextBox 4">
            <a:extLst>
              <a:ext uri="{FF2B5EF4-FFF2-40B4-BE49-F238E27FC236}">
                <a16:creationId xmlns:a16="http://schemas.microsoft.com/office/drawing/2014/main" id="{8C267F3A-C089-4416-B8E3-87DE278F2269}"/>
              </a:ext>
            </a:extLst>
          </p:cNvPr>
          <p:cNvSpPr txBox="1"/>
          <p:nvPr/>
        </p:nvSpPr>
        <p:spPr>
          <a:xfrm>
            <a:off x="304800" y="9041966"/>
            <a:ext cx="5808291" cy="851515"/>
          </a:xfrm>
          <a:prstGeom prst="rect">
            <a:avLst/>
          </a:prstGeom>
        </p:spPr>
        <p:txBody>
          <a:bodyPr wrap="square" lIns="0" tIns="0" rIns="0" bIns="0" rtlCol="0" anchor="t">
            <a:spAutoFit/>
          </a:bodyPr>
          <a:lstStyle/>
          <a:p>
            <a:pPr>
              <a:lnSpc>
                <a:spcPts val="2240"/>
              </a:lnSpc>
            </a:pPr>
            <a:r>
              <a:rPr lang="es-ES" sz="2000">
                <a:solidFill>
                  <a:srgbClr val="FFFFFF"/>
                </a:solidFill>
                <a:latin typeface="Now"/>
              </a:rPr>
              <a:t>Discusiones de grupos focales sobre los impactos del proyecto en mujeres y hombres en el Proyecto Golfo de Mottama</a:t>
            </a:r>
            <a:r>
              <a:rPr lang="en-US" sz="2000">
                <a:solidFill>
                  <a:srgbClr val="FFFFFF"/>
                </a:solidFill>
                <a:latin typeface="Now"/>
              </a:rPr>
              <a:t>. © TSWhitty</a:t>
            </a:r>
          </a:p>
        </p:txBody>
      </p:sp>
      <p:sp>
        <p:nvSpPr>
          <p:cNvPr id="8" name="TextBox 17">
            <a:extLst>
              <a:ext uri="{FF2B5EF4-FFF2-40B4-BE49-F238E27FC236}">
                <a16:creationId xmlns:a16="http://schemas.microsoft.com/office/drawing/2014/main" id="{D545B9B8-D5CF-4851-ABAB-982E077BA448}"/>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2" name="TextBox 2"/>
          <p:cNvSpPr txBox="1"/>
          <p:nvPr/>
        </p:nvSpPr>
        <p:spPr>
          <a:xfrm>
            <a:off x="533528" y="437949"/>
            <a:ext cx="9878254"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Principios y </a:t>
            </a:r>
            <a:br>
              <a:rPr lang="en-US" sz="5300">
                <a:solidFill>
                  <a:srgbClr val="FFFFFF"/>
                </a:solidFill>
                <a:latin typeface="Now"/>
              </a:rPr>
            </a:br>
            <a:r>
              <a:rPr lang="en-US" sz="5300">
                <a:solidFill>
                  <a:srgbClr val="FFFFFF"/>
                </a:solidFill>
                <a:latin typeface="Now"/>
              </a:rPr>
              <a:t>consideraciones claves</a:t>
            </a:r>
          </a:p>
        </p:txBody>
      </p:sp>
    </p:spTree>
    <p:extLst>
      <p:ext uri="{BB962C8B-B14F-4D97-AF65-F5344CB8AC3E}">
        <p14:creationId xmlns:p14="http://schemas.microsoft.com/office/powerpoint/2010/main" val="2605770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A261"/>
        </a:solidFill>
        <a:effectLst/>
      </p:bgPr>
    </p:bg>
    <p:spTree>
      <p:nvGrpSpPr>
        <p:cNvPr id="1" name=""/>
        <p:cNvGrpSpPr/>
        <p:nvPr/>
      </p:nvGrpSpPr>
      <p:grpSpPr>
        <a:xfrm>
          <a:off x="0" y="0"/>
          <a:ext cx="0" cy="0"/>
          <a:chOff x="0" y="0"/>
          <a:chExt cx="0" cy="0"/>
        </a:xfrm>
      </p:grpSpPr>
      <p:grpSp>
        <p:nvGrpSpPr>
          <p:cNvPr id="2" name="Group 2"/>
          <p:cNvGrpSpPr/>
          <p:nvPr/>
        </p:nvGrpSpPr>
        <p:grpSpPr>
          <a:xfrm>
            <a:off x="360576" y="4348589"/>
            <a:ext cx="4273433" cy="4823986"/>
            <a:chOff x="0" y="0"/>
            <a:chExt cx="2474800" cy="2793631"/>
          </a:xfrm>
        </p:grpSpPr>
        <p:sp>
          <p:nvSpPr>
            <p:cNvPr id="3" name="Freeform 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solidFill>
              <a:srgbClr val="FFFFFF"/>
            </a:solidFill>
          </p:spPr>
        </p:sp>
      </p:grpSp>
      <p:sp>
        <p:nvSpPr>
          <p:cNvPr id="4" name="AutoShape 4"/>
          <p:cNvSpPr/>
          <p:nvPr/>
        </p:nvSpPr>
        <p:spPr>
          <a:xfrm>
            <a:off x="704850" y="5268835"/>
            <a:ext cx="3812131" cy="0"/>
          </a:xfrm>
          <a:prstGeom prst="line">
            <a:avLst/>
          </a:prstGeom>
          <a:ln w="28575" cap="rnd">
            <a:solidFill>
              <a:srgbClr val="26BDE2"/>
            </a:solidFill>
            <a:prstDash val="sysDot"/>
            <a:headEnd type="none" w="sm" len="sm"/>
            <a:tailEnd type="none" w="sm" len="sm"/>
          </a:ln>
        </p:spPr>
      </p:sp>
      <p:grpSp>
        <p:nvGrpSpPr>
          <p:cNvPr id="6" name="Group 6"/>
          <p:cNvGrpSpPr/>
          <p:nvPr/>
        </p:nvGrpSpPr>
        <p:grpSpPr>
          <a:xfrm>
            <a:off x="4832467" y="4348589"/>
            <a:ext cx="4273433" cy="4823986"/>
            <a:chOff x="0" y="0"/>
            <a:chExt cx="2474800" cy="2793631"/>
          </a:xfrm>
          <a:solidFill>
            <a:schemeClr val="bg1">
              <a:lumMod val="85000"/>
            </a:schemeClr>
          </a:solidFill>
        </p:grpSpPr>
        <p:sp>
          <p:nvSpPr>
            <p:cNvPr id="7" name="Freeform 7"/>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8" name="AutoShape 8"/>
          <p:cNvSpPr/>
          <p:nvPr/>
        </p:nvSpPr>
        <p:spPr>
          <a:xfrm>
            <a:off x="5176741" y="5268835"/>
            <a:ext cx="3812131" cy="0"/>
          </a:xfrm>
          <a:prstGeom prst="line">
            <a:avLst/>
          </a:prstGeom>
          <a:ln w="28575" cap="rnd">
            <a:solidFill>
              <a:srgbClr val="26BDE2"/>
            </a:solidFill>
            <a:prstDash val="sysDot"/>
            <a:headEnd type="none" w="sm" len="sm"/>
            <a:tailEnd type="none" w="sm" len="sm"/>
          </a:ln>
        </p:spPr>
      </p:sp>
      <p:grpSp>
        <p:nvGrpSpPr>
          <p:cNvPr id="9" name="Group 9"/>
          <p:cNvGrpSpPr/>
          <p:nvPr/>
        </p:nvGrpSpPr>
        <p:grpSpPr>
          <a:xfrm>
            <a:off x="9319037" y="4348589"/>
            <a:ext cx="4273433" cy="4823986"/>
            <a:chOff x="0" y="0"/>
            <a:chExt cx="2474800" cy="2793631"/>
          </a:xfrm>
          <a:solidFill>
            <a:schemeClr val="bg1">
              <a:lumMod val="85000"/>
            </a:schemeClr>
          </a:solidFill>
        </p:grpSpPr>
        <p:sp>
          <p:nvSpPr>
            <p:cNvPr id="10" name="Freeform 10"/>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11" name="AutoShape 11"/>
          <p:cNvSpPr/>
          <p:nvPr/>
        </p:nvSpPr>
        <p:spPr>
          <a:xfrm>
            <a:off x="9663311" y="5268835"/>
            <a:ext cx="3812131" cy="0"/>
          </a:xfrm>
          <a:prstGeom prst="line">
            <a:avLst/>
          </a:prstGeom>
          <a:ln w="28575" cap="rnd">
            <a:solidFill>
              <a:srgbClr val="26BDE2"/>
            </a:solidFill>
            <a:prstDash val="sysDot"/>
            <a:headEnd type="none" w="sm" len="sm"/>
            <a:tailEnd type="none" w="sm" len="sm"/>
          </a:ln>
        </p:spPr>
      </p:sp>
      <p:grpSp>
        <p:nvGrpSpPr>
          <p:cNvPr id="12" name="Group 12"/>
          <p:cNvGrpSpPr/>
          <p:nvPr/>
        </p:nvGrpSpPr>
        <p:grpSpPr>
          <a:xfrm>
            <a:off x="13762689" y="4348589"/>
            <a:ext cx="4273433" cy="4823986"/>
            <a:chOff x="0" y="0"/>
            <a:chExt cx="2474800" cy="2793631"/>
          </a:xfrm>
          <a:solidFill>
            <a:schemeClr val="bg1">
              <a:lumMod val="85000"/>
            </a:schemeClr>
          </a:solidFill>
        </p:grpSpPr>
        <p:sp>
          <p:nvSpPr>
            <p:cNvPr id="13" name="Freeform 13"/>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14" name="AutoShape 14"/>
          <p:cNvSpPr/>
          <p:nvPr/>
        </p:nvSpPr>
        <p:spPr>
          <a:xfrm>
            <a:off x="14106963" y="5268835"/>
            <a:ext cx="3812131" cy="0"/>
          </a:xfrm>
          <a:prstGeom prst="line">
            <a:avLst/>
          </a:prstGeom>
          <a:ln w="28575" cap="rnd">
            <a:solidFill>
              <a:srgbClr val="26BDE2"/>
            </a:solidFill>
            <a:prstDash val="sysDot"/>
            <a:headEnd type="none" w="sm" len="sm"/>
            <a:tailEnd type="none" w="sm" len="sm"/>
          </a:ln>
        </p:spPr>
      </p:sp>
      <p:sp>
        <p:nvSpPr>
          <p:cNvPr id="17" name="TextBox 17"/>
          <p:cNvSpPr txBox="1"/>
          <p:nvPr/>
        </p:nvSpPr>
        <p:spPr>
          <a:xfrm>
            <a:off x="704850"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Módulo 1</a:t>
            </a:r>
          </a:p>
        </p:txBody>
      </p:sp>
      <p:sp>
        <p:nvSpPr>
          <p:cNvPr id="18" name="TextBox 18"/>
          <p:cNvSpPr txBox="1"/>
          <p:nvPr/>
        </p:nvSpPr>
        <p:spPr>
          <a:xfrm>
            <a:off x="591227" y="5715288"/>
            <a:ext cx="3812131" cy="2640659"/>
          </a:xfrm>
          <a:prstGeom prst="rect">
            <a:avLst/>
          </a:prstGeom>
        </p:spPr>
        <p:txBody>
          <a:bodyPr lIns="0" tIns="0" rIns="0" bIns="0" rtlCol="0" anchor="t">
            <a:spAutoFit/>
          </a:bodyPr>
          <a:lstStyle/>
          <a:p>
            <a:pPr algn="ctr">
              <a:lnSpc>
                <a:spcPts val="5179"/>
              </a:lnSpc>
            </a:pPr>
            <a:r>
              <a:rPr lang="es-ES" sz="3699">
                <a:solidFill>
                  <a:srgbClr val="03989E"/>
                </a:solidFill>
                <a:latin typeface="Now"/>
              </a:rPr>
              <a:t>Por qué el género es importante en la conservación</a:t>
            </a:r>
            <a:endParaRPr lang="en-US" sz="2400">
              <a:solidFill>
                <a:srgbClr val="03989E"/>
              </a:solidFill>
              <a:latin typeface="Now" panose="020B0604020202020204" charset="0"/>
            </a:endParaRPr>
          </a:p>
        </p:txBody>
      </p:sp>
      <p:sp>
        <p:nvSpPr>
          <p:cNvPr id="19" name="TextBox 19"/>
          <p:cNvSpPr txBox="1"/>
          <p:nvPr/>
        </p:nvSpPr>
        <p:spPr>
          <a:xfrm>
            <a:off x="289525" y="1956155"/>
            <a:ext cx="9731066" cy="1066800"/>
          </a:xfrm>
          <a:prstGeom prst="rect">
            <a:avLst/>
          </a:prstGeom>
        </p:spPr>
        <p:txBody>
          <a:bodyPr lIns="0" tIns="0" rIns="0" bIns="0" rtlCol="0" anchor="t">
            <a:spAutoFit/>
          </a:bodyPr>
          <a:lstStyle/>
          <a:p>
            <a:pPr>
              <a:lnSpc>
                <a:spcPts val="8400"/>
              </a:lnSpc>
            </a:pPr>
            <a:r>
              <a:rPr lang="en-US" sz="6999">
                <a:solidFill>
                  <a:srgbClr val="FFFFFF"/>
                </a:solidFill>
                <a:latin typeface="Now"/>
              </a:rPr>
              <a:t>Módulos</a:t>
            </a:r>
          </a:p>
        </p:txBody>
      </p:sp>
      <p:sp>
        <p:nvSpPr>
          <p:cNvPr id="22" name="TextBox 22"/>
          <p:cNvSpPr txBox="1"/>
          <p:nvPr/>
        </p:nvSpPr>
        <p:spPr>
          <a:xfrm>
            <a:off x="5176741"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Módulo 2</a:t>
            </a:r>
          </a:p>
        </p:txBody>
      </p:sp>
      <p:sp>
        <p:nvSpPr>
          <p:cNvPr id="23" name="TextBox 23"/>
          <p:cNvSpPr txBox="1"/>
          <p:nvPr/>
        </p:nvSpPr>
        <p:spPr>
          <a:xfrm>
            <a:off x="5063118" y="5715288"/>
            <a:ext cx="3812131" cy="2207912"/>
          </a:xfrm>
          <a:prstGeom prst="rect">
            <a:avLst/>
          </a:prstGeom>
        </p:spPr>
        <p:txBody>
          <a:bodyPr lIns="0" tIns="0" rIns="0" bIns="0" rtlCol="0" anchor="t">
            <a:spAutoFit/>
          </a:bodyPr>
          <a:lstStyle/>
          <a:p>
            <a:pPr algn="ctr">
              <a:lnSpc>
                <a:spcPts val="4339"/>
              </a:lnSpc>
            </a:pPr>
            <a:r>
              <a:rPr lang="es-ES" sz="3700" dirty="0">
                <a:solidFill>
                  <a:srgbClr val="03989E"/>
                </a:solidFill>
                <a:latin typeface="Now"/>
              </a:rPr>
              <a:t>Marco de empoderar a las mujeres en conservación</a:t>
            </a:r>
            <a:endParaRPr lang="en-US" sz="3700" dirty="0">
              <a:solidFill>
                <a:srgbClr val="03989E"/>
              </a:solidFill>
              <a:latin typeface="Now"/>
            </a:endParaRPr>
          </a:p>
        </p:txBody>
      </p:sp>
      <p:sp>
        <p:nvSpPr>
          <p:cNvPr id="24" name="TextBox 24"/>
          <p:cNvSpPr txBox="1"/>
          <p:nvPr/>
        </p:nvSpPr>
        <p:spPr>
          <a:xfrm>
            <a:off x="9663311" y="4627356"/>
            <a:ext cx="3812131" cy="517449"/>
          </a:xfrm>
          <a:prstGeom prst="rect">
            <a:avLst/>
          </a:prstGeom>
        </p:spPr>
        <p:txBody>
          <a:bodyPr lIns="0" tIns="0" rIns="0" bIns="0" rtlCol="0" anchor="t">
            <a:spAutoFit/>
          </a:bodyPr>
          <a:lstStyle/>
          <a:p>
            <a:pPr>
              <a:lnSpc>
                <a:spcPts val="4199"/>
              </a:lnSpc>
            </a:pPr>
            <a:r>
              <a:rPr lang="en-US" sz="2999">
                <a:solidFill>
                  <a:srgbClr val="FD9D24"/>
                </a:solidFill>
                <a:latin typeface="Now"/>
              </a:rPr>
              <a:t>Módulo 3</a:t>
            </a:r>
          </a:p>
        </p:txBody>
      </p:sp>
      <p:sp>
        <p:nvSpPr>
          <p:cNvPr id="25" name="TextBox 25"/>
          <p:cNvSpPr txBox="1"/>
          <p:nvPr/>
        </p:nvSpPr>
        <p:spPr>
          <a:xfrm>
            <a:off x="9549688" y="5715288"/>
            <a:ext cx="3812131" cy="1973810"/>
          </a:xfrm>
          <a:prstGeom prst="rect">
            <a:avLst/>
          </a:prstGeom>
        </p:spPr>
        <p:txBody>
          <a:bodyPr lIns="0" tIns="0" rIns="0" bIns="0" rtlCol="0" anchor="t">
            <a:spAutoFit/>
          </a:bodyPr>
          <a:lstStyle/>
          <a:p>
            <a:pPr algn="ctr">
              <a:lnSpc>
                <a:spcPts val="5179"/>
              </a:lnSpc>
            </a:pPr>
            <a:r>
              <a:rPr lang="es-ES" sz="3699">
                <a:solidFill>
                  <a:srgbClr val="03989E"/>
                </a:solidFill>
                <a:latin typeface="Now"/>
              </a:rPr>
              <a:t>Formas de pensar y trabajar</a:t>
            </a:r>
            <a:endParaRPr lang="en-US" sz="3699">
              <a:solidFill>
                <a:srgbClr val="03989E"/>
              </a:solidFill>
              <a:latin typeface="Now"/>
            </a:endParaRPr>
          </a:p>
        </p:txBody>
      </p:sp>
      <p:sp>
        <p:nvSpPr>
          <p:cNvPr id="26" name="TextBox 26"/>
          <p:cNvSpPr txBox="1"/>
          <p:nvPr/>
        </p:nvSpPr>
        <p:spPr>
          <a:xfrm>
            <a:off x="14106963" y="4627356"/>
            <a:ext cx="3812131" cy="517449"/>
          </a:xfrm>
          <a:prstGeom prst="rect">
            <a:avLst/>
          </a:prstGeom>
        </p:spPr>
        <p:txBody>
          <a:bodyPr lIns="0" tIns="0" rIns="0" bIns="0" rtlCol="0" anchor="t">
            <a:spAutoFit/>
          </a:bodyPr>
          <a:lstStyle/>
          <a:p>
            <a:pPr>
              <a:lnSpc>
                <a:spcPts val="4199"/>
              </a:lnSpc>
            </a:pPr>
            <a:r>
              <a:rPr lang="en-US" sz="2999" dirty="0">
                <a:solidFill>
                  <a:srgbClr val="FD9D24"/>
                </a:solidFill>
                <a:latin typeface="Now"/>
              </a:rPr>
              <a:t>Anexo</a:t>
            </a:r>
          </a:p>
        </p:txBody>
      </p:sp>
      <p:sp>
        <p:nvSpPr>
          <p:cNvPr id="27" name="TextBox 27"/>
          <p:cNvSpPr txBox="1"/>
          <p:nvPr/>
        </p:nvSpPr>
        <p:spPr>
          <a:xfrm>
            <a:off x="13993340" y="5715288"/>
            <a:ext cx="3812131" cy="1954959"/>
          </a:xfrm>
          <a:prstGeom prst="rect">
            <a:avLst/>
          </a:prstGeom>
        </p:spPr>
        <p:txBody>
          <a:bodyPr lIns="0" tIns="0" rIns="0" bIns="0" rtlCol="0" anchor="t">
            <a:spAutoFit/>
          </a:bodyPr>
          <a:lstStyle/>
          <a:p>
            <a:pPr algn="ctr">
              <a:lnSpc>
                <a:spcPts val="5179"/>
              </a:lnSpc>
            </a:pPr>
            <a:r>
              <a:rPr lang="en-US" sz="3699">
                <a:solidFill>
                  <a:srgbClr val="03989E"/>
                </a:solidFill>
                <a:latin typeface="Now" panose="020B0604020202020204" charset="0"/>
              </a:rPr>
              <a:t>Aprendizaje Adicional:</a:t>
            </a:r>
          </a:p>
          <a:p>
            <a:pPr algn="ctr">
              <a:lnSpc>
                <a:spcPts val="5179"/>
              </a:lnSpc>
            </a:pPr>
            <a:r>
              <a:rPr lang="en-US" sz="3200">
                <a:solidFill>
                  <a:srgbClr val="03989E"/>
                </a:solidFill>
                <a:latin typeface="Now" panose="020B0604020202020204" charset="0"/>
              </a:rPr>
              <a:t>Recursos útiles</a:t>
            </a:r>
          </a:p>
        </p:txBody>
      </p:sp>
      <p:sp>
        <p:nvSpPr>
          <p:cNvPr id="28" name="TextBox 10">
            <a:extLst>
              <a:ext uri="{FF2B5EF4-FFF2-40B4-BE49-F238E27FC236}">
                <a16:creationId xmlns:a16="http://schemas.microsoft.com/office/drawing/2014/main" id="{DEE6D5AB-7468-4FBF-BF15-E3B8A06162B8}"/>
              </a:ext>
            </a:extLst>
          </p:cNvPr>
          <p:cNvSpPr txBox="1"/>
          <p:nvPr/>
        </p:nvSpPr>
        <p:spPr>
          <a:xfrm>
            <a:off x="457199" y="440706"/>
            <a:ext cx="9731065" cy="334707"/>
          </a:xfrm>
          <a:prstGeom prst="rect">
            <a:avLst/>
          </a:prstGeom>
        </p:spPr>
        <p:txBody>
          <a:bodyPr wrap="square" lIns="0" tIns="0" rIns="0" bIns="0" rtlCol="0" anchor="t">
            <a:spAutoFit/>
          </a:bodyPr>
          <a:lstStyle/>
          <a:p>
            <a:pPr>
              <a:lnSpc>
                <a:spcPts val="2640"/>
              </a:lnSpc>
            </a:pPr>
            <a:r>
              <a:rPr lang="es-ES" sz="2200">
                <a:solidFill>
                  <a:srgbClr val="FFFFFF"/>
                </a:solidFill>
                <a:latin typeface="Now" panose="00000500000000000000" pitchFamily="50" charset="0"/>
              </a:rPr>
              <a:t>EMPODERANDO A LAS MUJERES  EN LA CONSERVACIÓN</a:t>
            </a:r>
          </a:p>
        </p:txBody>
      </p:sp>
      <p:sp>
        <p:nvSpPr>
          <p:cNvPr id="29" name="AutoShape 4">
            <a:extLst>
              <a:ext uri="{FF2B5EF4-FFF2-40B4-BE49-F238E27FC236}">
                <a16:creationId xmlns:a16="http://schemas.microsoft.com/office/drawing/2014/main" id="{E9F3D7D2-9573-44D3-B9C9-06079613BE30}"/>
              </a:ext>
            </a:extLst>
          </p:cNvPr>
          <p:cNvSpPr/>
          <p:nvPr/>
        </p:nvSpPr>
        <p:spPr>
          <a:xfrm>
            <a:off x="506678" y="876300"/>
            <a:ext cx="3912922" cy="0"/>
          </a:xfrm>
          <a:prstGeom prst="line">
            <a:avLst/>
          </a:prstGeom>
          <a:ln w="28575" cap="rnd">
            <a:solidFill>
              <a:srgbClr val="FFFFFF"/>
            </a:solidFill>
            <a:prstDash val="sysDot"/>
            <a:headEnd type="none" w="sm" len="sm"/>
            <a:tailEnd type="none" w="sm" len="sm"/>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cstate="screen">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5" name="Picture 14" descr="A group of people sitting on the floor&#10;&#10;Description automatically generated with medium confidence">
            <a:extLst>
              <a:ext uri="{FF2B5EF4-FFF2-40B4-BE49-F238E27FC236}">
                <a16:creationId xmlns:a16="http://schemas.microsoft.com/office/drawing/2014/main" id="{3E1C572F-B80D-4F66-8444-643963E1B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48" y="0"/>
            <a:ext cx="18288000" cy="10287000"/>
          </a:xfrm>
          <a:prstGeom prst="rect">
            <a:avLst/>
          </a:prstGeom>
        </p:spPr>
      </p:pic>
      <p:sp>
        <p:nvSpPr>
          <p:cNvPr id="16" name="Rectangle 15">
            <a:extLst>
              <a:ext uri="{FF2B5EF4-FFF2-40B4-BE49-F238E27FC236}">
                <a16:creationId xmlns:a16="http://schemas.microsoft.com/office/drawing/2014/main" id="{94349D1C-35A3-4A9B-BC9E-52697DDEE6EF}"/>
              </a:ext>
            </a:extLst>
          </p:cNvPr>
          <p:cNvSpPr/>
          <p:nvPr/>
        </p:nvSpPr>
        <p:spPr>
          <a:xfrm>
            <a:off x="0" y="0"/>
            <a:ext cx="18288000" cy="1028700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A03AD9D-BD5C-45ED-AE75-6E9656F48385}"/>
              </a:ext>
            </a:extLst>
          </p:cNvPr>
          <p:cNvSpPr/>
          <p:nvPr/>
        </p:nvSpPr>
        <p:spPr>
          <a:xfrm flipV="1">
            <a:off x="0" y="-18757"/>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5"/>
          <p:cNvSpPr/>
          <p:nvPr/>
        </p:nvSpPr>
        <p:spPr>
          <a:xfrm rot="5400000">
            <a:off x="5348810" y="6053441"/>
            <a:ext cx="7472314" cy="0"/>
          </a:xfrm>
          <a:prstGeom prst="line">
            <a:avLst/>
          </a:prstGeom>
          <a:ln w="34925" cap="rnd">
            <a:solidFill>
              <a:srgbClr val="FFFFFF"/>
            </a:solidFill>
            <a:prstDash val="sysDot"/>
            <a:headEnd type="none" w="sm" len="sm"/>
            <a:tailEnd type="none" w="sm" len="sm"/>
          </a:ln>
        </p:spPr>
      </p:sp>
      <p:sp>
        <p:nvSpPr>
          <p:cNvPr id="6" name="AutoShape 6"/>
          <p:cNvSpPr/>
          <p:nvPr/>
        </p:nvSpPr>
        <p:spPr>
          <a:xfrm>
            <a:off x="2598588" y="3690640"/>
            <a:ext cx="4538084" cy="980311"/>
          </a:xfrm>
          <a:prstGeom prst="rect">
            <a:avLst/>
          </a:prstGeom>
          <a:solidFill>
            <a:srgbClr val="F9844A"/>
          </a:solidFill>
        </p:spPr>
      </p:sp>
      <p:sp>
        <p:nvSpPr>
          <p:cNvPr id="7" name="TextBox 7"/>
          <p:cNvSpPr txBox="1"/>
          <p:nvPr/>
        </p:nvSpPr>
        <p:spPr>
          <a:xfrm>
            <a:off x="809980" y="3543300"/>
            <a:ext cx="8115300" cy="1207959"/>
          </a:xfrm>
          <a:prstGeom prst="rect">
            <a:avLst/>
          </a:prstGeom>
        </p:spPr>
        <p:txBody>
          <a:bodyPr lIns="0" tIns="0" rIns="0" bIns="0" rtlCol="0" anchor="ctr">
            <a:spAutoFit/>
          </a:bodyPr>
          <a:lstStyle/>
          <a:p>
            <a:pPr algn="ctr">
              <a:lnSpc>
                <a:spcPts val="4759"/>
              </a:lnSpc>
              <a:spcBef>
                <a:spcPct val="0"/>
              </a:spcBef>
            </a:pPr>
            <a:r>
              <a:rPr lang="en-US" sz="3399" dirty="0" err="1">
                <a:solidFill>
                  <a:srgbClr val="FFFFFF"/>
                </a:solidFill>
                <a:latin typeface="Now Bold"/>
              </a:rPr>
              <a:t>Sensibilidad</a:t>
            </a:r>
            <a:r>
              <a:rPr lang="en-US" sz="3399" dirty="0">
                <a:solidFill>
                  <a:srgbClr val="FFFFFF"/>
                </a:solidFill>
                <a:latin typeface="Now Bold"/>
              </a:rPr>
              <a:t> </a:t>
            </a:r>
          </a:p>
          <a:p>
            <a:pPr algn="ctr">
              <a:lnSpc>
                <a:spcPts val="4759"/>
              </a:lnSpc>
              <a:spcBef>
                <a:spcPct val="0"/>
              </a:spcBef>
            </a:pPr>
            <a:r>
              <a:rPr lang="en-US" sz="3399" dirty="0">
                <a:solidFill>
                  <a:srgbClr val="FFFFFF"/>
                </a:solidFill>
                <a:latin typeface="Now Bold"/>
              </a:rPr>
              <a:t>al </a:t>
            </a:r>
            <a:r>
              <a:rPr lang="en-US" sz="3399" dirty="0" err="1">
                <a:solidFill>
                  <a:srgbClr val="FFFFFF"/>
                </a:solidFill>
                <a:latin typeface="Now Bold"/>
              </a:rPr>
              <a:t>contexto</a:t>
            </a:r>
            <a:endParaRPr lang="en-US" sz="3399" dirty="0">
              <a:solidFill>
                <a:srgbClr val="FFFFFF"/>
              </a:solidFill>
              <a:latin typeface="Now Bold"/>
            </a:endParaRPr>
          </a:p>
        </p:txBody>
      </p:sp>
      <p:sp>
        <p:nvSpPr>
          <p:cNvPr id="8" name="AutoShape 8"/>
          <p:cNvSpPr/>
          <p:nvPr/>
        </p:nvSpPr>
        <p:spPr>
          <a:xfrm>
            <a:off x="11241583" y="3690640"/>
            <a:ext cx="4538084" cy="980311"/>
          </a:xfrm>
          <a:prstGeom prst="rect">
            <a:avLst/>
          </a:prstGeom>
          <a:solidFill>
            <a:srgbClr val="F9844A"/>
          </a:solidFill>
        </p:spPr>
      </p:sp>
      <p:sp>
        <p:nvSpPr>
          <p:cNvPr id="9" name="TextBox 9"/>
          <p:cNvSpPr txBox="1"/>
          <p:nvPr/>
        </p:nvSpPr>
        <p:spPr>
          <a:xfrm>
            <a:off x="9452975" y="3913125"/>
            <a:ext cx="8115300" cy="592406"/>
          </a:xfrm>
          <a:prstGeom prst="rect">
            <a:avLst/>
          </a:prstGeom>
        </p:spPr>
        <p:txBody>
          <a:bodyPr lIns="0" tIns="0" rIns="0" bIns="0" rtlCol="0" anchor="t">
            <a:spAutoFit/>
          </a:bodyPr>
          <a:lstStyle/>
          <a:p>
            <a:pPr algn="ctr">
              <a:lnSpc>
                <a:spcPts val="4759"/>
              </a:lnSpc>
              <a:spcBef>
                <a:spcPct val="0"/>
              </a:spcBef>
            </a:pPr>
            <a:r>
              <a:rPr lang="en-US" sz="3399">
                <a:solidFill>
                  <a:srgbClr val="FFFFFF"/>
                </a:solidFill>
                <a:latin typeface="Now Bold"/>
              </a:rPr>
              <a:t>“No hacer daño”</a:t>
            </a:r>
          </a:p>
        </p:txBody>
      </p:sp>
      <p:sp>
        <p:nvSpPr>
          <p:cNvPr id="10" name="AutoShape 10"/>
          <p:cNvSpPr/>
          <p:nvPr/>
        </p:nvSpPr>
        <p:spPr>
          <a:xfrm>
            <a:off x="2598588" y="7352398"/>
            <a:ext cx="4538084" cy="980311"/>
          </a:xfrm>
          <a:prstGeom prst="rect">
            <a:avLst/>
          </a:prstGeom>
          <a:solidFill>
            <a:srgbClr val="F9844A"/>
          </a:solidFill>
        </p:spPr>
      </p:sp>
      <p:sp>
        <p:nvSpPr>
          <p:cNvPr id="11" name="TextBox 11"/>
          <p:cNvSpPr txBox="1"/>
          <p:nvPr/>
        </p:nvSpPr>
        <p:spPr>
          <a:xfrm>
            <a:off x="533528" y="7373916"/>
            <a:ext cx="8455339" cy="1046184"/>
          </a:xfrm>
          <a:prstGeom prst="rect">
            <a:avLst/>
          </a:prstGeom>
        </p:spPr>
        <p:txBody>
          <a:bodyPr lIns="0" tIns="0" rIns="0" bIns="0" rtlCol="0" anchor="t">
            <a:spAutoFit/>
          </a:bodyPr>
          <a:lstStyle/>
          <a:p>
            <a:pPr algn="ctr">
              <a:spcBef>
                <a:spcPct val="0"/>
              </a:spcBef>
            </a:pPr>
            <a:r>
              <a:rPr lang="es-ES" sz="3399">
                <a:solidFill>
                  <a:srgbClr val="FFFFFF"/>
                </a:solidFill>
                <a:latin typeface="Now Bold"/>
              </a:rPr>
              <a:t>La participación </a:t>
            </a:r>
          </a:p>
          <a:p>
            <a:pPr algn="ctr">
              <a:spcBef>
                <a:spcPct val="0"/>
              </a:spcBef>
            </a:pPr>
            <a:r>
              <a:rPr lang="es-ES" sz="3399">
                <a:solidFill>
                  <a:srgbClr val="FFFFFF"/>
                </a:solidFill>
                <a:latin typeface="Now Bold"/>
              </a:rPr>
              <a:t>significativa</a:t>
            </a:r>
            <a:endParaRPr lang="en-US" sz="3399">
              <a:solidFill>
                <a:srgbClr val="FFFFFF"/>
              </a:solidFill>
              <a:latin typeface="Now Bold"/>
            </a:endParaRPr>
          </a:p>
        </p:txBody>
      </p:sp>
      <p:sp>
        <p:nvSpPr>
          <p:cNvPr id="12" name="AutoShape 12"/>
          <p:cNvSpPr/>
          <p:nvPr/>
        </p:nvSpPr>
        <p:spPr>
          <a:xfrm>
            <a:off x="11241583" y="7352398"/>
            <a:ext cx="4538084" cy="980311"/>
          </a:xfrm>
          <a:prstGeom prst="rect">
            <a:avLst/>
          </a:prstGeom>
          <a:solidFill>
            <a:srgbClr val="F9844A"/>
          </a:solidFill>
        </p:spPr>
      </p:sp>
      <p:sp>
        <p:nvSpPr>
          <p:cNvPr id="13" name="TextBox 13"/>
          <p:cNvSpPr txBox="1"/>
          <p:nvPr/>
        </p:nvSpPr>
        <p:spPr>
          <a:xfrm>
            <a:off x="9144000" y="7527276"/>
            <a:ext cx="8610472" cy="563881"/>
          </a:xfrm>
          <a:prstGeom prst="rect">
            <a:avLst/>
          </a:prstGeom>
        </p:spPr>
        <p:txBody>
          <a:bodyPr wrap="square" lIns="0" tIns="0" rIns="0" bIns="0" rtlCol="0" anchor="t">
            <a:spAutoFit/>
          </a:bodyPr>
          <a:lstStyle/>
          <a:p>
            <a:pPr algn="ctr">
              <a:lnSpc>
                <a:spcPts val="4619"/>
              </a:lnSpc>
              <a:spcBef>
                <a:spcPct val="0"/>
              </a:spcBef>
            </a:pPr>
            <a:r>
              <a:rPr lang="en-US" sz="3299">
                <a:solidFill>
                  <a:srgbClr val="FFFFFF"/>
                </a:solidFill>
                <a:latin typeface="Now Bold"/>
              </a:rPr>
              <a:t>Interseccionalidad</a:t>
            </a:r>
          </a:p>
        </p:txBody>
      </p:sp>
      <p:sp>
        <p:nvSpPr>
          <p:cNvPr id="3" name="AutoShape 3"/>
          <p:cNvSpPr/>
          <p:nvPr/>
        </p:nvSpPr>
        <p:spPr>
          <a:xfrm>
            <a:off x="1028700" y="5899372"/>
            <a:ext cx="16230600" cy="0"/>
          </a:xfrm>
          <a:prstGeom prst="line">
            <a:avLst/>
          </a:prstGeom>
          <a:ln w="34925" cap="rnd">
            <a:solidFill>
              <a:srgbClr val="FFFFFF"/>
            </a:solidFill>
            <a:prstDash val="sysDot"/>
            <a:headEnd type="none" w="sm" len="sm"/>
            <a:tailEnd type="none" w="sm" len="sm"/>
          </a:ln>
        </p:spPr>
      </p:sp>
      <p:sp>
        <p:nvSpPr>
          <p:cNvPr id="20" name="TextBox 4">
            <a:extLst>
              <a:ext uri="{FF2B5EF4-FFF2-40B4-BE49-F238E27FC236}">
                <a16:creationId xmlns:a16="http://schemas.microsoft.com/office/drawing/2014/main" id="{DD34EF50-1F47-483B-9A33-4B710DD73257}"/>
              </a:ext>
            </a:extLst>
          </p:cNvPr>
          <p:cNvSpPr txBox="1"/>
          <p:nvPr/>
        </p:nvSpPr>
        <p:spPr>
          <a:xfrm>
            <a:off x="10744201" y="799806"/>
            <a:ext cx="72581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sp>
        <p:nvSpPr>
          <p:cNvPr id="22" name="TextBox 17">
            <a:extLst>
              <a:ext uri="{FF2B5EF4-FFF2-40B4-BE49-F238E27FC236}">
                <a16:creationId xmlns:a16="http://schemas.microsoft.com/office/drawing/2014/main" id="{BE419049-986E-4C2F-BC59-77351510EDBE}"/>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23" name="TextBox 2">
            <a:extLst>
              <a:ext uri="{FF2B5EF4-FFF2-40B4-BE49-F238E27FC236}">
                <a16:creationId xmlns:a16="http://schemas.microsoft.com/office/drawing/2014/main" id="{8CB45D7B-28CA-44A9-8C45-47C74BAE7138}"/>
              </a:ext>
            </a:extLst>
          </p:cNvPr>
          <p:cNvSpPr txBox="1"/>
          <p:nvPr/>
        </p:nvSpPr>
        <p:spPr>
          <a:xfrm>
            <a:off x="533528" y="437949"/>
            <a:ext cx="9878254"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Principios y </a:t>
            </a:r>
            <a:br>
              <a:rPr lang="en-US" sz="5300">
                <a:solidFill>
                  <a:srgbClr val="FFFFFF"/>
                </a:solidFill>
                <a:latin typeface="Now"/>
              </a:rPr>
            </a:br>
            <a:r>
              <a:rPr lang="en-US" sz="5300">
                <a:solidFill>
                  <a:srgbClr val="FFFFFF"/>
                </a:solidFill>
                <a:latin typeface="Now"/>
              </a:rPr>
              <a:t>consideraciones claves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screen">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group of people sitting on the floor&#10;&#10;Description automatically generated with medium confidence">
            <a:extLst>
              <a:ext uri="{FF2B5EF4-FFF2-40B4-BE49-F238E27FC236}">
                <a16:creationId xmlns:a16="http://schemas.microsoft.com/office/drawing/2014/main" id="{6E93F8AC-861D-40F2-9948-E17F5F578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Rectangle 7">
            <a:extLst>
              <a:ext uri="{FF2B5EF4-FFF2-40B4-BE49-F238E27FC236}">
                <a16:creationId xmlns:a16="http://schemas.microsoft.com/office/drawing/2014/main" id="{F037C12C-2CD8-4B74-8394-B6FDDEF97728}"/>
              </a:ext>
            </a:extLst>
          </p:cNvPr>
          <p:cNvSpPr/>
          <p:nvPr/>
        </p:nvSpPr>
        <p:spPr>
          <a:xfrm>
            <a:off x="0" y="-24427"/>
            <a:ext cx="18288000" cy="10287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548987C-C83D-4430-A48B-4B168879875B}"/>
              </a:ext>
            </a:extLst>
          </p:cNvPr>
          <p:cNvSpPr/>
          <p:nvPr/>
        </p:nvSpPr>
        <p:spPr>
          <a:xfrm flipV="1">
            <a:off x="0" y="-38100"/>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6"/>
          <p:cNvSpPr txBox="1"/>
          <p:nvPr/>
        </p:nvSpPr>
        <p:spPr>
          <a:xfrm>
            <a:off x="7498991" y="3633490"/>
            <a:ext cx="9578559" cy="3052502"/>
          </a:xfrm>
          <a:prstGeom prst="rect">
            <a:avLst/>
          </a:prstGeom>
        </p:spPr>
        <p:txBody>
          <a:bodyPr lIns="0" tIns="0" rIns="0" bIns="0" rtlCol="0" anchor="t">
            <a:spAutoFit/>
          </a:bodyPr>
          <a:lstStyle/>
          <a:p>
            <a:pPr>
              <a:lnSpc>
                <a:spcPts val="4759"/>
              </a:lnSpc>
              <a:spcBef>
                <a:spcPct val="0"/>
              </a:spcBef>
            </a:pPr>
            <a:r>
              <a:rPr lang="es-ES" sz="3399" dirty="0">
                <a:solidFill>
                  <a:srgbClr val="FFFFFF"/>
                </a:solidFill>
                <a:latin typeface="Now"/>
              </a:rPr>
              <a:t>Comprenda y sea sensible al contexto local de los roles de género y la dinámica asociada. Asegúrese de que su plan y sus actividades sean apropiados para el contexto local.</a:t>
            </a:r>
            <a:endParaRPr lang="en-US" sz="3399" dirty="0">
              <a:solidFill>
                <a:srgbClr val="FFFFFF"/>
              </a:solidFill>
              <a:latin typeface="Now"/>
            </a:endParaRPr>
          </a:p>
        </p:txBody>
      </p:sp>
      <p:sp>
        <p:nvSpPr>
          <p:cNvPr id="11" name="TextBox 4">
            <a:extLst>
              <a:ext uri="{FF2B5EF4-FFF2-40B4-BE49-F238E27FC236}">
                <a16:creationId xmlns:a16="http://schemas.microsoft.com/office/drawing/2014/main" id="{BDD316BF-7487-4906-822A-119024B1532A}"/>
              </a:ext>
            </a:extLst>
          </p:cNvPr>
          <p:cNvSpPr txBox="1"/>
          <p:nvPr/>
        </p:nvSpPr>
        <p:spPr>
          <a:xfrm>
            <a:off x="10744201" y="799806"/>
            <a:ext cx="72581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sp>
        <p:nvSpPr>
          <p:cNvPr id="16" name="TextBox 17">
            <a:extLst>
              <a:ext uri="{FF2B5EF4-FFF2-40B4-BE49-F238E27FC236}">
                <a16:creationId xmlns:a16="http://schemas.microsoft.com/office/drawing/2014/main" id="{669E9D26-E954-48BA-9D86-B7F3882141B4}"/>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7" name="TextBox 2">
            <a:extLst>
              <a:ext uri="{FF2B5EF4-FFF2-40B4-BE49-F238E27FC236}">
                <a16:creationId xmlns:a16="http://schemas.microsoft.com/office/drawing/2014/main" id="{A636899E-A0D6-44C4-B6A6-E0FFA04AFF4B}"/>
              </a:ext>
            </a:extLst>
          </p:cNvPr>
          <p:cNvSpPr txBox="1"/>
          <p:nvPr/>
        </p:nvSpPr>
        <p:spPr>
          <a:xfrm>
            <a:off x="533528" y="437949"/>
            <a:ext cx="9878254"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Principios y </a:t>
            </a:r>
            <a:br>
              <a:rPr lang="en-US" sz="5300">
                <a:solidFill>
                  <a:srgbClr val="FFFFFF"/>
                </a:solidFill>
                <a:latin typeface="Now"/>
              </a:rPr>
            </a:br>
            <a:r>
              <a:rPr lang="en-US" sz="5300">
                <a:solidFill>
                  <a:srgbClr val="FFFFFF"/>
                </a:solidFill>
                <a:latin typeface="Now"/>
              </a:rPr>
              <a:t>consideraciones claves</a:t>
            </a:r>
          </a:p>
        </p:txBody>
      </p:sp>
      <p:sp>
        <p:nvSpPr>
          <p:cNvPr id="14" name="AutoShape 6">
            <a:extLst>
              <a:ext uri="{FF2B5EF4-FFF2-40B4-BE49-F238E27FC236}">
                <a16:creationId xmlns:a16="http://schemas.microsoft.com/office/drawing/2014/main" id="{9987B52F-E99E-42CD-A3FC-9523B29DDC50}"/>
              </a:ext>
            </a:extLst>
          </p:cNvPr>
          <p:cNvSpPr/>
          <p:nvPr/>
        </p:nvSpPr>
        <p:spPr>
          <a:xfrm>
            <a:off x="2598588" y="3690640"/>
            <a:ext cx="4538084" cy="980311"/>
          </a:xfrm>
          <a:prstGeom prst="rect">
            <a:avLst/>
          </a:prstGeom>
          <a:solidFill>
            <a:srgbClr val="F9844A"/>
          </a:solidFill>
        </p:spPr>
      </p:sp>
      <p:sp>
        <p:nvSpPr>
          <p:cNvPr id="15" name="TextBox 7">
            <a:extLst>
              <a:ext uri="{FF2B5EF4-FFF2-40B4-BE49-F238E27FC236}">
                <a16:creationId xmlns:a16="http://schemas.microsoft.com/office/drawing/2014/main" id="{4AA94C22-080A-4076-A55E-8F45BF037C9C}"/>
              </a:ext>
            </a:extLst>
          </p:cNvPr>
          <p:cNvSpPr txBox="1"/>
          <p:nvPr/>
        </p:nvSpPr>
        <p:spPr>
          <a:xfrm>
            <a:off x="809980" y="3543300"/>
            <a:ext cx="8115300" cy="1207959"/>
          </a:xfrm>
          <a:prstGeom prst="rect">
            <a:avLst/>
          </a:prstGeom>
        </p:spPr>
        <p:txBody>
          <a:bodyPr lIns="0" tIns="0" rIns="0" bIns="0" rtlCol="0" anchor="ctr">
            <a:spAutoFit/>
          </a:bodyPr>
          <a:lstStyle/>
          <a:p>
            <a:pPr algn="ctr">
              <a:lnSpc>
                <a:spcPts val="4759"/>
              </a:lnSpc>
              <a:spcBef>
                <a:spcPct val="0"/>
              </a:spcBef>
            </a:pPr>
            <a:r>
              <a:rPr lang="en-US" sz="3399" dirty="0" err="1">
                <a:solidFill>
                  <a:srgbClr val="FFFFFF"/>
                </a:solidFill>
                <a:latin typeface="Now Bold"/>
              </a:rPr>
              <a:t>Sensibilidad</a:t>
            </a:r>
            <a:r>
              <a:rPr lang="en-US" sz="3399" dirty="0">
                <a:solidFill>
                  <a:srgbClr val="FFFFFF"/>
                </a:solidFill>
                <a:latin typeface="Now Bold"/>
              </a:rPr>
              <a:t> </a:t>
            </a:r>
          </a:p>
          <a:p>
            <a:pPr algn="ctr">
              <a:lnSpc>
                <a:spcPts val="4759"/>
              </a:lnSpc>
              <a:spcBef>
                <a:spcPct val="0"/>
              </a:spcBef>
            </a:pPr>
            <a:r>
              <a:rPr lang="en-US" sz="3399" dirty="0">
                <a:solidFill>
                  <a:srgbClr val="FFFFFF"/>
                </a:solidFill>
                <a:latin typeface="Now Bold"/>
              </a:rPr>
              <a:t>al </a:t>
            </a:r>
            <a:r>
              <a:rPr lang="en-US" sz="3399" dirty="0" err="1">
                <a:solidFill>
                  <a:srgbClr val="FFFFFF"/>
                </a:solidFill>
                <a:latin typeface="Now Bold"/>
              </a:rPr>
              <a:t>contexto</a:t>
            </a:r>
            <a:endParaRPr lang="en-US" sz="3399" dirty="0">
              <a:solidFill>
                <a:srgbClr val="FFFFFF"/>
              </a:solidFill>
              <a:latin typeface="Now 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screen">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group of people sitting on the floor&#10;&#10;Description automatically generated with medium confidence">
            <a:extLst>
              <a:ext uri="{FF2B5EF4-FFF2-40B4-BE49-F238E27FC236}">
                <a16:creationId xmlns:a16="http://schemas.microsoft.com/office/drawing/2014/main" id="{8649535C-B217-4CBC-BD52-E13C543A6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8" name="Rectangle 7">
            <a:extLst>
              <a:ext uri="{FF2B5EF4-FFF2-40B4-BE49-F238E27FC236}">
                <a16:creationId xmlns:a16="http://schemas.microsoft.com/office/drawing/2014/main" id="{6C4DA8E5-9988-4639-9FC7-554BFBE91F84}"/>
              </a:ext>
            </a:extLst>
          </p:cNvPr>
          <p:cNvSpPr/>
          <p:nvPr/>
        </p:nvSpPr>
        <p:spPr>
          <a:xfrm>
            <a:off x="0" y="0"/>
            <a:ext cx="18288000" cy="10287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A7E6CA-9487-4C54-810F-296711442D86}"/>
              </a:ext>
            </a:extLst>
          </p:cNvPr>
          <p:cNvSpPr/>
          <p:nvPr/>
        </p:nvSpPr>
        <p:spPr>
          <a:xfrm flipV="1">
            <a:off x="0" y="-18757"/>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4"/>
          <p:cNvSpPr/>
          <p:nvPr/>
        </p:nvSpPr>
        <p:spPr>
          <a:xfrm>
            <a:off x="11241583" y="3690640"/>
            <a:ext cx="4538084" cy="980311"/>
          </a:xfrm>
          <a:prstGeom prst="rect">
            <a:avLst/>
          </a:prstGeom>
          <a:solidFill>
            <a:srgbClr val="F9844A"/>
          </a:solidFill>
        </p:spPr>
      </p:sp>
      <p:sp>
        <p:nvSpPr>
          <p:cNvPr id="5" name="TextBox 5"/>
          <p:cNvSpPr txBox="1"/>
          <p:nvPr/>
        </p:nvSpPr>
        <p:spPr>
          <a:xfrm>
            <a:off x="9452975" y="3913125"/>
            <a:ext cx="8115300" cy="592406"/>
          </a:xfrm>
          <a:prstGeom prst="rect">
            <a:avLst/>
          </a:prstGeom>
        </p:spPr>
        <p:txBody>
          <a:bodyPr lIns="0" tIns="0" rIns="0" bIns="0" rtlCol="0" anchor="t">
            <a:spAutoFit/>
          </a:bodyPr>
          <a:lstStyle/>
          <a:p>
            <a:pPr algn="ctr">
              <a:lnSpc>
                <a:spcPts val="4759"/>
              </a:lnSpc>
              <a:spcBef>
                <a:spcPct val="0"/>
              </a:spcBef>
            </a:pPr>
            <a:r>
              <a:rPr lang="en-US" sz="3399">
                <a:solidFill>
                  <a:srgbClr val="FFFFFF"/>
                </a:solidFill>
                <a:latin typeface="Now Bold"/>
              </a:rPr>
              <a:t>“No hacer daño”</a:t>
            </a:r>
          </a:p>
        </p:txBody>
      </p:sp>
      <p:sp>
        <p:nvSpPr>
          <p:cNvPr id="6" name="TextBox 6"/>
          <p:cNvSpPr txBox="1"/>
          <p:nvPr/>
        </p:nvSpPr>
        <p:spPr>
          <a:xfrm>
            <a:off x="1307350" y="3633490"/>
            <a:ext cx="9578559" cy="4895443"/>
          </a:xfrm>
          <a:prstGeom prst="rect">
            <a:avLst/>
          </a:prstGeom>
        </p:spPr>
        <p:txBody>
          <a:bodyPr lIns="0" tIns="0" rIns="0" bIns="0" rtlCol="0" anchor="t">
            <a:spAutoFit/>
          </a:bodyPr>
          <a:lstStyle/>
          <a:p>
            <a:pPr algn="r">
              <a:lnSpc>
                <a:spcPts val="4759"/>
              </a:lnSpc>
            </a:pPr>
            <a:r>
              <a:rPr lang="es-ES" sz="3300" dirty="0">
                <a:solidFill>
                  <a:srgbClr val="FFFFFF"/>
                </a:solidFill>
                <a:latin typeface="Now" panose="020B0604020202020204" charset="0"/>
              </a:rPr>
              <a:t>Un principio común para la ayuda humanitaria y los profesionales médicos: el bienestar de las personas a las que estamos tratando de ayudar debe ser el centro de nuestros esfuerzos para ayudarlos. </a:t>
            </a:r>
          </a:p>
          <a:p>
            <a:pPr algn="r">
              <a:lnSpc>
                <a:spcPts val="4759"/>
              </a:lnSpc>
            </a:pPr>
            <a:endParaRPr lang="es-ES" sz="3300" dirty="0">
              <a:solidFill>
                <a:srgbClr val="FFFFFF"/>
              </a:solidFill>
              <a:latin typeface="Now" panose="020B0604020202020204" charset="0"/>
            </a:endParaRPr>
          </a:p>
          <a:p>
            <a:pPr algn="r">
              <a:lnSpc>
                <a:spcPts val="4759"/>
              </a:lnSpc>
            </a:pPr>
            <a:r>
              <a:rPr lang="es-ES" sz="3300" dirty="0">
                <a:solidFill>
                  <a:srgbClr val="FFFFFF"/>
                </a:solidFill>
                <a:latin typeface="Now" panose="020B0604020202020204" charset="0"/>
              </a:rPr>
              <a:t>Las intervenciones del proyecto no deben causar daño a las comunidades en cuestión.</a:t>
            </a:r>
            <a:endParaRPr lang="en-US" sz="3300" dirty="0">
              <a:solidFill>
                <a:srgbClr val="FFFFFF"/>
              </a:solidFill>
              <a:latin typeface="Now" panose="020B0604020202020204" charset="0"/>
            </a:endParaRPr>
          </a:p>
        </p:txBody>
      </p:sp>
      <p:sp>
        <p:nvSpPr>
          <p:cNvPr id="12" name="TextBox 4">
            <a:extLst>
              <a:ext uri="{FF2B5EF4-FFF2-40B4-BE49-F238E27FC236}">
                <a16:creationId xmlns:a16="http://schemas.microsoft.com/office/drawing/2014/main" id="{B5D2CDE2-60AF-4D93-B72B-721E91EACAEC}"/>
              </a:ext>
            </a:extLst>
          </p:cNvPr>
          <p:cNvSpPr txBox="1"/>
          <p:nvPr/>
        </p:nvSpPr>
        <p:spPr>
          <a:xfrm>
            <a:off x="10744201" y="799806"/>
            <a:ext cx="72581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sp>
        <p:nvSpPr>
          <p:cNvPr id="13" name="TextBox 17">
            <a:extLst>
              <a:ext uri="{FF2B5EF4-FFF2-40B4-BE49-F238E27FC236}">
                <a16:creationId xmlns:a16="http://schemas.microsoft.com/office/drawing/2014/main" id="{893D9DC8-08AD-43E3-8EDB-CA54B6D8E78C}"/>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4" name="TextBox 2">
            <a:extLst>
              <a:ext uri="{FF2B5EF4-FFF2-40B4-BE49-F238E27FC236}">
                <a16:creationId xmlns:a16="http://schemas.microsoft.com/office/drawing/2014/main" id="{98502382-C01E-4562-BDE4-89E8D6067DAD}"/>
              </a:ext>
            </a:extLst>
          </p:cNvPr>
          <p:cNvSpPr txBox="1"/>
          <p:nvPr/>
        </p:nvSpPr>
        <p:spPr>
          <a:xfrm>
            <a:off x="533528" y="437949"/>
            <a:ext cx="9878254"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Principios y </a:t>
            </a:r>
            <a:br>
              <a:rPr lang="en-US" sz="5300">
                <a:solidFill>
                  <a:srgbClr val="FFFFFF"/>
                </a:solidFill>
                <a:latin typeface="Now"/>
              </a:rPr>
            </a:br>
            <a:r>
              <a:rPr lang="en-US" sz="5300">
                <a:solidFill>
                  <a:srgbClr val="FFFFFF"/>
                </a:solidFill>
                <a:latin typeface="Now"/>
              </a:rPr>
              <a:t>consideraciones claves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screen">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1" name="Picture 10" descr="A group of people sitting on the floor&#10;&#10;Description automatically generated with medium confidence">
            <a:extLst>
              <a:ext uri="{FF2B5EF4-FFF2-40B4-BE49-F238E27FC236}">
                <a16:creationId xmlns:a16="http://schemas.microsoft.com/office/drawing/2014/main" id="{27F9FA6E-0F4B-42E4-8E05-5C462EA23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3" name="Rectangle 12">
            <a:extLst>
              <a:ext uri="{FF2B5EF4-FFF2-40B4-BE49-F238E27FC236}">
                <a16:creationId xmlns:a16="http://schemas.microsoft.com/office/drawing/2014/main" id="{568EF038-13D3-41E0-AEC4-1FFFABE1AB6E}"/>
              </a:ext>
            </a:extLst>
          </p:cNvPr>
          <p:cNvSpPr/>
          <p:nvPr/>
        </p:nvSpPr>
        <p:spPr>
          <a:xfrm>
            <a:off x="0" y="0"/>
            <a:ext cx="18288000" cy="10287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5F1C20-0183-4C25-9016-705A75BAC2B9}"/>
              </a:ext>
            </a:extLst>
          </p:cNvPr>
          <p:cNvSpPr/>
          <p:nvPr/>
        </p:nvSpPr>
        <p:spPr>
          <a:xfrm flipV="1">
            <a:off x="0" y="-18757"/>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6"/>
          <p:cNvSpPr txBox="1"/>
          <p:nvPr/>
        </p:nvSpPr>
        <p:spPr>
          <a:xfrm>
            <a:off x="7498991" y="3633490"/>
            <a:ext cx="9578559" cy="5514715"/>
          </a:xfrm>
          <a:prstGeom prst="rect">
            <a:avLst/>
          </a:prstGeom>
        </p:spPr>
        <p:txBody>
          <a:bodyPr lIns="0" tIns="0" rIns="0" bIns="0" rtlCol="0" anchor="t">
            <a:spAutoFit/>
          </a:bodyPr>
          <a:lstStyle/>
          <a:p>
            <a:pPr>
              <a:lnSpc>
                <a:spcPts val="4759"/>
              </a:lnSpc>
            </a:pPr>
            <a:r>
              <a:rPr lang="es-ES" sz="3399" dirty="0">
                <a:solidFill>
                  <a:srgbClr val="FFFFFF"/>
                </a:solidFill>
                <a:latin typeface="Now"/>
              </a:rPr>
              <a:t>Muchos proyectos pueden tener como objetivo que el 50% (o algo parecido) de los participantes de sus actividades sean mujeres, pero esto no nos dice mucho acerca de cómo estas mujeres están participando.</a:t>
            </a:r>
          </a:p>
          <a:p>
            <a:pPr>
              <a:lnSpc>
                <a:spcPts val="4759"/>
              </a:lnSpc>
            </a:pPr>
            <a:endParaRPr lang="es-ES" sz="3399" dirty="0">
              <a:solidFill>
                <a:srgbClr val="FFFFFF"/>
              </a:solidFill>
              <a:latin typeface="Now"/>
            </a:endParaRPr>
          </a:p>
          <a:p>
            <a:pPr>
              <a:lnSpc>
                <a:spcPts val="4759"/>
              </a:lnSpc>
            </a:pPr>
            <a:r>
              <a:rPr lang="es-ES" sz="3399" dirty="0">
                <a:solidFill>
                  <a:srgbClr val="FFFFFF"/>
                </a:solidFill>
                <a:latin typeface="Now"/>
              </a:rPr>
              <a:t>Es importante apoyar a las mujeres a que participen (y lideren), y que no solo estén asistiendo a reuniones sin actuar.</a:t>
            </a:r>
            <a:endParaRPr lang="en-US" sz="3399" dirty="0">
              <a:solidFill>
                <a:srgbClr val="FFFFFF"/>
              </a:solidFill>
              <a:latin typeface="Now"/>
            </a:endParaRPr>
          </a:p>
        </p:txBody>
      </p:sp>
      <p:sp>
        <p:nvSpPr>
          <p:cNvPr id="15" name="TextBox 4">
            <a:extLst>
              <a:ext uri="{FF2B5EF4-FFF2-40B4-BE49-F238E27FC236}">
                <a16:creationId xmlns:a16="http://schemas.microsoft.com/office/drawing/2014/main" id="{A2A0176F-5066-4CBC-9888-CA426F4794F6}"/>
              </a:ext>
            </a:extLst>
          </p:cNvPr>
          <p:cNvSpPr txBox="1"/>
          <p:nvPr/>
        </p:nvSpPr>
        <p:spPr>
          <a:xfrm>
            <a:off x="10744201" y="799806"/>
            <a:ext cx="72581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sp>
        <p:nvSpPr>
          <p:cNvPr id="16" name="TextBox 17">
            <a:extLst>
              <a:ext uri="{FF2B5EF4-FFF2-40B4-BE49-F238E27FC236}">
                <a16:creationId xmlns:a16="http://schemas.microsoft.com/office/drawing/2014/main" id="{CAB79002-AF48-40DB-B80D-064227C06286}"/>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7" name="TextBox 2">
            <a:extLst>
              <a:ext uri="{FF2B5EF4-FFF2-40B4-BE49-F238E27FC236}">
                <a16:creationId xmlns:a16="http://schemas.microsoft.com/office/drawing/2014/main" id="{98003FE5-19F4-4CA4-8D95-B95C33F8F525}"/>
              </a:ext>
            </a:extLst>
          </p:cNvPr>
          <p:cNvSpPr txBox="1"/>
          <p:nvPr/>
        </p:nvSpPr>
        <p:spPr>
          <a:xfrm>
            <a:off x="533528" y="437949"/>
            <a:ext cx="9878254"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Principios y </a:t>
            </a:r>
            <a:br>
              <a:rPr lang="en-US" sz="5300">
                <a:solidFill>
                  <a:srgbClr val="FFFFFF"/>
                </a:solidFill>
                <a:latin typeface="Now"/>
              </a:rPr>
            </a:br>
            <a:r>
              <a:rPr lang="en-US" sz="5300">
                <a:solidFill>
                  <a:srgbClr val="FFFFFF"/>
                </a:solidFill>
                <a:latin typeface="Now"/>
              </a:rPr>
              <a:t>consideraciones claves</a:t>
            </a:r>
          </a:p>
        </p:txBody>
      </p:sp>
      <p:sp>
        <p:nvSpPr>
          <p:cNvPr id="18" name="AutoShape 10">
            <a:extLst>
              <a:ext uri="{FF2B5EF4-FFF2-40B4-BE49-F238E27FC236}">
                <a16:creationId xmlns:a16="http://schemas.microsoft.com/office/drawing/2014/main" id="{DDB4D689-73E1-47F4-BA0F-0C01A234D467}"/>
              </a:ext>
            </a:extLst>
          </p:cNvPr>
          <p:cNvSpPr/>
          <p:nvPr/>
        </p:nvSpPr>
        <p:spPr>
          <a:xfrm>
            <a:off x="2598588" y="7352398"/>
            <a:ext cx="4538084" cy="980311"/>
          </a:xfrm>
          <a:prstGeom prst="rect">
            <a:avLst/>
          </a:prstGeom>
          <a:solidFill>
            <a:srgbClr val="F9844A"/>
          </a:solidFill>
        </p:spPr>
      </p:sp>
      <p:sp>
        <p:nvSpPr>
          <p:cNvPr id="19" name="TextBox 11">
            <a:extLst>
              <a:ext uri="{FF2B5EF4-FFF2-40B4-BE49-F238E27FC236}">
                <a16:creationId xmlns:a16="http://schemas.microsoft.com/office/drawing/2014/main" id="{8BBE9FF8-592E-4FEB-8EE7-821C495F7874}"/>
              </a:ext>
            </a:extLst>
          </p:cNvPr>
          <p:cNvSpPr txBox="1"/>
          <p:nvPr/>
        </p:nvSpPr>
        <p:spPr>
          <a:xfrm>
            <a:off x="533528" y="7373916"/>
            <a:ext cx="8455339" cy="1046184"/>
          </a:xfrm>
          <a:prstGeom prst="rect">
            <a:avLst/>
          </a:prstGeom>
        </p:spPr>
        <p:txBody>
          <a:bodyPr lIns="0" tIns="0" rIns="0" bIns="0" rtlCol="0" anchor="t">
            <a:spAutoFit/>
          </a:bodyPr>
          <a:lstStyle/>
          <a:p>
            <a:pPr algn="ctr">
              <a:spcBef>
                <a:spcPct val="0"/>
              </a:spcBef>
            </a:pPr>
            <a:r>
              <a:rPr lang="es-ES" sz="3399">
                <a:solidFill>
                  <a:srgbClr val="FFFFFF"/>
                </a:solidFill>
                <a:latin typeface="Now Bold"/>
              </a:rPr>
              <a:t>La participación </a:t>
            </a:r>
          </a:p>
          <a:p>
            <a:pPr algn="ctr">
              <a:spcBef>
                <a:spcPct val="0"/>
              </a:spcBef>
            </a:pPr>
            <a:r>
              <a:rPr lang="es-ES" sz="3399">
                <a:solidFill>
                  <a:srgbClr val="FFFFFF"/>
                </a:solidFill>
                <a:latin typeface="Now Bold"/>
              </a:rPr>
              <a:t>significativa</a:t>
            </a:r>
            <a:endParaRPr lang="en-US" sz="3399">
              <a:solidFill>
                <a:srgbClr val="FFFFFF"/>
              </a:solidFill>
              <a:latin typeface="Now Bo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cstate="screen">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Picture 6" descr="A group of people sitting on the floor&#10;&#10;Description automatically generated with medium confidence">
            <a:extLst>
              <a:ext uri="{FF2B5EF4-FFF2-40B4-BE49-F238E27FC236}">
                <a16:creationId xmlns:a16="http://schemas.microsoft.com/office/drawing/2014/main" id="{BFCFD77E-5DF0-4355-90A3-A613F3429B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9" name="Rectangle 8">
            <a:extLst>
              <a:ext uri="{FF2B5EF4-FFF2-40B4-BE49-F238E27FC236}">
                <a16:creationId xmlns:a16="http://schemas.microsoft.com/office/drawing/2014/main" id="{412EB50F-2929-411D-9B7D-AAD4F2280CA5}"/>
              </a:ext>
            </a:extLst>
          </p:cNvPr>
          <p:cNvSpPr/>
          <p:nvPr/>
        </p:nvSpPr>
        <p:spPr>
          <a:xfrm>
            <a:off x="0" y="0"/>
            <a:ext cx="18288000" cy="10287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D936ED-2319-4A10-8B2B-5A8AAE24FD4D}"/>
              </a:ext>
            </a:extLst>
          </p:cNvPr>
          <p:cNvSpPr/>
          <p:nvPr/>
        </p:nvSpPr>
        <p:spPr>
          <a:xfrm flipV="1">
            <a:off x="0" y="-18757"/>
            <a:ext cx="18288000" cy="10287000"/>
          </a:xfrm>
          <a:prstGeom prst="rect">
            <a:avLst/>
          </a:prstGeom>
          <a:gradFill>
            <a:gsLst>
              <a:gs pos="53000">
                <a:schemeClr val="tx1">
                  <a:alpha val="0"/>
                </a:schemeClr>
              </a:gs>
              <a:gs pos="99115">
                <a:schemeClr val="tx1">
                  <a:alpha val="60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4"/>
          <p:cNvSpPr/>
          <p:nvPr/>
        </p:nvSpPr>
        <p:spPr>
          <a:xfrm>
            <a:off x="11241583" y="7352398"/>
            <a:ext cx="4538084" cy="980311"/>
          </a:xfrm>
          <a:prstGeom prst="rect">
            <a:avLst/>
          </a:prstGeom>
          <a:solidFill>
            <a:srgbClr val="F9844A"/>
          </a:solidFill>
        </p:spPr>
      </p:sp>
      <p:sp>
        <p:nvSpPr>
          <p:cNvPr id="5" name="TextBox 5"/>
          <p:cNvSpPr txBox="1"/>
          <p:nvPr/>
        </p:nvSpPr>
        <p:spPr>
          <a:xfrm>
            <a:off x="9144000" y="7527276"/>
            <a:ext cx="8534400" cy="563881"/>
          </a:xfrm>
          <a:prstGeom prst="rect">
            <a:avLst/>
          </a:prstGeom>
        </p:spPr>
        <p:txBody>
          <a:bodyPr wrap="square" lIns="0" tIns="0" rIns="0" bIns="0" rtlCol="0" anchor="t">
            <a:spAutoFit/>
          </a:bodyPr>
          <a:lstStyle/>
          <a:p>
            <a:pPr algn="ctr">
              <a:lnSpc>
                <a:spcPts val="4619"/>
              </a:lnSpc>
              <a:spcBef>
                <a:spcPct val="0"/>
              </a:spcBef>
            </a:pPr>
            <a:r>
              <a:rPr lang="en-US" sz="3299">
                <a:solidFill>
                  <a:srgbClr val="FFFFFF"/>
                </a:solidFill>
                <a:latin typeface="Now Bold"/>
              </a:rPr>
              <a:t>Interseccionalidad</a:t>
            </a:r>
          </a:p>
        </p:txBody>
      </p:sp>
      <p:sp>
        <p:nvSpPr>
          <p:cNvPr id="6" name="TextBox 6"/>
          <p:cNvSpPr txBox="1"/>
          <p:nvPr/>
        </p:nvSpPr>
        <p:spPr>
          <a:xfrm>
            <a:off x="1269250" y="2833791"/>
            <a:ext cx="9578559" cy="6745821"/>
          </a:xfrm>
          <a:prstGeom prst="rect">
            <a:avLst/>
          </a:prstGeom>
        </p:spPr>
        <p:txBody>
          <a:bodyPr lIns="0" tIns="0" rIns="0" bIns="0" rtlCol="0" anchor="t">
            <a:spAutoFit/>
          </a:bodyPr>
          <a:lstStyle/>
          <a:p>
            <a:pPr algn="r">
              <a:lnSpc>
                <a:spcPts val="4759"/>
              </a:lnSpc>
            </a:pPr>
            <a:r>
              <a:rPr lang="es-ES" sz="3399" dirty="0">
                <a:solidFill>
                  <a:srgbClr val="FFFFFF"/>
                </a:solidFill>
                <a:latin typeface="Now"/>
              </a:rPr>
              <a:t>El género es importante, pero hay muchos otros factores que también influyen cómo se trata a una persona. </a:t>
            </a:r>
          </a:p>
          <a:p>
            <a:pPr algn="r">
              <a:lnSpc>
                <a:spcPts val="4759"/>
              </a:lnSpc>
            </a:pPr>
            <a:endParaRPr lang="es-ES" sz="3399" dirty="0">
              <a:solidFill>
                <a:srgbClr val="FFFFFF"/>
              </a:solidFill>
              <a:latin typeface="Now"/>
            </a:endParaRPr>
          </a:p>
          <a:p>
            <a:pPr algn="r">
              <a:lnSpc>
                <a:spcPts val="4759"/>
              </a:lnSpc>
            </a:pPr>
            <a:r>
              <a:rPr lang="es-ES" sz="3399" dirty="0">
                <a:solidFill>
                  <a:srgbClr val="FFFFFF"/>
                </a:solidFill>
                <a:latin typeface="Now"/>
              </a:rPr>
              <a:t>Estos incluyen: etnia; religión; estatus socioeconómico; discapacidad; la edad. Estos también pueden interactuar para tener un efecto combinado (por ejemplo, las experiencias de mujeres indígenas, hombres indígenas, mujeres no indígenas, y hombres no indígenas son diferentes).</a:t>
            </a:r>
            <a:endParaRPr lang="en-US" sz="3399" dirty="0">
              <a:solidFill>
                <a:srgbClr val="FFFFFF"/>
              </a:solidFill>
              <a:latin typeface="Now"/>
            </a:endParaRPr>
          </a:p>
        </p:txBody>
      </p:sp>
      <p:sp>
        <p:nvSpPr>
          <p:cNvPr id="13" name="TextBox 4">
            <a:extLst>
              <a:ext uri="{FF2B5EF4-FFF2-40B4-BE49-F238E27FC236}">
                <a16:creationId xmlns:a16="http://schemas.microsoft.com/office/drawing/2014/main" id="{9278AEE5-EC9A-4F52-A434-546F72291CE9}"/>
              </a:ext>
            </a:extLst>
          </p:cNvPr>
          <p:cNvSpPr txBox="1"/>
          <p:nvPr/>
        </p:nvSpPr>
        <p:spPr>
          <a:xfrm>
            <a:off x="10744201" y="799806"/>
            <a:ext cx="72581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sp>
        <p:nvSpPr>
          <p:cNvPr id="14" name="TextBox 17">
            <a:extLst>
              <a:ext uri="{FF2B5EF4-FFF2-40B4-BE49-F238E27FC236}">
                <a16:creationId xmlns:a16="http://schemas.microsoft.com/office/drawing/2014/main" id="{E8481AF5-6173-4F66-A5F6-A6143C394116}"/>
              </a:ext>
            </a:extLst>
          </p:cNvPr>
          <p:cNvSpPr txBox="1"/>
          <p:nvPr/>
        </p:nvSpPr>
        <p:spPr>
          <a:xfrm>
            <a:off x="72817" y="419100"/>
            <a:ext cx="8465373" cy="1581148"/>
          </a:xfrm>
          <a:prstGeom prst="rect">
            <a:avLst/>
          </a:prstGeom>
          <a:solidFill>
            <a:srgbClr val="94D2BD">
              <a:alpha val="86000"/>
            </a:srgbClr>
          </a:solidFill>
        </p:spPr>
        <p:txBody>
          <a:bodyPr wrap="square" lIns="0" tIns="0" rIns="0" bIns="0" rtlCol="0" anchor="t">
            <a:sp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5" name="TextBox 2">
            <a:extLst>
              <a:ext uri="{FF2B5EF4-FFF2-40B4-BE49-F238E27FC236}">
                <a16:creationId xmlns:a16="http://schemas.microsoft.com/office/drawing/2014/main" id="{F6DE298D-737A-4095-BB4A-A60FB416CE8B}"/>
              </a:ext>
            </a:extLst>
          </p:cNvPr>
          <p:cNvSpPr txBox="1"/>
          <p:nvPr/>
        </p:nvSpPr>
        <p:spPr>
          <a:xfrm>
            <a:off x="533528" y="437949"/>
            <a:ext cx="9878254" cy="1636858"/>
          </a:xfrm>
          <a:prstGeom prst="rect">
            <a:avLst/>
          </a:prstGeom>
        </p:spPr>
        <p:txBody>
          <a:bodyPr lIns="0" tIns="0" rIns="0" bIns="0" rtlCol="0" anchor="t">
            <a:spAutoFit/>
          </a:bodyPr>
          <a:lstStyle/>
          <a:p>
            <a:pPr>
              <a:lnSpc>
                <a:spcPts val="6360"/>
              </a:lnSpc>
            </a:pPr>
            <a:r>
              <a:rPr lang="en-US" sz="5300">
                <a:solidFill>
                  <a:srgbClr val="FFFFFF"/>
                </a:solidFill>
                <a:latin typeface="Now"/>
              </a:rPr>
              <a:t>Principios y </a:t>
            </a:r>
            <a:br>
              <a:rPr lang="en-US" sz="5300">
                <a:solidFill>
                  <a:srgbClr val="FFFFFF"/>
                </a:solidFill>
                <a:latin typeface="Now"/>
              </a:rPr>
            </a:br>
            <a:r>
              <a:rPr lang="en-US" sz="5300">
                <a:solidFill>
                  <a:srgbClr val="FFFFFF"/>
                </a:solidFill>
                <a:latin typeface="Now"/>
              </a:rPr>
              <a:t>consideraciones claves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4">
            <a:extLst>
              <a:ext uri="{FF2B5EF4-FFF2-40B4-BE49-F238E27FC236}">
                <a16:creationId xmlns:a16="http://schemas.microsoft.com/office/drawing/2014/main" id="{FEFABA42-A2A8-4B9F-BEE0-0CE2BAE1C792}"/>
              </a:ext>
            </a:extLst>
          </p:cNvPr>
          <p:cNvSpPr/>
          <p:nvPr/>
        </p:nvSpPr>
        <p:spPr>
          <a:xfrm>
            <a:off x="991230" y="3717226"/>
            <a:ext cx="7242904" cy="1197674"/>
          </a:xfrm>
          <a:prstGeom prst="rect">
            <a:avLst/>
          </a:prstGeom>
          <a:solidFill>
            <a:srgbClr val="F3722C"/>
          </a:solidFill>
        </p:spPr>
        <p:txBody>
          <a:bodyPr/>
          <a:lstStyle/>
          <a:p>
            <a:endParaRPr lang="en-US"/>
          </a:p>
        </p:txBody>
      </p:sp>
      <p:sp>
        <p:nvSpPr>
          <p:cNvPr id="2" name="TextBox 2"/>
          <p:cNvSpPr txBox="1"/>
          <p:nvPr/>
        </p:nvSpPr>
        <p:spPr>
          <a:xfrm>
            <a:off x="533528" y="437949"/>
            <a:ext cx="9878254" cy="816121"/>
          </a:xfrm>
          <a:prstGeom prst="rect">
            <a:avLst/>
          </a:prstGeom>
        </p:spPr>
        <p:txBody>
          <a:bodyPr lIns="0" tIns="0" rIns="0" bIns="0" rtlCol="0" anchor="t">
            <a:spAutoFit/>
          </a:bodyPr>
          <a:lstStyle/>
          <a:p>
            <a:pPr>
              <a:lnSpc>
                <a:spcPts val="6360"/>
              </a:lnSpc>
            </a:pPr>
            <a:r>
              <a:rPr lang="en-US" sz="5300">
                <a:latin typeface="Now"/>
              </a:rPr>
              <a:t>PRECAUCIONES</a:t>
            </a:r>
          </a:p>
        </p:txBody>
      </p:sp>
      <p:sp>
        <p:nvSpPr>
          <p:cNvPr id="3" name="TextBox 3"/>
          <p:cNvSpPr txBox="1"/>
          <p:nvPr/>
        </p:nvSpPr>
        <p:spPr>
          <a:xfrm>
            <a:off x="10668001" y="799806"/>
            <a:ext cx="7334348" cy="272126"/>
          </a:xfrm>
          <a:prstGeom prst="rect">
            <a:avLst/>
          </a:prstGeom>
        </p:spPr>
        <p:txBody>
          <a:bodyPr wrap="square" lIns="0" tIns="0" rIns="0" bIns="0" rtlCol="0" anchor="t">
            <a:spAutoFit/>
          </a:bodyPr>
          <a:lstStyle/>
          <a:p>
            <a:pPr>
              <a:lnSpc>
                <a:spcPts val="2240"/>
              </a:lnSpc>
            </a:pPr>
            <a:r>
              <a:rPr lang="en-US" sz="1599">
                <a:latin typeface="Now"/>
              </a:rPr>
              <a:t>Módulo 1</a:t>
            </a:r>
            <a:r>
              <a:rPr lang="en-US" sz="1600">
                <a:latin typeface="Now"/>
              </a:rPr>
              <a:t> | </a:t>
            </a:r>
            <a:r>
              <a:rPr lang="es-ES" sz="1600">
                <a:latin typeface="Now"/>
              </a:rPr>
              <a:t>POR QUÉ EL GÉNERO ES IMPORTANTE EN LA CONSERVACIÓN</a:t>
            </a:r>
            <a:endParaRPr lang="en-US" sz="1600">
              <a:latin typeface="Now"/>
            </a:endParaRPr>
          </a:p>
        </p:txBody>
      </p:sp>
      <p:pic>
        <p:nvPicPr>
          <p:cNvPr id="9" name="Graphic 8" descr="Warning">
            <a:extLst>
              <a:ext uri="{FF2B5EF4-FFF2-40B4-BE49-F238E27FC236}">
                <a16:creationId xmlns:a16="http://schemas.microsoft.com/office/drawing/2014/main" id="{4E7B7A1E-31AF-4000-93AE-781B70C1490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9800" y="324711"/>
            <a:ext cx="914400" cy="914400"/>
          </a:xfrm>
          <a:prstGeom prst="rect">
            <a:avLst/>
          </a:prstGeom>
        </p:spPr>
      </p:pic>
      <p:sp>
        <p:nvSpPr>
          <p:cNvPr id="12" name="TextBox 11">
            <a:extLst>
              <a:ext uri="{FF2B5EF4-FFF2-40B4-BE49-F238E27FC236}">
                <a16:creationId xmlns:a16="http://schemas.microsoft.com/office/drawing/2014/main" id="{EA0216A3-4FC5-4A00-8B39-AFE069C1B61A}"/>
              </a:ext>
            </a:extLst>
          </p:cNvPr>
          <p:cNvSpPr txBox="1"/>
          <p:nvPr/>
        </p:nvSpPr>
        <p:spPr>
          <a:xfrm>
            <a:off x="593366" y="2095500"/>
            <a:ext cx="7560034" cy="3862596"/>
          </a:xfrm>
          <a:prstGeom prst="rect">
            <a:avLst/>
          </a:prstGeom>
          <a:noFill/>
        </p:spPr>
        <p:txBody>
          <a:bodyPr wrap="square">
            <a:spAutoFit/>
          </a:bodyPr>
          <a:lstStyle/>
          <a:p>
            <a:pPr algn="r"/>
            <a:r>
              <a:rPr lang="es-ES" sz="3500">
                <a:latin typeface="Now" panose="020B0604020202020204" charset="0"/>
              </a:rPr>
              <a:t>Un problema común que surge cuando los proyectos funcionan para involucrar a las mujeres es </a:t>
            </a:r>
            <a:r>
              <a:rPr lang="es-ES" sz="3500" b="1">
                <a:latin typeface="Now" panose="020B0604020202020204" charset="0"/>
              </a:rPr>
              <a:t>el aumento de los conflictos en los hogares</a:t>
            </a:r>
            <a:r>
              <a:rPr lang="es-ES" sz="3500">
                <a:latin typeface="Now" panose="020B0604020202020204" charset="0"/>
              </a:rPr>
              <a:t>. </a:t>
            </a:r>
          </a:p>
          <a:p>
            <a:pPr algn="r"/>
            <a:endParaRPr lang="es-ES" sz="3500">
              <a:latin typeface="Now" panose="020B0604020202020204" charset="0"/>
            </a:endParaRPr>
          </a:p>
          <a:p>
            <a:pPr algn="r"/>
            <a:r>
              <a:rPr lang="es-ES" sz="3500">
                <a:latin typeface="Now" panose="020B0604020202020204" charset="0"/>
              </a:rPr>
              <a:t>Esto puede ser el resultado de:</a:t>
            </a:r>
            <a:endParaRPr lang="en-US" sz="3600">
              <a:latin typeface="Now" panose="020B0604020202020204" charset="0"/>
            </a:endParaRPr>
          </a:p>
        </p:txBody>
      </p:sp>
      <p:sp>
        <p:nvSpPr>
          <p:cNvPr id="14" name="TextBox 13">
            <a:extLst>
              <a:ext uri="{FF2B5EF4-FFF2-40B4-BE49-F238E27FC236}">
                <a16:creationId xmlns:a16="http://schemas.microsoft.com/office/drawing/2014/main" id="{98624DEA-64AE-4825-BB37-1EB270518E55}"/>
              </a:ext>
            </a:extLst>
          </p:cNvPr>
          <p:cNvSpPr txBox="1"/>
          <p:nvPr/>
        </p:nvSpPr>
        <p:spPr>
          <a:xfrm>
            <a:off x="9018314" y="2154853"/>
            <a:ext cx="8984031" cy="4154984"/>
          </a:xfrm>
          <a:prstGeom prst="rect">
            <a:avLst/>
          </a:prstGeom>
          <a:noFill/>
        </p:spPr>
        <p:txBody>
          <a:bodyPr wrap="square">
            <a:spAutoFit/>
          </a:bodyPr>
          <a:lstStyle/>
          <a:p>
            <a:r>
              <a:rPr lang="es-ES" sz="2400" dirty="0">
                <a:latin typeface="Now" panose="020B0604020202020204" charset="0"/>
              </a:rPr>
              <a:t>Los esposos u otros miembros de la familia no aprueban que sus esposas sean activas en la comunidad.</a:t>
            </a:r>
          </a:p>
          <a:p>
            <a:endParaRPr lang="es-ES" sz="2400" dirty="0">
              <a:solidFill>
                <a:srgbClr val="FF0000"/>
              </a:solidFill>
              <a:latin typeface="Now" panose="020B0604020202020204" charset="0"/>
            </a:endParaRPr>
          </a:p>
          <a:p>
            <a:r>
              <a:rPr lang="es-ES" sz="2400" dirty="0">
                <a:latin typeface="Now" panose="020B0604020202020204" charset="0"/>
              </a:rPr>
              <a:t>Al participar del proyecto, las esposas no tienen suficiente tiempo para participar en actividades del hogar, y ocuparse de todas sus tareas tradicionales del hogar/cuidado de los niños. Así, los esposos u otros miembros de la familia están descontentos con esto.</a:t>
            </a:r>
          </a:p>
          <a:p>
            <a:endParaRPr lang="es-ES" sz="2400" dirty="0">
              <a:latin typeface="Now" panose="020B0604020202020204" charset="0"/>
            </a:endParaRPr>
          </a:p>
          <a:p>
            <a:r>
              <a:rPr lang="es-ES" sz="2400" dirty="0">
                <a:latin typeface="Now" panose="020B0604020202020204" charset="0"/>
              </a:rPr>
              <a:t>Desaprobación/chisme de los miembros de la comunidad sobre las mujeres que son activas fuera de sus hogares.</a:t>
            </a:r>
          </a:p>
        </p:txBody>
      </p:sp>
      <p:sp>
        <p:nvSpPr>
          <p:cNvPr id="19" name="TextBox 7">
            <a:extLst>
              <a:ext uri="{FF2B5EF4-FFF2-40B4-BE49-F238E27FC236}">
                <a16:creationId xmlns:a16="http://schemas.microsoft.com/office/drawing/2014/main" id="{B8445A44-20B8-4AE5-A9B7-5083147B47B9}"/>
              </a:ext>
            </a:extLst>
          </p:cNvPr>
          <p:cNvSpPr txBox="1"/>
          <p:nvPr/>
        </p:nvSpPr>
        <p:spPr>
          <a:xfrm>
            <a:off x="2209800" y="7124701"/>
            <a:ext cx="14218612" cy="2796301"/>
          </a:xfrm>
          <a:prstGeom prst="rect">
            <a:avLst/>
          </a:prstGeom>
          <a:noFill/>
        </p:spPr>
        <p:txBody>
          <a:bodyPr wrap="square" lIns="274320" tIns="91440" rIns="274320" bIns="91440" rtlCol="0" anchor="ctr">
            <a:noAutofit/>
          </a:bodyPr>
          <a:lstStyle/>
          <a:p>
            <a:pPr algn="ctr"/>
            <a:r>
              <a:rPr lang="en-US" sz="3000" b="1" u="sng" dirty="0">
                <a:solidFill>
                  <a:srgbClr val="F3722C"/>
                </a:solidFill>
                <a:latin typeface="Now" panose="020B0604020202020204" charset="0"/>
              </a:rPr>
              <a:t>Es de vital </a:t>
            </a:r>
            <a:r>
              <a:rPr lang="en-US" sz="3000" b="1" u="sng" dirty="0" err="1">
                <a:solidFill>
                  <a:srgbClr val="F3722C"/>
                </a:solidFill>
                <a:latin typeface="Now" panose="020B0604020202020204" charset="0"/>
              </a:rPr>
              <a:t>importancia</a:t>
            </a:r>
            <a:r>
              <a:rPr lang="en-US" sz="3000" b="1" u="sng" dirty="0">
                <a:solidFill>
                  <a:srgbClr val="F3722C"/>
                </a:solidFill>
                <a:latin typeface="Now" panose="020B0604020202020204" charset="0"/>
              </a:rPr>
              <a:t> </a:t>
            </a:r>
          </a:p>
          <a:p>
            <a:pPr algn="ctr"/>
            <a:r>
              <a:rPr lang="es-ES" sz="3000" dirty="0">
                <a:latin typeface="Now" panose="020B0604020202020204" charset="0"/>
              </a:rPr>
              <a:t>Asegurarse de que sus actividades eviten esto tanto como sea posible - mediante la participación de los esposos, las familias, y las comunidades para ayudarlos a comprender y apoyar la participación de las mujeres, así como facilitar la participación de las mujeres mientras mantienen sus actividades domésticas</a:t>
            </a:r>
            <a:endParaRPr lang="en-US" sz="3000" dirty="0">
              <a:latin typeface="Now" panose="020B0604020202020204" charset="0"/>
            </a:endParaRPr>
          </a:p>
        </p:txBody>
      </p:sp>
      <p:sp>
        <p:nvSpPr>
          <p:cNvPr id="13" name="AutoShape 10">
            <a:extLst>
              <a:ext uri="{FF2B5EF4-FFF2-40B4-BE49-F238E27FC236}">
                <a16:creationId xmlns:a16="http://schemas.microsoft.com/office/drawing/2014/main" id="{93DA924D-DDA2-482C-99F8-998747EAC5F4}"/>
              </a:ext>
            </a:extLst>
          </p:cNvPr>
          <p:cNvSpPr/>
          <p:nvPr/>
        </p:nvSpPr>
        <p:spPr>
          <a:xfrm rot="-5400000">
            <a:off x="8150853" y="4231648"/>
            <a:ext cx="1529096" cy="1"/>
          </a:xfrm>
          <a:prstGeom prst="line">
            <a:avLst/>
          </a:prstGeom>
          <a:ln w="34925" cap="rnd">
            <a:solidFill>
              <a:srgbClr val="F9844A"/>
            </a:solidFill>
            <a:prstDash val="sysDot"/>
            <a:headEnd type="none" w="sm" len="sm"/>
            <a:tailEnd type="none" w="sm" len="sm"/>
          </a:ln>
        </p:spPr>
        <p:txBody>
          <a:bodyPr/>
          <a:lstStyle/>
          <a:p>
            <a:endParaRPr lang="en-US"/>
          </a:p>
        </p:txBody>
      </p:sp>
      <p:sp>
        <p:nvSpPr>
          <p:cNvPr id="15" name="AutoShape 10">
            <a:extLst>
              <a:ext uri="{FF2B5EF4-FFF2-40B4-BE49-F238E27FC236}">
                <a16:creationId xmlns:a16="http://schemas.microsoft.com/office/drawing/2014/main" id="{28FE87D0-D5B7-4128-9952-E962D58CD48B}"/>
              </a:ext>
            </a:extLst>
          </p:cNvPr>
          <p:cNvSpPr/>
          <p:nvPr/>
        </p:nvSpPr>
        <p:spPr>
          <a:xfrm rot="-5400000">
            <a:off x="8558732" y="5881167"/>
            <a:ext cx="713335" cy="1"/>
          </a:xfrm>
          <a:prstGeom prst="line">
            <a:avLst/>
          </a:prstGeom>
          <a:ln w="34925" cap="rnd">
            <a:solidFill>
              <a:srgbClr val="F9844A"/>
            </a:solidFill>
            <a:prstDash val="sysDot"/>
            <a:headEnd type="none" w="sm" len="sm"/>
            <a:tailEnd type="none" w="sm" len="sm"/>
          </a:ln>
        </p:spPr>
        <p:txBody>
          <a:bodyPr/>
          <a:lstStyle/>
          <a:p>
            <a:endParaRPr lang="en-US"/>
          </a:p>
        </p:txBody>
      </p:sp>
      <p:sp>
        <p:nvSpPr>
          <p:cNvPr id="16" name="AutoShape 10">
            <a:extLst>
              <a:ext uri="{FF2B5EF4-FFF2-40B4-BE49-F238E27FC236}">
                <a16:creationId xmlns:a16="http://schemas.microsoft.com/office/drawing/2014/main" id="{80064FEA-5AA2-4BE9-961C-88B0ECDBC220}"/>
              </a:ext>
            </a:extLst>
          </p:cNvPr>
          <p:cNvSpPr/>
          <p:nvPr/>
        </p:nvSpPr>
        <p:spPr>
          <a:xfrm rot="-5400000">
            <a:off x="8523065" y="2564034"/>
            <a:ext cx="784668" cy="1"/>
          </a:xfrm>
          <a:prstGeom prst="line">
            <a:avLst/>
          </a:prstGeom>
          <a:ln w="34925" cap="rnd">
            <a:solidFill>
              <a:srgbClr val="F9844A"/>
            </a:solidFill>
            <a:prstDash val="sysDot"/>
            <a:headEnd type="none" w="sm" len="sm"/>
            <a:tailEnd type="none" w="sm" len="sm"/>
          </a:ln>
        </p:spPr>
        <p:txBody>
          <a:bodyPr/>
          <a:lstStyle/>
          <a:p>
            <a:endParaRPr lang="en-US"/>
          </a:p>
        </p:txBody>
      </p:sp>
    </p:spTree>
    <p:extLst>
      <p:ext uri="{BB962C8B-B14F-4D97-AF65-F5344CB8AC3E}">
        <p14:creationId xmlns:p14="http://schemas.microsoft.com/office/powerpoint/2010/main" val="616482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utoShape 4">
            <a:extLst>
              <a:ext uri="{FF2B5EF4-FFF2-40B4-BE49-F238E27FC236}">
                <a16:creationId xmlns:a16="http://schemas.microsoft.com/office/drawing/2014/main" id="{FEFABA42-A2A8-4B9F-BEE0-0CE2BAE1C792}"/>
              </a:ext>
            </a:extLst>
          </p:cNvPr>
          <p:cNvSpPr/>
          <p:nvPr/>
        </p:nvSpPr>
        <p:spPr>
          <a:xfrm>
            <a:off x="386502" y="3490633"/>
            <a:ext cx="4069642" cy="727808"/>
          </a:xfrm>
          <a:prstGeom prst="rect">
            <a:avLst/>
          </a:prstGeom>
          <a:solidFill>
            <a:srgbClr val="F3722C"/>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Now" panose="020B0604020202020204" charset="0"/>
              </a:rPr>
              <a:t>Debes pensar en:</a:t>
            </a:r>
          </a:p>
        </p:txBody>
      </p:sp>
      <p:sp>
        <p:nvSpPr>
          <p:cNvPr id="12" name="TextBox 11">
            <a:extLst>
              <a:ext uri="{FF2B5EF4-FFF2-40B4-BE49-F238E27FC236}">
                <a16:creationId xmlns:a16="http://schemas.microsoft.com/office/drawing/2014/main" id="{EA0216A3-4FC5-4A00-8B39-AFE069C1B61A}"/>
              </a:ext>
            </a:extLst>
          </p:cNvPr>
          <p:cNvSpPr txBox="1"/>
          <p:nvPr/>
        </p:nvSpPr>
        <p:spPr>
          <a:xfrm>
            <a:off x="2895600" y="1606540"/>
            <a:ext cx="12175511"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500" b="0" i="0" u="none" strike="noStrike" kern="1200" cap="none" spc="0" normalizeH="0" baseline="0" noProof="0">
                <a:ln>
                  <a:noFill/>
                </a:ln>
                <a:solidFill>
                  <a:prstClr val="black"/>
                </a:solidFill>
                <a:effectLst/>
                <a:uLnTx/>
                <a:uFillTx/>
                <a:latin typeface="Now" panose="020B0604020202020204" charset="0"/>
              </a:rPr>
              <a:t>Tenga en cuenta la carga adicional que las expectativas de su proyecto podrían imponer a las mujeres que ya están ocupadas.</a:t>
            </a:r>
            <a:endParaRPr kumimoji="0" lang="en-US" sz="3500" b="1" i="0" u="none" strike="noStrike" kern="1200" cap="none" spc="0" normalizeH="0" baseline="0" noProof="0">
              <a:ln>
                <a:noFill/>
              </a:ln>
              <a:solidFill>
                <a:prstClr val="black"/>
              </a:solidFill>
              <a:effectLst/>
              <a:uLnTx/>
              <a:uFillTx/>
              <a:latin typeface="Now" panose="020B0604020202020204" charset="0"/>
            </a:endParaRPr>
          </a:p>
        </p:txBody>
      </p:sp>
      <p:sp>
        <p:nvSpPr>
          <p:cNvPr id="16" name="AutoShape 10">
            <a:extLst>
              <a:ext uri="{FF2B5EF4-FFF2-40B4-BE49-F238E27FC236}">
                <a16:creationId xmlns:a16="http://schemas.microsoft.com/office/drawing/2014/main" id="{AD54FE66-DF05-4E27-ACBD-699E3927D733}"/>
              </a:ext>
            </a:extLst>
          </p:cNvPr>
          <p:cNvSpPr/>
          <p:nvPr/>
        </p:nvSpPr>
        <p:spPr>
          <a:xfrm rot="-5400000" flipV="1">
            <a:off x="9691430" y="5646959"/>
            <a:ext cx="831063" cy="517"/>
          </a:xfrm>
          <a:prstGeom prst="line">
            <a:avLst/>
          </a:prstGeom>
          <a:ln w="28575" cap="rnd">
            <a:solidFill>
              <a:srgbClr val="FD9D24"/>
            </a:solidFill>
            <a:prstDash val="sysDot"/>
            <a:headEnd type="none" w="sm" len="sm"/>
            <a:tailEnd type="none" w="sm" len="sm"/>
          </a:ln>
        </p:spPr>
        <p:txBody>
          <a:bodyPr/>
          <a:lstStyle/>
          <a:p>
            <a:endParaRPr lang="en-US">
              <a:latin typeface="Now" panose="020B0604020202020204" charset="0"/>
            </a:endParaRPr>
          </a:p>
        </p:txBody>
      </p:sp>
      <p:sp>
        <p:nvSpPr>
          <p:cNvPr id="18" name="TextBox 7">
            <a:extLst>
              <a:ext uri="{FF2B5EF4-FFF2-40B4-BE49-F238E27FC236}">
                <a16:creationId xmlns:a16="http://schemas.microsoft.com/office/drawing/2014/main" id="{65DB17C3-2648-40D1-A432-4EFBAAD121A7}"/>
              </a:ext>
            </a:extLst>
          </p:cNvPr>
          <p:cNvSpPr txBox="1"/>
          <p:nvPr/>
        </p:nvSpPr>
        <p:spPr>
          <a:xfrm>
            <a:off x="2209800" y="7982010"/>
            <a:ext cx="14218612" cy="1938992"/>
          </a:xfrm>
          <a:prstGeom prst="rect">
            <a:avLst/>
          </a:prstGeom>
          <a:noFill/>
        </p:spPr>
        <p:txBody>
          <a:bodyPr wrap="square" lIns="274320" tIns="91440" rIns="274320" bIns="91440" rtlCol="0" anchor="ctr">
            <a:noAutofit/>
          </a:bodyPr>
          <a:lstStyle/>
          <a:p>
            <a:pPr algn="ctr"/>
            <a:r>
              <a:rPr lang="en-US" sz="3000" b="1" u="sng">
                <a:solidFill>
                  <a:srgbClr val="F3722C"/>
                </a:solidFill>
                <a:latin typeface="Now" panose="020B0604020202020204" charset="0"/>
              </a:rPr>
              <a:t>¡Es de vital importancia </a:t>
            </a:r>
          </a:p>
          <a:p>
            <a:pPr algn="ctr"/>
            <a:r>
              <a:rPr lang="es-ES" sz="3000">
                <a:latin typeface="Now" panose="020B0604020202020204" charset="0"/>
              </a:rPr>
              <a:t>asegurarse de evaluar estos riesgos y responsabilidades adicionales, y trabajar con los miembros de la comunidad para minimizar estos impactos!</a:t>
            </a:r>
            <a:endParaRPr lang="en-US" sz="3000">
              <a:latin typeface="Now" panose="020B0604020202020204" charset="0"/>
            </a:endParaRPr>
          </a:p>
        </p:txBody>
      </p:sp>
      <p:sp>
        <p:nvSpPr>
          <p:cNvPr id="13" name="TextBox 12">
            <a:extLst>
              <a:ext uri="{FF2B5EF4-FFF2-40B4-BE49-F238E27FC236}">
                <a16:creationId xmlns:a16="http://schemas.microsoft.com/office/drawing/2014/main" id="{9A430BEF-EBE6-470C-B3CB-8CB0CB3ED989}"/>
              </a:ext>
            </a:extLst>
          </p:cNvPr>
          <p:cNvSpPr txBox="1"/>
          <p:nvPr/>
        </p:nvSpPr>
        <p:spPr>
          <a:xfrm>
            <a:off x="1329274" y="4381500"/>
            <a:ext cx="6060838" cy="3416320"/>
          </a:xfrm>
          <a:prstGeom prst="rect">
            <a:avLst/>
          </a:prstGeom>
          <a:noFill/>
        </p:spPr>
        <p:txBody>
          <a:bodyPr wrap="square">
            <a:spAutoFit/>
          </a:bodyPr>
          <a:lstStyle/>
          <a:p>
            <a:r>
              <a:rPr lang="es-ES" sz="2800">
                <a:latin typeface="Now" panose="020B0604020202020204" charset="0"/>
              </a:rPr>
              <a:t>Cómo su proyecto agrega responsabilidades a la vida de sus participantes </a:t>
            </a:r>
          </a:p>
          <a:p>
            <a:r>
              <a:rPr lang="es-ES" sz="2200">
                <a:latin typeface="Now" panose="020B0604020202020204" charset="0"/>
              </a:rPr>
              <a:t>por ejemplo, muchas veces se espera que las mujeres preparen comida para las reuniones/eventos del proyecto; todos los participantes deben hacer tiempo para asistir a reuniones/eventos, sesiones de capacitación, etc.</a:t>
            </a:r>
            <a:endParaRPr lang="en-US" sz="2200">
              <a:latin typeface="Now" panose="020B0604020202020204" charset="0"/>
            </a:endParaRPr>
          </a:p>
        </p:txBody>
      </p:sp>
      <p:sp>
        <p:nvSpPr>
          <p:cNvPr id="19" name="TextBox 18">
            <a:extLst>
              <a:ext uri="{FF2B5EF4-FFF2-40B4-BE49-F238E27FC236}">
                <a16:creationId xmlns:a16="http://schemas.microsoft.com/office/drawing/2014/main" id="{6D0216F4-4D27-474C-9F8B-DB2DEFD06922}"/>
              </a:ext>
            </a:extLst>
          </p:cNvPr>
          <p:cNvSpPr txBox="1"/>
          <p:nvPr/>
        </p:nvSpPr>
        <p:spPr>
          <a:xfrm>
            <a:off x="7668948" y="4457800"/>
            <a:ext cx="4752281" cy="3077766"/>
          </a:xfrm>
          <a:prstGeom prst="rect">
            <a:avLst/>
          </a:prstGeom>
          <a:noFill/>
        </p:spPr>
        <p:txBody>
          <a:bodyPr wrap="square">
            <a:spAutoFit/>
          </a:bodyPr>
          <a:lstStyle/>
          <a:p>
            <a:r>
              <a:rPr lang="es-ES" sz="2800" dirty="0">
                <a:latin typeface="Now" panose="020B0604020202020204" charset="0"/>
              </a:rPr>
              <a:t>Cómo su proyecto podría agregar riesgo a las vidas de sus participantes </a:t>
            </a:r>
          </a:p>
          <a:p>
            <a:r>
              <a:rPr lang="es-ES" sz="2200" dirty="0">
                <a:latin typeface="Now" panose="020B0604020202020204" charset="0"/>
              </a:rPr>
              <a:t>por ejemplo, riesgo de ser castigado por hablar en contra de proyectos gubernamentales; riesgos de seguridad relacionados a los viajes, etc.</a:t>
            </a:r>
            <a:endParaRPr lang="en-US" sz="2200" dirty="0">
              <a:latin typeface="Now" panose="020B0604020202020204" charset="0"/>
            </a:endParaRPr>
          </a:p>
        </p:txBody>
      </p:sp>
      <p:sp>
        <p:nvSpPr>
          <p:cNvPr id="20" name="TextBox 19">
            <a:extLst>
              <a:ext uri="{FF2B5EF4-FFF2-40B4-BE49-F238E27FC236}">
                <a16:creationId xmlns:a16="http://schemas.microsoft.com/office/drawing/2014/main" id="{FA67AF32-F9F1-4080-8E86-BB6A32C80A5C}"/>
              </a:ext>
            </a:extLst>
          </p:cNvPr>
          <p:cNvSpPr txBox="1"/>
          <p:nvPr/>
        </p:nvSpPr>
        <p:spPr>
          <a:xfrm>
            <a:off x="12911044" y="4441934"/>
            <a:ext cx="5072156" cy="2677656"/>
          </a:xfrm>
          <a:prstGeom prst="rect">
            <a:avLst/>
          </a:prstGeom>
          <a:noFill/>
        </p:spPr>
        <p:txBody>
          <a:bodyPr wrap="square">
            <a:spAutoFit/>
          </a:bodyPr>
          <a:lstStyle/>
          <a:p>
            <a:r>
              <a:rPr lang="es-ES" sz="2800">
                <a:latin typeface="Now" panose="020B0604020202020204" charset="0"/>
              </a:rPr>
              <a:t>Si su proyecto apoya a las mujeres (¡y a otros participantes!) para que estas responsabilidades y riesgos adicionales sean mínimos y manejables.</a:t>
            </a:r>
            <a:endParaRPr lang="en-US" sz="2800">
              <a:latin typeface="Now" panose="020B0604020202020204" charset="0"/>
            </a:endParaRPr>
          </a:p>
        </p:txBody>
      </p:sp>
      <p:sp>
        <p:nvSpPr>
          <p:cNvPr id="23" name="AutoShape 10">
            <a:extLst>
              <a:ext uri="{FF2B5EF4-FFF2-40B4-BE49-F238E27FC236}">
                <a16:creationId xmlns:a16="http://schemas.microsoft.com/office/drawing/2014/main" id="{22EFA0A4-50AA-4829-A948-AAEE3E845DC5}"/>
              </a:ext>
            </a:extLst>
          </p:cNvPr>
          <p:cNvSpPr/>
          <p:nvPr/>
        </p:nvSpPr>
        <p:spPr>
          <a:xfrm rot="-5400000">
            <a:off x="413719" y="5328365"/>
            <a:ext cx="1611591" cy="629"/>
          </a:xfrm>
          <a:prstGeom prst="line">
            <a:avLst/>
          </a:prstGeom>
          <a:ln w="34925" cap="rnd">
            <a:solidFill>
              <a:srgbClr val="F9844A"/>
            </a:solidFill>
            <a:prstDash val="sysDot"/>
            <a:headEnd type="none" w="sm" len="sm"/>
            <a:tailEnd type="none" w="sm" len="sm"/>
          </a:ln>
        </p:spPr>
        <p:txBody>
          <a:bodyPr/>
          <a:lstStyle/>
          <a:p>
            <a:endParaRPr lang="en-US"/>
          </a:p>
        </p:txBody>
      </p:sp>
      <p:sp>
        <p:nvSpPr>
          <p:cNvPr id="24" name="AutoShape 10">
            <a:extLst>
              <a:ext uri="{FF2B5EF4-FFF2-40B4-BE49-F238E27FC236}">
                <a16:creationId xmlns:a16="http://schemas.microsoft.com/office/drawing/2014/main" id="{0961046D-4DD7-45BE-8CA0-6AFAEAAC995A}"/>
              </a:ext>
            </a:extLst>
          </p:cNvPr>
          <p:cNvSpPr/>
          <p:nvPr/>
        </p:nvSpPr>
        <p:spPr>
          <a:xfrm rot="-5400000">
            <a:off x="6738949" y="5393174"/>
            <a:ext cx="1611591" cy="629"/>
          </a:xfrm>
          <a:prstGeom prst="line">
            <a:avLst/>
          </a:prstGeom>
          <a:ln w="34925" cap="rnd">
            <a:solidFill>
              <a:srgbClr val="F9844A"/>
            </a:solidFill>
            <a:prstDash val="sysDot"/>
            <a:headEnd type="none" w="sm" len="sm"/>
            <a:tailEnd type="none" w="sm" len="sm"/>
          </a:ln>
        </p:spPr>
        <p:txBody>
          <a:bodyPr/>
          <a:lstStyle/>
          <a:p>
            <a:endParaRPr lang="en-US"/>
          </a:p>
        </p:txBody>
      </p:sp>
      <p:sp>
        <p:nvSpPr>
          <p:cNvPr id="25" name="AutoShape 10">
            <a:extLst>
              <a:ext uri="{FF2B5EF4-FFF2-40B4-BE49-F238E27FC236}">
                <a16:creationId xmlns:a16="http://schemas.microsoft.com/office/drawing/2014/main" id="{EA8C405F-1EC2-4E68-A838-4BC54A70BC7B}"/>
              </a:ext>
            </a:extLst>
          </p:cNvPr>
          <p:cNvSpPr/>
          <p:nvPr/>
        </p:nvSpPr>
        <p:spPr>
          <a:xfrm rot="-5400000">
            <a:off x="11995490" y="5328365"/>
            <a:ext cx="1611591" cy="629"/>
          </a:xfrm>
          <a:prstGeom prst="line">
            <a:avLst/>
          </a:prstGeom>
          <a:ln w="34925" cap="rnd">
            <a:solidFill>
              <a:srgbClr val="F9844A"/>
            </a:solidFill>
            <a:prstDash val="sysDot"/>
            <a:headEnd type="none" w="sm" len="sm"/>
            <a:tailEnd type="none" w="sm" len="sm"/>
          </a:ln>
        </p:spPr>
        <p:txBody>
          <a:bodyPr/>
          <a:lstStyle/>
          <a:p>
            <a:endParaRPr lang="en-US"/>
          </a:p>
        </p:txBody>
      </p:sp>
      <p:sp>
        <p:nvSpPr>
          <p:cNvPr id="22" name="TextBox 3">
            <a:extLst>
              <a:ext uri="{FF2B5EF4-FFF2-40B4-BE49-F238E27FC236}">
                <a16:creationId xmlns:a16="http://schemas.microsoft.com/office/drawing/2014/main" id="{CE024C23-523A-411B-A591-86E4D5A88ACB}"/>
              </a:ext>
            </a:extLst>
          </p:cNvPr>
          <p:cNvSpPr txBox="1"/>
          <p:nvPr/>
        </p:nvSpPr>
        <p:spPr>
          <a:xfrm>
            <a:off x="10668001" y="799806"/>
            <a:ext cx="7334348" cy="272126"/>
          </a:xfrm>
          <a:prstGeom prst="rect">
            <a:avLst/>
          </a:prstGeom>
        </p:spPr>
        <p:txBody>
          <a:bodyPr wrap="square" lIns="0" tIns="0" rIns="0" bIns="0" rtlCol="0" anchor="t">
            <a:spAutoFit/>
          </a:bodyPr>
          <a:lstStyle/>
          <a:p>
            <a:pPr>
              <a:lnSpc>
                <a:spcPts val="2240"/>
              </a:lnSpc>
            </a:pPr>
            <a:r>
              <a:rPr lang="en-US" sz="1599">
                <a:latin typeface="Now"/>
              </a:rPr>
              <a:t>Módulo 1</a:t>
            </a:r>
            <a:r>
              <a:rPr lang="en-US" sz="1600">
                <a:latin typeface="Now"/>
              </a:rPr>
              <a:t> | </a:t>
            </a:r>
            <a:r>
              <a:rPr lang="es-ES" sz="1600">
                <a:latin typeface="Now"/>
              </a:rPr>
              <a:t>POR QUÉ EL GÉNERO ES IMPORTANTE EN LA CONSERVACIÓN</a:t>
            </a:r>
            <a:endParaRPr lang="en-US" sz="1600">
              <a:latin typeface="Now"/>
            </a:endParaRPr>
          </a:p>
        </p:txBody>
      </p:sp>
      <p:sp>
        <p:nvSpPr>
          <p:cNvPr id="15" name="TextBox 2">
            <a:extLst>
              <a:ext uri="{FF2B5EF4-FFF2-40B4-BE49-F238E27FC236}">
                <a16:creationId xmlns:a16="http://schemas.microsoft.com/office/drawing/2014/main" id="{4936FFFA-D368-4A18-BDDD-74E11E6266E2}"/>
              </a:ext>
            </a:extLst>
          </p:cNvPr>
          <p:cNvSpPr txBox="1"/>
          <p:nvPr/>
        </p:nvSpPr>
        <p:spPr>
          <a:xfrm>
            <a:off x="533528" y="437949"/>
            <a:ext cx="9878254" cy="816121"/>
          </a:xfrm>
          <a:prstGeom prst="rect">
            <a:avLst/>
          </a:prstGeom>
        </p:spPr>
        <p:txBody>
          <a:bodyPr lIns="0" tIns="0" rIns="0" bIns="0" rtlCol="0" anchor="t">
            <a:spAutoFit/>
          </a:bodyPr>
          <a:lstStyle/>
          <a:p>
            <a:pPr>
              <a:lnSpc>
                <a:spcPts val="6360"/>
              </a:lnSpc>
            </a:pPr>
            <a:r>
              <a:rPr lang="en-US" sz="5300">
                <a:latin typeface="Now"/>
              </a:rPr>
              <a:t>PRECAUCIONES</a:t>
            </a:r>
          </a:p>
        </p:txBody>
      </p:sp>
      <p:pic>
        <p:nvPicPr>
          <p:cNvPr id="21" name="Graphic 20" descr="Warning">
            <a:extLst>
              <a:ext uri="{FF2B5EF4-FFF2-40B4-BE49-F238E27FC236}">
                <a16:creationId xmlns:a16="http://schemas.microsoft.com/office/drawing/2014/main" id="{276D1AC4-EC14-4F69-8B79-2E8ED83EEB3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19800" y="324711"/>
            <a:ext cx="914400" cy="914400"/>
          </a:xfrm>
          <a:prstGeom prst="rect">
            <a:avLst/>
          </a:prstGeom>
        </p:spPr>
      </p:pic>
    </p:spTree>
    <p:extLst>
      <p:ext uri="{BB962C8B-B14F-4D97-AF65-F5344CB8AC3E}">
        <p14:creationId xmlns:p14="http://schemas.microsoft.com/office/powerpoint/2010/main" val="35132445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DD77183-D56C-4C82-806A-3D96530E514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38100"/>
            <a:ext cx="18355732" cy="10325100"/>
          </a:xfrm>
          <a:prstGeom prst="rect">
            <a:avLst/>
          </a:prstGeom>
        </p:spPr>
      </p:pic>
      <p:sp>
        <p:nvSpPr>
          <p:cNvPr id="17" name="Rectangle 16">
            <a:extLst>
              <a:ext uri="{FF2B5EF4-FFF2-40B4-BE49-F238E27FC236}">
                <a16:creationId xmlns:a16="http://schemas.microsoft.com/office/drawing/2014/main" id="{9B7EF167-93C3-444E-927A-6E654B05B4EC}"/>
              </a:ext>
            </a:extLst>
          </p:cNvPr>
          <p:cNvSpPr/>
          <p:nvPr/>
        </p:nvSpPr>
        <p:spPr>
          <a:xfrm flipH="1">
            <a:off x="0" y="-18757"/>
            <a:ext cx="18288000" cy="10287000"/>
          </a:xfrm>
          <a:prstGeom prst="rect">
            <a:avLst/>
          </a:prstGeom>
          <a:gradFill>
            <a:gsLst>
              <a:gs pos="0">
                <a:schemeClr val="tx1">
                  <a:alpha val="0"/>
                </a:schemeClr>
              </a:gs>
              <a:gs pos="66000">
                <a:schemeClr val="tx1">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utoShape 5">
            <a:extLst>
              <a:ext uri="{FF2B5EF4-FFF2-40B4-BE49-F238E27FC236}">
                <a16:creationId xmlns:a16="http://schemas.microsoft.com/office/drawing/2014/main" id="{8F2C3533-D1BC-4973-834C-5007F619D87B}"/>
              </a:ext>
            </a:extLst>
          </p:cNvPr>
          <p:cNvSpPr/>
          <p:nvPr/>
        </p:nvSpPr>
        <p:spPr>
          <a:xfrm rot="5400000">
            <a:off x="7342023" y="7820155"/>
            <a:ext cx="3485889" cy="0"/>
          </a:xfrm>
          <a:prstGeom prst="line">
            <a:avLst/>
          </a:prstGeom>
          <a:ln w="41275" cap="rnd">
            <a:solidFill>
              <a:srgbClr val="94D2BD"/>
            </a:solidFill>
            <a:prstDash val="sysDot"/>
            <a:headEnd type="none" w="sm" len="sm"/>
            <a:tailEnd type="none" w="sm" len="sm"/>
          </a:ln>
        </p:spPr>
      </p:sp>
      <p:sp>
        <p:nvSpPr>
          <p:cNvPr id="20" name="TextBox 17">
            <a:extLst>
              <a:ext uri="{FF2B5EF4-FFF2-40B4-BE49-F238E27FC236}">
                <a16:creationId xmlns:a16="http://schemas.microsoft.com/office/drawing/2014/main" id="{D06C0787-8377-4C7C-82BA-DEBD91C6EF41}"/>
              </a:ext>
            </a:extLst>
          </p:cNvPr>
          <p:cNvSpPr txBox="1"/>
          <p:nvPr/>
        </p:nvSpPr>
        <p:spPr>
          <a:xfrm>
            <a:off x="1417127" y="6665601"/>
            <a:ext cx="6360160" cy="2516499"/>
          </a:xfrm>
          <a:prstGeom prst="rect">
            <a:avLst/>
          </a:prstGeom>
          <a:solidFill>
            <a:srgbClr val="94D2BD">
              <a:alpha val="86000"/>
            </a:srgbClr>
          </a:solidFill>
        </p:spPr>
        <p:txBody>
          <a:bodyPr wrap="square" lIns="0" tIns="0" rIns="0" bIns="0" rtlCol="0" anchor="t">
            <a:no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4" name="TextBox 4"/>
          <p:cNvSpPr txBox="1"/>
          <p:nvPr/>
        </p:nvSpPr>
        <p:spPr>
          <a:xfrm>
            <a:off x="298834" y="6210300"/>
            <a:ext cx="8596746" cy="2723823"/>
          </a:xfrm>
          <a:prstGeom prst="rect">
            <a:avLst/>
          </a:prstGeom>
          <a:noFill/>
        </p:spPr>
        <p:txBody>
          <a:bodyPr wrap="square" lIns="0" tIns="0" rIns="0" bIns="0" rtlCol="0" anchor="t">
            <a:spAutoFit/>
          </a:bodyPr>
          <a:lstStyle/>
          <a:p>
            <a:pPr algn="ctr">
              <a:spcBef>
                <a:spcPct val="0"/>
              </a:spcBef>
            </a:pPr>
            <a:r>
              <a:rPr lang="es-ES" sz="3300">
                <a:solidFill>
                  <a:srgbClr val="FFFFFF"/>
                </a:solidFill>
                <a:latin typeface="Now"/>
              </a:rPr>
              <a:t>Trabajar en temas de género requiere </a:t>
            </a:r>
          </a:p>
          <a:p>
            <a:pPr algn="ctr">
              <a:spcBef>
                <a:spcPct val="0"/>
              </a:spcBef>
            </a:pPr>
            <a:r>
              <a:rPr lang="es-ES" sz="3600" b="1">
                <a:solidFill>
                  <a:srgbClr val="FFFFFF"/>
                </a:solidFill>
                <a:latin typeface="Now"/>
              </a:rPr>
              <a:t>confianza</a:t>
            </a:r>
          </a:p>
          <a:p>
            <a:pPr algn="ctr">
              <a:spcBef>
                <a:spcPct val="0"/>
              </a:spcBef>
            </a:pPr>
            <a:r>
              <a:rPr lang="es-ES" sz="3600" b="1">
                <a:solidFill>
                  <a:srgbClr val="FFFFFF"/>
                </a:solidFill>
                <a:latin typeface="Now"/>
              </a:rPr>
              <a:t>sensibilidad</a:t>
            </a:r>
          </a:p>
          <a:p>
            <a:pPr algn="ctr">
              <a:spcBef>
                <a:spcPct val="0"/>
              </a:spcBef>
            </a:pPr>
            <a:r>
              <a:rPr lang="es-ES" sz="3600" b="1">
                <a:solidFill>
                  <a:srgbClr val="FFFFFF"/>
                </a:solidFill>
                <a:latin typeface="Now"/>
              </a:rPr>
              <a:t>monitoreo de impactos</a:t>
            </a:r>
          </a:p>
          <a:p>
            <a:pPr algn="ctr">
              <a:spcBef>
                <a:spcPct val="0"/>
              </a:spcBef>
            </a:pPr>
            <a:r>
              <a:rPr lang="es-ES" sz="3600">
                <a:solidFill>
                  <a:srgbClr val="FFFFFF"/>
                </a:solidFill>
                <a:latin typeface="Now"/>
              </a:rPr>
              <a:t>y </a:t>
            </a:r>
            <a:r>
              <a:rPr lang="es-ES" sz="3600" b="1">
                <a:solidFill>
                  <a:srgbClr val="FFFFFF"/>
                </a:solidFill>
                <a:latin typeface="Now"/>
              </a:rPr>
              <a:t>tiempo</a:t>
            </a:r>
            <a:endParaRPr lang="en-US" sz="3600" b="1">
              <a:solidFill>
                <a:srgbClr val="FFFFFF"/>
              </a:solidFill>
              <a:latin typeface="Now"/>
            </a:endParaRPr>
          </a:p>
        </p:txBody>
      </p:sp>
      <p:sp>
        <p:nvSpPr>
          <p:cNvPr id="21" name="TextBox 17">
            <a:extLst>
              <a:ext uri="{FF2B5EF4-FFF2-40B4-BE49-F238E27FC236}">
                <a16:creationId xmlns:a16="http://schemas.microsoft.com/office/drawing/2014/main" id="{DC9A7C8F-F70D-463B-A5F5-BBCF2EB89A51}"/>
              </a:ext>
            </a:extLst>
          </p:cNvPr>
          <p:cNvSpPr txBox="1"/>
          <p:nvPr/>
        </p:nvSpPr>
        <p:spPr>
          <a:xfrm>
            <a:off x="11368696" y="6779022"/>
            <a:ext cx="4778483" cy="662673"/>
          </a:xfrm>
          <a:prstGeom prst="rect">
            <a:avLst/>
          </a:prstGeom>
          <a:solidFill>
            <a:srgbClr val="94D2BD">
              <a:alpha val="86000"/>
            </a:srgbClr>
          </a:solidFill>
        </p:spPr>
        <p:txBody>
          <a:bodyPr wrap="square" lIns="0" tIns="0" rIns="0" bIns="0" rtlCol="0" anchor="t">
            <a:no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6" name="TextBox 4">
            <a:extLst>
              <a:ext uri="{FF2B5EF4-FFF2-40B4-BE49-F238E27FC236}">
                <a16:creationId xmlns:a16="http://schemas.microsoft.com/office/drawing/2014/main" id="{AB065074-E920-4EAB-9467-6EDE74A2D5DA}"/>
              </a:ext>
            </a:extLst>
          </p:cNvPr>
          <p:cNvSpPr txBox="1"/>
          <p:nvPr/>
        </p:nvSpPr>
        <p:spPr>
          <a:xfrm>
            <a:off x="9525000" y="6134100"/>
            <a:ext cx="8266159" cy="2970043"/>
          </a:xfrm>
          <a:prstGeom prst="rect">
            <a:avLst/>
          </a:prstGeom>
          <a:noFill/>
        </p:spPr>
        <p:txBody>
          <a:bodyPr wrap="square" lIns="0" tIns="0" rIns="0" bIns="0" rtlCol="0" anchor="ctr">
            <a:noAutofit/>
          </a:bodyPr>
          <a:lstStyle/>
          <a:p>
            <a:pPr algn="ctr">
              <a:spcBef>
                <a:spcPct val="0"/>
              </a:spcBef>
            </a:pPr>
            <a:r>
              <a:rPr lang="es-ES" sz="3300">
                <a:solidFill>
                  <a:srgbClr val="FFFFFF"/>
                </a:solidFill>
                <a:latin typeface="Now"/>
              </a:rPr>
              <a:t>Puede beneficiarse de </a:t>
            </a:r>
          </a:p>
          <a:p>
            <a:pPr algn="ctr">
              <a:spcBef>
                <a:spcPct val="0"/>
              </a:spcBef>
            </a:pPr>
            <a:r>
              <a:rPr lang="es-ES" sz="3300" b="1">
                <a:solidFill>
                  <a:srgbClr val="FFFFFF"/>
                </a:solidFill>
                <a:latin typeface="Now"/>
              </a:rPr>
              <a:t>la colaboración</a:t>
            </a:r>
            <a:r>
              <a:rPr lang="es-ES" sz="3300">
                <a:solidFill>
                  <a:srgbClr val="FFFFFF"/>
                </a:solidFill>
                <a:latin typeface="Now"/>
              </a:rPr>
              <a:t> </a:t>
            </a:r>
          </a:p>
          <a:p>
            <a:pPr algn="ctr">
              <a:spcBef>
                <a:spcPct val="0"/>
              </a:spcBef>
            </a:pPr>
            <a:r>
              <a:rPr lang="es-ES" sz="3300">
                <a:solidFill>
                  <a:srgbClr val="FFFFFF"/>
                </a:solidFill>
                <a:latin typeface="Now"/>
              </a:rPr>
              <a:t>con organizaciones que se enfocan en los derechos de la mujer, el desarrollo comunitario, la ayuda humanitaria, etc.</a:t>
            </a:r>
            <a:endParaRPr lang="en-US" sz="3300">
              <a:solidFill>
                <a:srgbClr val="FFFFFF"/>
              </a:solidFill>
              <a:latin typeface="Now"/>
            </a:endParaRPr>
          </a:p>
        </p:txBody>
      </p:sp>
      <p:sp>
        <p:nvSpPr>
          <p:cNvPr id="22" name="TextBox 4">
            <a:extLst>
              <a:ext uri="{FF2B5EF4-FFF2-40B4-BE49-F238E27FC236}">
                <a16:creationId xmlns:a16="http://schemas.microsoft.com/office/drawing/2014/main" id="{3D950F62-0B95-4E67-9AEA-6C893B3A2889}"/>
              </a:ext>
            </a:extLst>
          </p:cNvPr>
          <p:cNvSpPr txBox="1"/>
          <p:nvPr/>
        </p:nvSpPr>
        <p:spPr>
          <a:xfrm>
            <a:off x="285652" y="202926"/>
            <a:ext cx="6724748" cy="851515"/>
          </a:xfrm>
          <a:prstGeom prst="rect">
            <a:avLst/>
          </a:prstGeom>
        </p:spPr>
        <p:txBody>
          <a:bodyPr wrap="square" lIns="0" tIns="0" rIns="0" bIns="0" rtlCol="0" anchor="t">
            <a:spAutoFit/>
          </a:bodyPr>
          <a:lstStyle/>
          <a:p>
            <a:pPr>
              <a:lnSpc>
                <a:spcPts val="2240"/>
              </a:lnSpc>
            </a:pPr>
            <a:r>
              <a:rPr lang="es-ES" sz="2000">
                <a:solidFill>
                  <a:srgbClr val="FFFFFF"/>
                </a:solidFill>
                <a:latin typeface="Now"/>
              </a:rPr>
              <a:t>Reflexión del grupo de pesca comunitaria sobre las actividades de conservación en Camboya.</a:t>
            </a:r>
          </a:p>
          <a:p>
            <a:pPr>
              <a:lnSpc>
                <a:spcPts val="2240"/>
              </a:lnSpc>
            </a:pPr>
            <a:r>
              <a:rPr lang="en-US" sz="2000">
                <a:solidFill>
                  <a:srgbClr val="FFFFFF"/>
                </a:solidFill>
                <a:latin typeface="Now"/>
              </a:rPr>
              <a:t>© </a:t>
            </a:r>
            <a:r>
              <a:rPr lang="en-US" sz="2000" err="1">
                <a:solidFill>
                  <a:srgbClr val="FFFFFF"/>
                </a:solidFill>
                <a:latin typeface="Now"/>
              </a:rPr>
              <a:t>Layhim</a:t>
            </a:r>
            <a:r>
              <a:rPr lang="en-US" sz="2000">
                <a:solidFill>
                  <a:srgbClr val="FFFFFF"/>
                </a:solidFill>
                <a:latin typeface="Now"/>
              </a:rPr>
              <a:t> Vann, CI</a:t>
            </a:r>
          </a:p>
        </p:txBody>
      </p:sp>
      <p:sp>
        <p:nvSpPr>
          <p:cNvPr id="12" name="TextBox 3">
            <a:extLst>
              <a:ext uri="{FF2B5EF4-FFF2-40B4-BE49-F238E27FC236}">
                <a16:creationId xmlns:a16="http://schemas.microsoft.com/office/drawing/2014/main" id="{84F339C5-9363-46A6-8939-FF8EE46CBE08}"/>
              </a:ext>
            </a:extLst>
          </p:cNvPr>
          <p:cNvSpPr txBox="1"/>
          <p:nvPr/>
        </p:nvSpPr>
        <p:spPr>
          <a:xfrm>
            <a:off x="10744201" y="799806"/>
            <a:ext cx="72581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spTree>
    <p:extLst>
      <p:ext uri="{BB962C8B-B14F-4D97-AF65-F5344CB8AC3E}">
        <p14:creationId xmlns:p14="http://schemas.microsoft.com/office/powerpoint/2010/main" val="2619395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DD77183-D56C-4C82-806A-3D96530E5149}"/>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38100"/>
            <a:ext cx="18355732" cy="10325100"/>
          </a:xfrm>
          <a:prstGeom prst="rect">
            <a:avLst/>
          </a:prstGeom>
        </p:spPr>
      </p:pic>
      <p:sp>
        <p:nvSpPr>
          <p:cNvPr id="17" name="Rectangle 16">
            <a:extLst>
              <a:ext uri="{FF2B5EF4-FFF2-40B4-BE49-F238E27FC236}">
                <a16:creationId xmlns:a16="http://schemas.microsoft.com/office/drawing/2014/main" id="{9B7EF167-93C3-444E-927A-6E654B05B4EC}"/>
              </a:ext>
            </a:extLst>
          </p:cNvPr>
          <p:cNvSpPr/>
          <p:nvPr/>
        </p:nvSpPr>
        <p:spPr>
          <a:xfrm flipH="1">
            <a:off x="-4916" y="28199"/>
            <a:ext cx="18288000" cy="10287000"/>
          </a:xfrm>
          <a:prstGeom prst="rect">
            <a:avLst/>
          </a:prstGeom>
          <a:gradFill>
            <a:gsLst>
              <a:gs pos="0">
                <a:schemeClr val="tx1">
                  <a:alpha val="0"/>
                </a:schemeClr>
              </a:gs>
              <a:gs pos="66000">
                <a:schemeClr val="tx1">
                  <a:alpha val="6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17">
            <a:extLst>
              <a:ext uri="{FF2B5EF4-FFF2-40B4-BE49-F238E27FC236}">
                <a16:creationId xmlns:a16="http://schemas.microsoft.com/office/drawing/2014/main" id="{3A9F8526-6762-463C-BFF6-CC5E2A120F75}"/>
              </a:ext>
            </a:extLst>
          </p:cNvPr>
          <p:cNvSpPr txBox="1"/>
          <p:nvPr/>
        </p:nvSpPr>
        <p:spPr>
          <a:xfrm>
            <a:off x="804902" y="5032687"/>
            <a:ext cx="8110498" cy="4378013"/>
          </a:xfrm>
          <a:prstGeom prst="rect">
            <a:avLst/>
          </a:prstGeom>
          <a:solidFill>
            <a:srgbClr val="94D2BD">
              <a:alpha val="86000"/>
            </a:srgbClr>
          </a:solidFill>
        </p:spPr>
        <p:txBody>
          <a:bodyPr wrap="square" lIns="0" tIns="0" rIns="0" bIns="0" rtlCol="0" anchor="t">
            <a:no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2" name="TextBox 4">
            <a:extLst>
              <a:ext uri="{FF2B5EF4-FFF2-40B4-BE49-F238E27FC236}">
                <a16:creationId xmlns:a16="http://schemas.microsoft.com/office/drawing/2014/main" id="{2FED43B4-BD91-49AA-B1C0-AD422C83C082}"/>
              </a:ext>
            </a:extLst>
          </p:cNvPr>
          <p:cNvSpPr txBox="1"/>
          <p:nvPr/>
        </p:nvSpPr>
        <p:spPr>
          <a:xfrm>
            <a:off x="285652" y="5372100"/>
            <a:ext cx="8324948" cy="3372013"/>
          </a:xfrm>
          <a:prstGeom prst="rect">
            <a:avLst/>
          </a:prstGeom>
        </p:spPr>
        <p:txBody>
          <a:bodyPr wrap="square" lIns="0" tIns="0" rIns="0" bIns="0" rtlCol="0" anchor="t">
            <a:spAutoFit/>
          </a:bodyPr>
          <a:lstStyle/>
          <a:p>
            <a:pPr algn="r">
              <a:lnSpc>
                <a:spcPts val="4199"/>
              </a:lnSpc>
              <a:spcAft>
                <a:spcPts val="1200"/>
              </a:spcAft>
            </a:pPr>
            <a:r>
              <a:rPr lang="es-ES" sz="3200">
                <a:solidFill>
                  <a:srgbClr val="FFFFFF"/>
                </a:solidFill>
                <a:latin typeface="Now" panose="020B0604020202020204" charset="0"/>
              </a:rPr>
              <a:t>Trabajar en temas de género en su organización, proyecto, comunidades focales y posiciones de influencia requiere </a:t>
            </a:r>
            <a:r>
              <a:rPr lang="es-ES" sz="3200" b="1">
                <a:solidFill>
                  <a:srgbClr val="FFFFFF"/>
                </a:solidFill>
                <a:latin typeface="Now" panose="020B0604020202020204" charset="0"/>
              </a:rPr>
              <a:t>un gran esfuerzo</a:t>
            </a:r>
            <a:r>
              <a:rPr lang="es-ES" sz="3200">
                <a:solidFill>
                  <a:srgbClr val="FFFFFF"/>
                </a:solidFill>
                <a:latin typeface="Now" panose="020B0604020202020204" charset="0"/>
              </a:rPr>
              <a:t>. </a:t>
            </a:r>
          </a:p>
          <a:p>
            <a:pPr algn="r">
              <a:lnSpc>
                <a:spcPts val="4199"/>
              </a:lnSpc>
              <a:spcAft>
                <a:spcPts val="1200"/>
              </a:spcAft>
            </a:pPr>
            <a:r>
              <a:rPr lang="es-ES" sz="3200">
                <a:solidFill>
                  <a:srgbClr val="FFFFFF"/>
                </a:solidFill>
                <a:latin typeface="Now" panose="020B0604020202020204" charset="0"/>
              </a:rPr>
              <a:t>¡</a:t>
            </a:r>
            <a:r>
              <a:rPr lang="es-ES" sz="3200" u="sng">
                <a:solidFill>
                  <a:srgbClr val="FFFFFF"/>
                </a:solidFill>
                <a:latin typeface="Now" panose="020B0604020202020204" charset="0"/>
              </a:rPr>
              <a:t>Requerirá más que una pequeña subvención</a:t>
            </a:r>
            <a:r>
              <a:rPr lang="es-ES" sz="3200">
                <a:solidFill>
                  <a:srgbClr val="FFFFFF"/>
                </a:solidFill>
                <a:latin typeface="Now" panose="020B0604020202020204" charset="0"/>
              </a:rPr>
              <a:t>! </a:t>
            </a:r>
            <a:endParaRPr lang="en-US" sz="3200" u="sng">
              <a:solidFill>
                <a:srgbClr val="FFFFFF"/>
              </a:solidFill>
              <a:latin typeface="Now" panose="020B0604020202020204" charset="0"/>
            </a:endParaRPr>
          </a:p>
        </p:txBody>
      </p:sp>
      <p:sp>
        <p:nvSpPr>
          <p:cNvPr id="24" name="TextBox 17">
            <a:extLst>
              <a:ext uri="{FF2B5EF4-FFF2-40B4-BE49-F238E27FC236}">
                <a16:creationId xmlns:a16="http://schemas.microsoft.com/office/drawing/2014/main" id="{7AD103A2-ADC7-4DE9-8756-DE8F4C76951D}"/>
              </a:ext>
            </a:extLst>
          </p:cNvPr>
          <p:cNvSpPr txBox="1"/>
          <p:nvPr/>
        </p:nvSpPr>
        <p:spPr>
          <a:xfrm>
            <a:off x="9144000" y="5032687"/>
            <a:ext cx="8339098" cy="4378013"/>
          </a:xfrm>
          <a:prstGeom prst="rect">
            <a:avLst/>
          </a:prstGeom>
          <a:solidFill>
            <a:srgbClr val="94D2BD">
              <a:alpha val="86000"/>
            </a:srgbClr>
          </a:solidFill>
        </p:spPr>
        <p:txBody>
          <a:bodyPr wrap="square" lIns="0" tIns="0" rIns="0" bIns="0" rtlCol="0" anchor="t">
            <a:noAutofit/>
          </a:bodyPr>
          <a:lstStyle/>
          <a:p>
            <a:pPr marL="0" marR="0" lvl="0" indent="0" algn="l" defTabSz="914400" rtl="0" eaLnBrk="1" fontAlgn="auto" latinLnBrk="0" hangingPunct="1">
              <a:lnSpc>
                <a:spcPts val="4199"/>
              </a:lnSpc>
              <a:spcBef>
                <a:spcPts val="0"/>
              </a:spcBef>
              <a:spcAft>
                <a:spcPts val="0"/>
              </a:spcAft>
              <a:buClrTx/>
              <a:buSzTx/>
              <a:buFontTx/>
              <a:buNone/>
              <a:tabLst/>
              <a:defRPr/>
            </a:pPr>
            <a:endParaRPr kumimoji="0" lang="en-US" sz="2999" b="1" i="0" u="none" strike="noStrike" kern="1200" cap="none" spc="0" normalizeH="0" baseline="0" noProof="0">
              <a:ln>
                <a:noFill/>
              </a:ln>
              <a:solidFill>
                <a:prstClr val="white"/>
              </a:solidFill>
              <a:effectLst/>
              <a:uLnTx/>
              <a:uFillTx/>
              <a:latin typeface="Now"/>
              <a:ea typeface="+mn-ea"/>
              <a:cs typeface="+mn-cs"/>
            </a:endParaRPr>
          </a:p>
        </p:txBody>
      </p:sp>
      <p:sp>
        <p:nvSpPr>
          <p:cNvPr id="14" name="TextBox 4">
            <a:extLst>
              <a:ext uri="{FF2B5EF4-FFF2-40B4-BE49-F238E27FC236}">
                <a16:creationId xmlns:a16="http://schemas.microsoft.com/office/drawing/2014/main" id="{8D3C75B5-0641-45DF-896A-B9C07511F1A0}"/>
              </a:ext>
            </a:extLst>
          </p:cNvPr>
          <p:cNvSpPr txBox="1"/>
          <p:nvPr/>
        </p:nvSpPr>
        <p:spPr>
          <a:xfrm>
            <a:off x="9448800" y="5067300"/>
            <a:ext cx="8034298" cy="4041747"/>
          </a:xfrm>
          <a:prstGeom prst="rect">
            <a:avLst/>
          </a:prstGeom>
        </p:spPr>
        <p:txBody>
          <a:bodyPr wrap="square" lIns="0" tIns="0" rIns="0" bIns="0" rtlCol="0" anchor="t">
            <a:spAutoFit/>
          </a:bodyPr>
          <a:lstStyle/>
          <a:p>
            <a:pPr>
              <a:lnSpc>
                <a:spcPts val="4199"/>
              </a:lnSpc>
              <a:spcAft>
                <a:spcPts val="1200"/>
              </a:spcAft>
            </a:pPr>
            <a:r>
              <a:rPr lang="es-ES" sz="2400">
                <a:solidFill>
                  <a:srgbClr val="FFFFFF"/>
                </a:solidFill>
                <a:latin typeface="Now" panose="020B0604020202020204" charset="0"/>
              </a:rPr>
              <a:t>Entonces:</a:t>
            </a:r>
          </a:p>
          <a:p>
            <a:pPr>
              <a:lnSpc>
                <a:spcPts val="4199"/>
              </a:lnSpc>
              <a:spcAft>
                <a:spcPts val="1200"/>
              </a:spcAft>
            </a:pPr>
            <a:r>
              <a:rPr lang="es-ES" sz="2600">
                <a:solidFill>
                  <a:srgbClr val="FFFFFF"/>
                </a:solidFill>
                <a:latin typeface="Now" panose="020B0604020202020204" charset="0"/>
              </a:rPr>
              <a:t>a) Asegúrese de que cada proyecto incorpore la igualdad de género como una meta para las actividades del proyecto, y</a:t>
            </a:r>
          </a:p>
          <a:p>
            <a:pPr>
              <a:lnSpc>
                <a:spcPts val="4199"/>
              </a:lnSpc>
              <a:spcAft>
                <a:spcPts val="1200"/>
              </a:spcAft>
            </a:pPr>
            <a:r>
              <a:rPr lang="es-ES" sz="2600">
                <a:solidFill>
                  <a:srgbClr val="FFFFFF"/>
                </a:solidFill>
                <a:latin typeface="Now" panose="020B0604020202020204" charset="0"/>
              </a:rPr>
              <a:t>b) Trabaje para coordinar los objetivos, estrategias, y actividades de igualdad de género en diferentes proyectos a lo largo del tiempo.</a:t>
            </a:r>
          </a:p>
        </p:txBody>
      </p:sp>
      <p:sp>
        <p:nvSpPr>
          <p:cNvPr id="20" name="TextBox 3">
            <a:extLst>
              <a:ext uri="{FF2B5EF4-FFF2-40B4-BE49-F238E27FC236}">
                <a16:creationId xmlns:a16="http://schemas.microsoft.com/office/drawing/2014/main" id="{CC9D1659-C5F7-4ACC-A1E0-C6EB80BF49DC}"/>
              </a:ext>
            </a:extLst>
          </p:cNvPr>
          <p:cNvSpPr txBox="1"/>
          <p:nvPr/>
        </p:nvSpPr>
        <p:spPr>
          <a:xfrm>
            <a:off x="10744201" y="799806"/>
            <a:ext cx="7258148" cy="272126"/>
          </a:xfrm>
          <a:prstGeom prst="rect">
            <a:avLst/>
          </a:prstGeom>
        </p:spPr>
        <p:txBody>
          <a:bodyPr wrap="square" lIns="0" tIns="0" rIns="0" bIns="0" rtlCol="0" anchor="t">
            <a:spAutoFit/>
          </a:bodyPr>
          <a:lstStyle/>
          <a:p>
            <a:pPr>
              <a:lnSpc>
                <a:spcPts val="2240"/>
              </a:lnSpc>
            </a:pPr>
            <a:r>
              <a:rPr lang="en-US" sz="1599">
                <a:solidFill>
                  <a:srgbClr val="FFFFFF"/>
                </a:solidFill>
                <a:latin typeface="Now"/>
              </a:rPr>
              <a:t>Módulo 1</a:t>
            </a:r>
            <a:r>
              <a:rPr lang="en-US" sz="1600">
                <a:solidFill>
                  <a:srgbClr val="FFFFFF"/>
                </a:solidFill>
                <a:latin typeface="Now"/>
              </a:rPr>
              <a:t> | </a:t>
            </a:r>
            <a:r>
              <a:rPr lang="es-ES" sz="1600">
                <a:solidFill>
                  <a:srgbClr val="FFFFFF"/>
                </a:solidFill>
                <a:latin typeface="Now"/>
              </a:rPr>
              <a:t>POR QUÉ EL GÉNERO ES IMPORTANTE EN LA CONSERVACIÓN</a:t>
            </a:r>
            <a:endParaRPr lang="en-US" sz="1600">
              <a:solidFill>
                <a:srgbClr val="FFFFFF"/>
              </a:solidFill>
              <a:latin typeface="Now"/>
            </a:endParaRPr>
          </a:p>
        </p:txBody>
      </p:sp>
    </p:spTree>
    <p:extLst>
      <p:ext uri="{BB962C8B-B14F-4D97-AF65-F5344CB8AC3E}">
        <p14:creationId xmlns:p14="http://schemas.microsoft.com/office/powerpoint/2010/main" val="3818664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screen">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53BCA42-054C-402C-BE3E-0FC753CBFB0B}"/>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141"/>
          <a:stretch/>
        </p:blipFill>
        <p:spPr>
          <a:xfrm>
            <a:off x="0" y="0"/>
            <a:ext cx="18288000" cy="10287000"/>
          </a:xfrm>
          <a:prstGeom prst="rect">
            <a:avLst/>
          </a:prstGeom>
        </p:spPr>
      </p:pic>
      <p:sp>
        <p:nvSpPr>
          <p:cNvPr id="15" name="Rectangle 14">
            <a:extLst>
              <a:ext uri="{FF2B5EF4-FFF2-40B4-BE49-F238E27FC236}">
                <a16:creationId xmlns:a16="http://schemas.microsoft.com/office/drawing/2014/main" id="{B10587EB-6670-47D0-BE84-330DB4C7FF16}"/>
              </a:ext>
            </a:extLst>
          </p:cNvPr>
          <p:cNvSpPr/>
          <p:nvPr/>
        </p:nvSpPr>
        <p:spPr>
          <a:xfrm>
            <a:off x="0" y="38100"/>
            <a:ext cx="18288000" cy="10287000"/>
          </a:xfrm>
          <a:prstGeom prst="rect">
            <a:avLst/>
          </a:prstGeom>
          <a:gradFill>
            <a:gsLst>
              <a:gs pos="53000">
                <a:schemeClr val="tx1">
                  <a:alpha val="0"/>
                </a:schemeClr>
              </a:gs>
              <a:gs pos="99115">
                <a:schemeClr val="tx1">
                  <a:alpha val="86000"/>
                </a:schemeClr>
              </a:gs>
              <a:gs pos="82000">
                <a:schemeClr val="tx1">
                  <a:alpha val="57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p:nvPr/>
        </p:nvSpPr>
        <p:spPr>
          <a:xfrm>
            <a:off x="914400" y="7379319"/>
            <a:ext cx="12649200" cy="2131096"/>
          </a:xfrm>
          <a:prstGeom prst="rect">
            <a:avLst/>
          </a:prstGeom>
        </p:spPr>
        <p:txBody>
          <a:bodyPr wrap="square" lIns="0" tIns="0" rIns="0" bIns="0" rtlCol="0" anchor="t">
            <a:spAutoFit/>
          </a:bodyPr>
          <a:lstStyle/>
          <a:p>
            <a:pPr>
              <a:lnSpc>
                <a:spcPts val="8400"/>
              </a:lnSpc>
            </a:pPr>
            <a:r>
              <a:rPr lang="es-ES" sz="6500">
                <a:solidFill>
                  <a:srgbClr val="FFFFFF"/>
                </a:solidFill>
                <a:latin typeface="Now"/>
              </a:rPr>
              <a:t>Por qué el género es importante en la conservación</a:t>
            </a:r>
            <a:endParaRPr lang="en-US" sz="6500">
              <a:solidFill>
                <a:srgbClr val="FFFFFF"/>
              </a:solidFill>
              <a:latin typeface="Now"/>
            </a:endParaRPr>
          </a:p>
        </p:txBody>
      </p:sp>
      <p:sp>
        <p:nvSpPr>
          <p:cNvPr id="10" name="TextBox 10"/>
          <p:cNvSpPr txBox="1"/>
          <p:nvPr/>
        </p:nvSpPr>
        <p:spPr>
          <a:xfrm>
            <a:off x="457200" y="440706"/>
            <a:ext cx="8458200" cy="334707"/>
          </a:xfrm>
          <a:prstGeom prst="rect">
            <a:avLst/>
          </a:prstGeom>
        </p:spPr>
        <p:txBody>
          <a:bodyPr wrap="square" lIns="0" tIns="0" rIns="0" bIns="0" rtlCol="0" anchor="t">
            <a:spAutoFit/>
          </a:bodyPr>
          <a:lstStyle/>
          <a:p>
            <a:pPr>
              <a:lnSpc>
                <a:spcPts val="2640"/>
              </a:lnSpc>
            </a:pPr>
            <a:r>
              <a:rPr lang="es-ES" sz="2200">
                <a:solidFill>
                  <a:srgbClr val="FFFFFF"/>
                </a:solidFill>
                <a:latin typeface="Now Bold"/>
              </a:rPr>
              <a:t>EMPODERANDO A LAS MUJERES  EN LA CONSERVACIÓN</a:t>
            </a:r>
            <a:endParaRPr lang="en-US" sz="2199">
              <a:solidFill>
                <a:srgbClr val="FFFFFF"/>
              </a:solidFill>
              <a:latin typeface="Now Bold"/>
            </a:endParaRPr>
          </a:p>
        </p:txBody>
      </p:sp>
      <p:sp>
        <p:nvSpPr>
          <p:cNvPr id="11" name="AutoShape 11"/>
          <p:cNvSpPr/>
          <p:nvPr/>
        </p:nvSpPr>
        <p:spPr>
          <a:xfrm>
            <a:off x="670754" y="6362700"/>
            <a:ext cx="2605846" cy="719932"/>
          </a:xfrm>
          <a:prstGeom prst="rect">
            <a:avLst/>
          </a:prstGeom>
          <a:solidFill>
            <a:srgbClr val="E76F51"/>
          </a:solidFill>
        </p:spPr>
      </p:sp>
      <p:sp>
        <p:nvSpPr>
          <p:cNvPr id="12" name="TextBox 12"/>
          <p:cNvSpPr txBox="1"/>
          <p:nvPr/>
        </p:nvSpPr>
        <p:spPr>
          <a:xfrm>
            <a:off x="751502" y="6517908"/>
            <a:ext cx="1901689" cy="485775"/>
          </a:xfrm>
          <a:prstGeom prst="rect">
            <a:avLst/>
          </a:prstGeom>
        </p:spPr>
        <p:txBody>
          <a:bodyPr lIns="0" tIns="0" rIns="0" bIns="0" rtlCol="0" anchor="t">
            <a:spAutoFit/>
          </a:bodyPr>
          <a:lstStyle/>
          <a:p>
            <a:pPr algn="ctr">
              <a:lnSpc>
                <a:spcPts val="3840"/>
              </a:lnSpc>
            </a:pPr>
            <a:r>
              <a:rPr lang="en-US" sz="3200">
                <a:solidFill>
                  <a:srgbClr val="FFFFFF"/>
                </a:solidFill>
                <a:latin typeface="Now"/>
              </a:rPr>
              <a:t>Módulo 1</a:t>
            </a:r>
          </a:p>
        </p:txBody>
      </p:sp>
      <p:sp>
        <p:nvSpPr>
          <p:cNvPr id="16" name="AutoShape 4">
            <a:extLst>
              <a:ext uri="{FF2B5EF4-FFF2-40B4-BE49-F238E27FC236}">
                <a16:creationId xmlns:a16="http://schemas.microsoft.com/office/drawing/2014/main" id="{B34761EC-E1B3-446C-AC00-67EFAA089440}"/>
              </a:ext>
            </a:extLst>
          </p:cNvPr>
          <p:cNvSpPr/>
          <p:nvPr/>
        </p:nvSpPr>
        <p:spPr>
          <a:xfrm>
            <a:off x="506678" y="876300"/>
            <a:ext cx="3912922" cy="0"/>
          </a:xfrm>
          <a:prstGeom prst="line">
            <a:avLst/>
          </a:prstGeom>
          <a:ln w="28575" cap="rnd">
            <a:solidFill>
              <a:srgbClr val="FFFFFF"/>
            </a:solidFill>
            <a:prstDash val="sysDot"/>
            <a:headEnd type="none" w="sm" len="sm"/>
            <a:tailEnd type="none" w="sm" len="sm"/>
          </a:ln>
        </p:spPr>
      </p:sp>
      <p:sp>
        <p:nvSpPr>
          <p:cNvPr id="18" name="TextBox 4">
            <a:extLst>
              <a:ext uri="{FF2B5EF4-FFF2-40B4-BE49-F238E27FC236}">
                <a16:creationId xmlns:a16="http://schemas.microsoft.com/office/drawing/2014/main" id="{7ED3A9CE-ECAF-4B51-B917-18632582400B}"/>
              </a:ext>
            </a:extLst>
          </p:cNvPr>
          <p:cNvSpPr txBox="1"/>
          <p:nvPr/>
        </p:nvSpPr>
        <p:spPr>
          <a:xfrm>
            <a:off x="14097000" y="8946097"/>
            <a:ext cx="4038600" cy="1126077"/>
          </a:xfrm>
          <a:prstGeom prst="rect">
            <a:avLst/>
          </a:prstGeom>
        </p:spPr>
        <p:txBody>
          <a:bodyPr wrap="square" lIns="0" tIns="0" rIns="0" bIns="0" rtlCol="0" anchor="t">
            <a:spAutoFit/>
          </a:bodyPr>
          <a:lstStyle/>
          <a:p>
            <a:pPr algn="r">
              <a:lnSpc>
                <a:spcPts val="2240"/>
              </a:lnSpc>
            </a:pPr>
            <a:r>
              <a:rPr lang="es-ES">
                <a:solidFill>
                  <a:schemeClr val="bg1"/>
                </a:solidFill>
                <a:latin typeface="Now"/>
              </a:rPr>
              <a:t>Mujeres de un pueblo que muestran a un equipo de investigación cómo clasifican la pesca capturada, Myanmar.</a:t>
            </a:r>
            <a:r>
              <a:rPr lang="en-US">
                <a:solidFill>
                  <a:schemeClr val="bg1"/>
                </a:solidFill>
                <a:latin typeface="Now"/>
              </a:rPr>
              <a:t>  © </a:t>
            </a:r>
            <a:r>
              <a:rPr lang="en-US" err="1">
                <a:solidFill>
                  <a:schemeClr val="bg1"/>
                </a:solidFill>
                <a:latin typeface="Now"/>
              </a:rPr>
              <a:t>TSWhitty</a:t>
            </a:r>
            <a:endParaRPr lang="en-US">
              <a:solidFill>
                <a:schemeClr val="bg1"/>
              </a:solidFill>
              <a:latin typeface="Now"/>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6DDD144-8F41-4263-B5C9-C74E8129E536}"/>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35086" y="0"/>
            <a:ext cx="18217828" cy="10287000"/>
          </a:xfrm>
          <a:prstGeom prst="rect">
            <a:avLst/>
          </a:prstGeom>
        </p:spPr>
      </p:pic>
      <p:sp>
        <p:nvSpPr>
          <p:cNvPr id="29" name="Rectangle 28">
            <a:extLst>
              <a:ext uri="{FF2B5EF4-FFF2-40B4-BE49-F238E27FC236}">
                <a16:creationId xmlns:a16="http://schemas.microsoft.com/office/drawing/2014/main" id="{3CC720FB-BEFE-4B65-A03C-BF30A638CA99}"/>
              </a:ext>
            </a:extLst>
          </p:cNvPr>
          <p:cNvSpPr/>
          <p:nvPr/>
        </p:nvSpPr>
        <p:spPr>
          <a:xfrm>
            <a:off x="0" y="-38100"/>
            <a:ext cx="18288000" cy="102870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9"/>
          <p:cNvSpPr txBox="1"/>
          <p:nvPr/>
        </p:nvSpPr>
        <p:spPr>
          <a:xfrm>
            <a:off x="858633" y="2009775"/>
            <a:ext cx="10434829" cy="2143125"/>
          </a:xfrm>
          <a:prstGeom prst="rect">
            <a:avLst/>
          </a:prstGeom>
        </p:spPr>
        <p:txBody>
          <a:bodyPr lIns="0" tIns="0" rIns="0" bIns="0" rtlCol="0" anchor="t">
            <a:spAutoFit/>
          </a:bodyPr>
          <a:lstStyle/>
          <a:p>
            <a:pPr algn="l">
              <a:lnSpc>
                <a:spcPts val="5639"/>
              </a:lnSpc>
              <a:spcBef>
                <a:spcPct val="0"/>
              </a:spcBef>
            </a:pPr>
            <a:r>
              <a:rPr lang="es-ES" sz="4699">
                <a:solidFill>
                  <a:schemeClr val="bg1"/>
                </a:solidFill>
                <a:latin typeface="Now"/>
              </a:rPr>
              <a:t>Ya que la conservación es importante para el bienestar de las mujeres y sus familias, </a:t>
            </a:r>
            <a:r>
              <a:rPr lang="es-ES" sz="4699" b="1">
                <a:solidFill>
                  <a:schemeClr val="bg1"/>
                </a:solidFill>
                <a:latin typeface="Now"/>
              </a:rPr>
              <a:t>las mujeres</a:t>
            </a:r>
            <a:r>
              <a:rPr lang="en-US" sz="4699">
                <a:solidFill>
                  <a:schemeClr val="bg1"/>
                </a:solidFill>
                <a:latin typeface="Now"/>
              </a:rPr>
              <a:t>:</a:t>
            </a:r>
          </a:p>
        </p:txBody>
      </p:sp>
      <p:sp>
        <p:nvSpPr>
          <p:cNvPr id="23" name="TextBox 23"/>
          <p:cNvSpPr txBox="1"/>
          <p:nvPr/>
        </p:nvSpPr>
        <p:spPr>
          <a:xfrm>
            <a:off x="10439401" y="799806"/>
            <a:ext cx="7562948" cy="272126"/>
          </a:xfrm>
          <a:prstGeom prst="rect">
            <a:avLst/>
          </a:prstGeom>
        </p:spPr>
        <p:txBody>
          <a:bodyPr wrap="square" lIns="0" tIns="0" rIns="0" bIns="0" rtlCol="0" anchor="t">
            <a:spAutoFit/>
          </a:bodyPr>
          <a:lstStyle/>
          <a:p>
            <a:pPr>
              <a:lnSpc>
                <a:spcPts val="2240"/>
              </a:lnSpc>
            </a:pPr>
            <a:r>
              <a:rPr lang="en-US" sz="1599">
                <a:solidFill>
                  <a:schemeClr val="bg1"/>
                </a:solidFill>
                <a:latin typeface="Now"/>
              </a:rPr>
              <a:t>Módulo 1</a:t>
            </a:r>
            <a:r>
              <a:rPr lang="en-US" sz="1600">
                <a:solidFill>
                  <a:schemeClr val="bg1"/>
                </a:solidFill>
                <a:latin typeface="Now"/>
              </a:rPr>
              <a:t> | </a:t>
            </a:r>
            <a:r>
              <a:rPr lang="es-ES" sz="1600">
                <a:solidFill>
                  <a:schemeClr val="bg1"/>
                </a:solidFill>
                <a:latin typeface="Now"/>
              </a:rPr>
              <a:t>POR QUÉ EL GÉNERO ES IMPORTANTE EN LA CONSERVACIÓN</a:t>
            </a:r>
            <a:endParaRPr lang="en-US" sz="1600">
              <a:solidFill>
                <a:schemeClr val="bg1"/>
              </a:solidFill>
              <a:latin typeface="Now"/>
            </a:endParaRPr>
          </a:p>
        </p:txBody>
      </p:sp>
      <p:grpSp>
        <p:nvGrpSpPr>
          <p:cNvPr id="30" name="Group 2">
            <a:extLst>
              <a:ext uri="{FF2B5EF4-FFF2-40B4-BE49-F238E27FC236}">
                <a16:creationId xmlns:a16="http://schemas.microsoft.com/office/drawing/2014/main" id="{9379FE77-436C-4C58-AF56-64BDC03291DA}"/>
              </a:ext>
            </a:extLst>
          </p:cNvPr>
          <p:cNvGrpSpPr/>
          <p:nvPr/>
        </p:nvGrpSpPr>
        <p:grpSpPr>
          <a:xfrm>
            <a:off x="7620000" y="4362301"/>
            <a:ext cx="10210788" cy="5412446"/>
            <a:chOff x="0" y="0"/>
            <a:chExt cx="2474800" cy="2793631"/>
          </a:xfrm>
          <a:solidFill>
            <a:schemeClr val="bg1">
              <a:alpha val="94000"/>
            </a:schemeClr>
          </a:solidFill>
        </p:grpSpPr>
        <p:sp>
          <p:nvSpPr>
            <p:cNvPr id="31" name="Freeform 3">
              <a:extLst>
                <a:ext uri="{FF2B5EF4-FFF2-40B4-BE49-F238E27FC236}">
                  <a16:creationId xmlns:a16="http://schemas.microsoft.com/office/drawing/2014/main" id="{F8309A6F-1D61-4074-A891-DCC2D6CA43AB}"/>
                </a:ext>
              </a:extLst>
            </p:cNvPr>
            <p:cNvSpPr/>
            <p:nvPr/>
          </p:nvSpPr>
          <p:spPr>
            <a:xfrm>
              <a:off x="0" y="0"/>
              <a:ext cx="2474800" cy="2793631"/>
            </a:xfrm>
            <a:custGeom>
              <a:avLst/>
              <a:gdLst/>
              <a:ahLst/>
              <a:cxnLst/>
              <a:rect l="l" t="t" r="r" b="b"/>
              <a:pathLst>
                <a:path w="2474800" h="2793631">
                  <a:moveTo>
                    <a:pt x="0" y="0"/>
                  </a:moveTo>
                  <a:lnTo>
                    <a:pt x="2474800" y="0"/>
                  </a:lnTo>
                  <a:lnTo>
                    <a:pt x="2474800" y="2793631"/>
                  </a:lnTo>
                  <a:lnTo>
                    <a:pt x="0" y="2793631"/>
                  </a:lnTo>
                  <a:close/>
                </a:path>
              </a:pathLst>
            </a:custGeom>
            <a:grpFill/>
          </p:spPr>
        </p:sp>
      </p:grpSp>
      <p:sp>
        <p:nvSpPr>
          <p:cNvPr id="3" name="AutoShape 3"/>
          <p:cNvSpPr/>
          <p:nvPr/>
        </p:nvSpPr>
        <p:spPr>
          <a:xfrm rot="5400000">
            <a:off x="8636356" y="5134676"/>
            <a:ext cx="1443912" cy="0"/>
          </a:xfrm>
          <a:prstGeom prst="line">
            <a:avLst/>
          </a:prstGeom>
          <a:ln w="28575" cap="rnd">
            <a:solidFill>
              <a:srgbClr val="F4A261"/>
            </a:solidFill>
            <a:prstDash val="sysDot"/>
            <a:headEnd type="none" w="sm" len="sm"/>
            <a:tailEnd type="none" w="sm" len="sm"/>
          </a:ln>
        </p:spPr>
      </p:sp>
      <p:sp>
        <p:nvSpPr>
          <p:cNvPr id="4" name="AutoShape 4"/>
          <p:cNvSpPr/>
          <p:nvPr/>
        </p:nvSpPr>
        <p:spPr>
          <a:xfrm rot="5400000">
            <a:off x="8636356" y="6837356"/>
            <a:ext cx="1443912" cy="0"/>
          </a:xfrm>
          <a:prstGeom prst="line">
            <a:avLst/>
          </a:prstGeom>
          <a:ln w="28575" cap="rnd">
            <a:solidFill>
              <a:srgbClr val="F4A261"/>
            </a:solidFill>
            <a:prstDash val="sysDot"/>
            <a:headEnd type="none" w="sm" len="sm"/>
            <a:tailEnd type="none" w="sm" len="sm"/>
          </a:ln>
        </p:spPr>
      </p:sp>
      <p:sp>
        <p:nvSpPr>
          <p:cNvPr id="5" name="AutoShape 5"/>
          <p:cNvSpPr/>
          <p:nvPr/>
        </p:nvSpPr>
        <p:spPr>
          <a:xfrm rot="5400000">
            <a:off x="8650644" y="8589367"/>
            <a:ext cx="1443912" cy="0"/>
          </a:xfrm>
          <a:prstGeom prst="line">
            <a:avLst/>
          </a:prstGeom>
          <a:ln w="28575" cap="rnd">
            <a:solidFill>
              <a:srgbClr val="F4A261"/>
            </a:solidFill>
            <a:prstDash val="sysDot"/>
            <a:headEnd type="none" w="sm" len="sm"/>
            <a:tailEnd type="none" w="sm" len="sm"/>
          </a:ln>
        </p:spPr>
      </p:sp>
      <p:grpSp>
        <p:nvGrpSpPr>
          <p:cNvPr id="7" name="Group 7"/>
          <p:cNvGrpSpPr/>
          <p:nvPr/>
        </p:nvGrpSpPr>
        <p:grpSpPr>
          <a:xfrm>
            <a:off x="7971380" y="4547665"/>
            <a:ext cx="1172620" cy="1172620"/>
            <a:chOff x="0" y="0"/>
            <a:chExt cx="6350000" cy="6350000"/>
          </a:xfrm>
          <a:solidFill>
            <a:srgbClr val="F9844A"/>
          </a:solidFill>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1" name="Group 11"/>
          <p:cNvGrpSpPr/>
          <p:nvPr/>
        </p:nvGrpSpPr>
        <p:grpSpPr>
          <a:xfrm>
            <a:off x="7971380" y="6250768"/>
            <a:ext cx="1172620" cy="1172620"/>
            <a:chOff x="0" y="0"/>
            <a:chExt cx="6350000" cy="6350000"/>
          </a:xfrm>
          <a:solidFill>
            <a:srgbClr val="F9844A"/>
          </a:solidFill>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grpSp>
        <p:nvGrpSpPr>
          <p:cNvPr id="15" name="Group 15"/>
          <p:cNvGrpSpPr/>
          <p:nvPr/>
        </p:nvGrpSpPr>
        <p:grpSpPr>
          <a:xfrm>
            <a:off x="7971380" y="8017344"/>
            <a:ext cx="1172620" cy="1172620"/>
            <a:chOff x="0" y="0"/>
            <a:chExt cx="6350000" cy="6350000"/>
          </a:xfrm>
          <a:solidFill>
            <a:srgbClr val="F9844A"/>
          </a:solidFill>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0" name="TextBox 20"/>
          <p:cNvSpPr txBox="1"/>
          <p:nvPr/>
        </p:nvSpPr>
        <p:spPr>
          <a:xfrm>
            <a:off x="9776070" y="4645660"/>
            <a:ext cx="7483230" cy="981166"/>
          </a:xfrm>
          <a:prstGeom prst="rect">
            <a:avLst/>
          </a:prstGeom>
        </p:spPr>
        <p:txBody>
          <a:bodyPr lIns="0" tIns="0" rIns="0" bIns="0" rtlCol="0" anchor="t">
            <a:spAutoFit/>
          </a:bodyPr>
          <a:lstStyle/>
          <a:p>
            <a:pPr>
              <a:lnSpc>
                <a:spcPts val="3919"/>
              </a:lnSpc>
            </a:pPr>
            <a:r>
              <a:rPr lang="es-ES" sz="2799" dirty="0">
                <a:solidFill>
                  <a:srgbClr val="03989E"/>
                </a:solidFill>
                <a:latin typeface="Now"/>
              </a:rPr>
              <a:t>Pueden ser defensoras poderosas y motivadas de la conservación.</a:t>
            </a:r>
            <a:endParaRPr lang="en-US" sz="2799" dirty="0">
              <a:solidFill>
                <a:srgbClr val="03989E"/>
              </a:solidFill>
              <a:latin typeface="Now"/>
            </a:endParaRPr>
          </a:p>
        </p:txBody>
      </p:sp>
      <p:sp>
        <p:nvSpPr>
          <p:cNvPr id="21" name="TextBox 21"/>
          <p:cNvSpPr txBox="1"/>
          <p:nvPr/>
        </p:nvSpPr>
        <p:spPr>
          <a:xfrm>
            <a:off x="9776070" y="6072538"/>
            <a:ext cx="7483230" cy="1481303"/>
          </a:xfrm>
          <a:prstGeom prst="rect">
            <a:avLst/>
          </a:prstGeom>
        </p:spPr>
        <p:txBody>
          <a:bodyPr lIns="0" tIns="0" rIns="0" bIns="0" rtlCol="0" anchor="t">
            <a:spAutoFit/>
          </a:bodyPr>
          <a:lstStyle/>
          <a:p>
            <a:pPr>
              <a:lnSpc>
                <a:spcPts val="3919"/>
              </a:lnSpc>
            </a:pPr>
            <a:r>
              <a:rPr lang="es-ES" sz="2799" dirty="0">
                <a:solidFill>
                  <a:srgbClr val="03989E"/>
                </a:solidFill>
                <a:latin typeface="Now"/>
              </a:rPr>
              <a:t>Pueden informar a los esfuerzos de conservación sobre cómo sus comunidades dependen de recursos naturales.</a:t>
            </a:r>
            <a:endParaRPr lang="en-US" sz="2799" dirty="0">
              <a:solidFill>
                <a:srgbClr val="03989E"/>
              </a:solidFill>
              <a:latin typeface="Now"/>
            </a:endParaRPr>
          </a:p>
        </p:txBody>
      </p:sp>
      <p:sp>
        <p:nvSpPr>
          <p:cNvPr id="22" name="TextBox 22"/>
          <p:cNvSpPr txBox="1"/>
          <p:nvPr/>
        </p:nvSpPr>
        <p:spPr>
          <a:xfrm>
            <a:off x="9776070" y="7898361"/>
            <a:ext cx="7483230" cy="1471930"/>
          </a:xfrm>
          <a:prstGeom prst="rect">
            <a:avLst/>
          </a:prstGeom>
        </p:spPr>
        <p:txBody>
          <a:bodyPr lIns="0" tIns="0" rIns="0" bIns="0" rtlCol="0" anchor="t">
            <a:spAutoFit/>
          </a:bodyPr>
          <a:lstStyle/>
          <a:p>
            <a:pPr>
              <a:lnSpc>
                <a:spcPts val="3919"/>
              </a:lnSpc>
            </a:pPr>
            <a:r>
              <a:rPr lang="es-ES" sz="2799" dirty="0">
                <a:solidFill>
                  <a:srgbClr val="03989E"/>
                </a:solidFill>
                <a:latin typeface="Now"/>
              </a:rPr>
              <a:t>Deben tener derecho a participar en las decisiones que afecten a los recursos de los que dependen.</a:t>
            </a:r>
            <a:endParaRPr lang="en-US" sz="2799" dirty="0">
              <a:solidFill>
                <a:srgbClr val="03989E"/>
              </a:solidFill>
              <a:latin typeface="Now"/>
            </a:endParaRPr>
          </a:p>
        </p:txBody>
      </p:sp>
      <p:pic>
        <p:nvPicPr>
          <p:cNvPr id="18" name="Graphic 17" descr="Marketing outline">
            <a:extLst>
              <a:ext uri="{FF2B5EF4-FFF2-40B4-BE49-F238E27FC236}">
                <a16:creationId xmlns:a16="http://schemas.microsoft.com/office/drawing/2014/main" id="{B1807659-9F2B-4E66-BA07-E045B2C7AF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8107902" y="4686300"/>
            <a:ext cx="914400" cy="914400"/>
          </a:xfrm>
          <a:prstGeom prst="rect">
            <a:avLst/>
          </a:prstGeom>
        </p:spPr>
      </p:pic>
      <p:pic>
        <p:nvPicPr>
          <p:cNvPr id="33" name="Graphic 32" descr="Meeting outline">
            <a:extLst>
              <a:ext uri="{FF2B5EF4-FFF2-40B4-BE49-F238E27FC236}">
                <a16:creationId xmlns:a16="http://schemas.microsoft.com/office/drawing/2014/main" id="{5C9C9C39-D17B-4B81-B9D2-BF2D9797CF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00490" y="8081132"/>
            <a:ext cx="914400" cy="914400"/>
          </a:xfrm>
          <a:prstGeom prst="rect">
            <a:avLst/>
          </a:prstGeom>
        </p:spPr>
      </p:pic>
      <p:pic>
        <p:nvPicPr>
          <p:cNvPr id="35" name="Graphic 34" descr="Classroom outline">
            <a:extLst>
              <a:ext uri="{FF2B5EF4-FFF2-40B4-BE49-F238E27FC236}">
                <a16:creationId xmlns:a16="http://schemas.microsoft.com/office/drawing/2014/main" id="{B1772629-4B4A-4DC8-A463-1EAC8EE9065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00490" y="6379878"/>
            <a:ext cx="914400" cy="914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AutoShape 11">
            <a:extLst>
              <a:ext uri="{FF2B5EF4-FFF2-40B4-BE49-F238E27FC236}">
                <a16:creationId xmlns:a16="http://schemas.microsoft.com/office/drawing/2014/main" id="{A8218B48-804F-41D0-809D-17577AC5E1AB}"/>
              </a:ext>
            </a:extLst>
          </p:cNvPr>
          <p:cNvSpPr/>
          <p:nvPr/>
        </p:nvSpPr>
        <p:spPr>
          <a:xfrm>
            <a:off x="3460785" y="5109368"/>
            <a:ext cx="4616415" cy="719932"/>
          </a:xfrm>
          <a:prstGeom prst="rect">
            <a:avLst/>
          </a:prstGeom>
          <a:solidFill>
            <a:srgbClr val="E76F51"/>
          </a:solidFill>
        </p:spPr>
      </p:sp>
      <p:grpSp>
        <p:nvGrpSpPr>
          <p:cNvPr id="2" name="Group 2"/>
          <p:cNvGrpSpPr/>
          <p:nvPr/>
        </p:nvGrpSpPr>
        <p:grpSpPr>
          <a:xfrm>
            <a:off x="365708" y="1943051"/>
            <a:ext cx="5533265" cy="2404953"/>
            <a:chOff x="0" y="0"/>
            <a:chExt cx="1871746" cy="813527"/>
          </a:xfrm>
          <a:solidFill>
            <a:srgbClr val="0A9396"/>
          </a:solidFill>
        </p:grpSpPr>
        <p:sp>
          <p:nvSpPr>
            <p:cNvPr id="3" name="Freeform 3"/>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5" name="Group 5"/>
          <p:cNvGrpSpPr/>
          <p:nvPr/>
        </p:nvGrpSpPr>
        <p:grpSpPr>
          <a:xfrm>
            <a:off x="203068" y="1410353"/>
            <a:ext cx="1172620" cy="1172620"/>
            <a:chOff x="0" y="0"/>
            <a:chExt cx="6350000" cy="6350000"/>
          </a:xfrm>
          <a:solidFill>
            <a:srgbClr val="F9844A"/>
          </a:solidFill>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8" name="TextBox 8"/>
          <p:cNvSpPr txBox="1"/>
          <p:nvPr/>
        </p:nvSpPr>
        <p:spPr>
          <a:xfrm>
            <a:off x="921475" y="2559793"/>
            <a:ext cx="4748809" cy="1225551"/>
          </a:xfrm>
          <a:prstGeom prst="rect">
            <a:avLst/>
          </a:prstGeom>
        </p:spPr>
        <p:txBody>
          <a:bodyPr lIns="0" tIns="0" rIns="0" bIns="0" rtlCol="0" anchor="t">
            <a:spAutoFit/>
          </a:bodyPr>
          <a:lstStyle/>
          <a:p>
            <a:pPr>
              <a:lnSpc>
                <a:spcPts val="4899"/>
              </a:lnSpc>
            </a:pPr>
            <a:r>
              <a:rPr lang="es-ES" sz="3499">
                <a:solidFill>
                  <a:srgbClr val="FFFFFF"/>
                </a:solidFill>
                <a:latin typeface="Now Bold"/>
              </a:rPr>
              <a:t>Su dependencia de los recursos naturales </a:t>
            </a:r>
            <a:endParaRPr lang="en-US" sz="3499">
              <a:solidFill>
                <a:srgbClr val="FFFFFF"/>
              </a:solidFill>
              <a:latin typeface="Now Bold"/>
            </a:endParaRPr>
          </a:p>
        </p:txBody>
      </p:sp>
      <p:sp>
        <p:nvSpPr>
          <p:cNvPr id="10" name="TextBox 10"/>
          <p:cNvSpPr txBox="1"/>
          <p:nvPr/>
        </p:nvSpPr>
        <p:spPr>
          <a:xfrm>
            <a:off x="10515601" y="799806"/>
            <a:ext cx="7486748"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es-ES" sz="1600">
                <a:solidFill>
                  <a:srgbClr val="000000"/>
                </a:solidFill>
                <a:latin typeface="Now"/>
              </a:rPr>
              <a:t>POR QUÉ EL GÉNERO ES IMPORTANTE EN LA CONSERVACIÓN</a:t>
            </a:r>
            <a:endParaRPr lang="en-US" sz="1600">
              <a:solidFill>
                <a:srgbClr val="000000"/>
              </a:solidFill>
              <a:latin typeface="Now"/>
            </a:endParaRP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13" name="Group 13"/>
          <p:cNvGrpSpPr/>
          <p:nvPr/>
        </p:nvGrpSpPr>
        <p:grpSpPr>
          <a:xfrm>
            <a:off x="6275779" y="1943051"/>
            <a:ext cx="5533265" cy="2404953"/>
            <a:chOff x="0" y="0"/>
            <a:chExt cx="1871746" cy="813527"/>
          </a:xfrm>
          <a:solidFill>
            <a:srgbClr val="0A9396"/>
          </a:solidFill>
        </p:grpSpPr>
        <p:sp>
          <p:nvSpPr>
            <p:cNvPr id="14" name="Freeform 14"/>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16" name="Group 16"/>
          <p:cNvGrpSpPr/>
          <p:nvPr/>
        </p:nvGrpSpPr>
        <p:grpSpPr>
          <a:xfrm>
            <a:off x="6113138" y="1410353"/>
            <a:ext cx="1172620" cy="1172620"/>
            <a:chOff x="0" y="0"/>
            <a:chExt cx="6350000" cy="6350000"/>
          </a:xfrm>
          <a:solidFill>
            <a:srgbClr val="F9844A"/>
          </a:solidFill>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9" name="TextBox 19"/>
          <p:cNvSpPr txBox="1"/>
          <p:nvPr/>
        </p:nvSpPr>
        <p:spPr>
          <a:xfrm>
            <a:off x="6629400" y="2324100"/>
            <a:ext cx="4950955" cy="1862626"/>
          </a:xfrm>
          <a:prstGeom prst="rect">
            <a:avLst/>
          </a:prstGeom>
        </p:spPr>
        <p:txBody>
          <a:bodyPr wrap="square" lIns="0" tIns="0" rIns="0" bIns="0" rtlCol="0" anchor="t">
            <a:spAutoFit/>
          </a:bodyPr>
          <a:lstStyle/>
          <a:p>
            <a:pPr>
              <a:lnSpc>
                <a:spcPts val="4899"/>
              </a:lnSpc>
            </a:pPr>
            <a:r>
              <a:rPr lang="es-ES" sz="3499">
                <a:solidFill>
                  <a:srgbClr val="FFFFFF"/>
                </a:solidFill>
                <a:latin typeface="Now Bold"/>
              </a:rPr>
              <a:t>La experiencia y el conocimiento de las mujeres</a:t>
            </a:r>
            <a:endParaRPr lang="en-US" sz="3499">
              <a:solidFill>
                <a:srgbClr val="FFFFFF"/>
              </a:solidFill>
              <a:latin typeface="Now Bold"/>
            </a:endParaRPr>
          </a:p>
        </p:txBody>
      </p:sp>
      <p:pic>
        <p:nvPicPr>
          <p:cNvPr id="20" name="Picture 2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21" name="Group 21"/>
          <p:cNvGrpSpPr/>
          <p:nvPr/>
        </p:nvGrpSpPr>
        <p:grpSpPr>
          <a:xfrm>
            <a:off x="12196001" y="1943051"/>
            <a:ext cx="5533265" cy="2404953"/>
            <a:chOff x="0" y="0"/>
            <a:chExt cx="1871746" cy="813527"/>
          </a:xfrm>
          <a:solidFill>
            <a:srgbClr val="0A9396"/>
          </a:solidFill>
        </p:grpSpPr>
        <p:sp>
          <p:nvSpPr>
            <p:cNvPr id="22" name="Freeform 22"/>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24" name="Group 24"/>
          <p:cNvGrpSpPr/>
          <p:nvPr/>
        </p:nvGrpSpPr>
        <p:grpSpPr>
          <a:xfrm>
            <a:off x="12033361" y="1410353"/>
            <a:ext cx="1172620" cy="1172620"/>
            <a:chOff x="0" y="0"/>
            <a:chExt cx="6350000" cy="6350000"/>
          </a:xfrm>
          <a:solidFill>
            <a:srgbClr val="F9844A"/>
          </a:solidFill>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27" name="TextBox 27"/>
          <p:cNvSpPr txBox="1"/>
          <p:nvPr/>
        </p:nvSpPr>
        <p:spPr>
          <a:xfrm>
            <a:off x="12801600" y="2278617"/>
            <a:ext cx="4748809" cy="1862626"/>
          </a:xfrm>
          <a:prstGeom prst="rect">
            <a:avLst/>
          </a:prstGeom>
        </p:spPr>
        <p:txBody>
          <a:bodyPr lIns="0" tIns="0" rIns="0" bIns="0" rtlCol="0" anchor="t">
            <a:spAutoFit/>
          </a:bodyPr>
          <a:lstStyle/>
          <a:p>
            <a:pPr>
              <a:lnSpc>
                <a:spcPts val="4899"/>
              </a:lnSpc>
            </a:pPr>
            <a:r>
              <a:rPr lang="es-ES" sz="3499">
                <a:solidFill>
                  <a:srgbClr val="FFFFFF"/>
                </a:solidFill>
                <a:latin typeface="Now Bold"/>
              </a:rPr>
              <a:t>Los derechos de la mujer son derechos humanos</a:t>
            </a:r>
          </a:p>
        </p:txBody>
      </p:sp>
      <p:pic>
        <p:nvPicPr>
          <p:cNvPr id="33" name="Graphic 32" descr="Fish outline">
            <a:extLst>
              <a:ext uri="{FF2B5EF4-FFF2-40B4-BE49-F238E27FC236}">
                <a16:creationId xmlns:a16="http://schemas.microsoft.com/office/drawing/2014/main" id="{4A8E4D75-FD2E-44C4-87EE-202ABBC604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9537" y="1943051"/>
            <a:ext cx="687003" cy="687003"/>
          </a:xfrm>
          <a:prstGeom prst="rect">
            <a:avLst/>
          </a:prstGeom>
        </p:spPr>
      </p:pic>
      <p:pic>
        <p:nvPicPr>
          <p:cNvPr id="35" name="Graphic 34" descr="Tree With Roots outline">
            <a:extLst>
              <a:ext uri="{FF2B5EF4-FFF2-40B4-BE49-F238E27FC236}">
                <a16:creationId xmlns:a16="http://schemas.microsoft.com/office/drawing/2014/main" id="{04E455D7-3EE6-43B3-A7A0-B886A66D21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2147" y="1472976"/>
            <a:ext cx="687003" cy="687003"/>
          </a:xfrm>
          <a:prstGeom prst="rect">
            <a:avLst/>
          </a:prstGeom>
        </p:spPr>
      </p:pic>
      <p:pic>
        <p:nvPicPr>
          <p:cNvPr id="37" name="Graphic 36" descr="Person with idea outline">
            <a:extLst>
              <a:ext uri="{FF2B5EF4-FFF2-40B4-BE49-F238E27FC236}">
                <a16:creationId xmlns:a16="http://schemas.microsoft.com/office/drawing/2014/main" id="{8298E760-1A17-4418-9924-EBD8B6F7020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18096" y="1472976"/>
            <a:ext cx="914400" cy="914400"/>
          </a:xfrm>
          <a:prstGeom prst="rect">
            <a:avLst/>
          </a:prstGeom>
        </p:spPr>
      </p:pic>
      <p:pic>
        <p:nvPicPr>
          <p:cNvPr id="39" name="Graphic 38" descr="Group success outline">
            <a:extLst>
              <a:ext uri="{FF2B5EF4-FFF2-40B4-BE49-F238E27FC236}">
                <a16:creationId xmlns:a16="http://schemas.microsoft.com/office/drawing/2014/main" id="{516DDE56-5DC3-4AA4-9A8C-DBD225586DC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173336" y="1539462"/>
            <a:ext cx="914400" cy="914400"/>
          </a:xfrm>
          <a:prstGeom prst="rect">
            <a:avLst/>
          </a:prstGeom>
        </p:spPr>
      </p:pic>
      <p:sp>
        <p:nvSpPr>
          <p:cNvPr id="62" name="TextBox 19">
            <a:extLst>
              <a:ext uri="{FF2B5EF4-FFF2-40B4-BE49-F238E27FC236}">
                <a16:creationId xmlns:a16="http://schemas.microsoft.com/office/drawing/2014/main" id="{A221FBC8-2870-4446-82C5-316273AF0809}"/>
              </a:ext>
            </a:extLst>
          </p:cNvPr>
          <p:cNvSpPr txBox="1"/>
          <p:nvPr/>
        </p:nvSpPr>
        <p:spPr>
          <a:xfrm>
            <a:off x="3824996" y="5217564"/>
            <a:ext cx="10434829" cy="2901179"/>
          </a:xfrm>
          <a:prstGeom prst="rect">
            <a:avLst/>
          </a:prstGeom>
        </p:spPr>
        <p:txBody>
          <a:bodyPr lIns="0" tIns="0" rIns="0" bIns="0" rtlCol="0" anchor="t">
            <a:spAutoFit/>
          </a:bodyPr>
          <a:lstStyle/>
          <a:p>
            <a:pPr algn="ctr">
              <a:lnSpc>
                <a:spcPts val="5639"/>
              </a:lnSpc>
              <a:spcBef>
                <a:spcPct val="0"/>
              </a:spcBef>
            </a:pPr>
            <a:r>
              <a:rPr lang="es-ES" sz="5500">
                <a:latin typeface="Now"/>
              </a:rPr>
              <a:t>3 RAZONES POR LAS CUALES LAS MUJERES DEBERÍAN PARTICIPAR EN LA CONSERVACIÓN</a:t>
            </a:r>
            <a:endParaRPr lang="en-US" sz="5500">
              <a:latin typeface="Now"/>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
            <a:extLst>
              <a:ext uri="{FF2B5EF4-FFF2-40B4-BE49-F238E27FC236}">
                <a16:creationId xmlns:a16="http://schemas.microsoft.com/office/drawing/2014/main" id="{3788F62E-CCB1-417D-B2B7-B00B24675F90}"/>
              </a:ext>
            </a:extLst>
          </p:cNvPr>
          <p:cNvGrpSpPr/>
          <p:nvPr/>
        </p:nvGrpSpPr>
        <p:grpSpPr>
          <a:xfrm>
            <a:off x="365708" y="1943051"/>
            <a:ext cx="5533265" cy="2404953"/>
            <a:chOff x="0" y="0"/>
            <a:chExt cx="1871746" cy="813527"/>
          </a:xfrm>
          <a:solidFill>
            <a:srgbClr val="0A9396"/>
          </a:solidFill>
        </p:grpSpPr>
        <p:sp>
          <p:nvSpPr>
            <p:cNvPr id="31" name="Freeform 3">
              <a:extLst>
                <a:ext uri="{FF2B5EF4-FFF2-40B4-BE49-F238E27FC236}">
                  <a16:creationId xmlns:a16="http://schemas.microsoft.com/office/drawing/2014/main" id="{FD77B4B7-9A50-4E4D-947A-51949CBA3726}"/>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32" name="Group 5">
            <a:extLst>
              <a:ext uri="{FF2B5EF4-FFF2-40B4-BE49-F238E27FC236}">
                <a16:creationId xmlns:a16="http://schemas.microsoft.com/office/drawing/2014/main" id="{B8B80A2B-F63C-4F1A-B999-1849243BF242}"/>
              </a:ext>
            </a:extLst>
          </p:cNvPr>
          <p:cNvGrpSpPr/>
          <p:nvPr/>
        </p:nvGrpSpPr>
        <p:grpSpPr>
          <a:xfrm>
            <a:off x="203068" y="1410353"/>
            <a:ext cx="1172620" cy="1172620"/>
            <a:chOff x="0" y="0"/>
            <a:chExt cx="6350000" cy="6350000"/>
          </a:xfrm>
          <a:solidFill>
            <a:srgbClr val="F9844A"/>
          </a:solidFill>
        </p:grpSpPr>
        <p:sp>
          <p:nvSpPr>
            <p:cNvPr id="33" name="Freeform 6">
              <a:extLst>
                <a:ext uri="{FF2B5EF4-FFF2-40B4-BE49-F238E27FC236}">
                  <a16:creationId xmlns:a16="http://schemas.microsoft.com/office/drawing/2014/main" id="{BEE1EB1A-965C-46AA-8611-3A22DC2EF7C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35" name="Picture 11">
            <a:extLst>
              <a:ext uri="{FF2B5EF4-FFF2-40B4-BE49-F238E27FC236}">
                <a16:creationId xmlns:a16="http://schemas.microsoft.com/office/drawing/2014/main" id="{E9B0EB04-6404-477B-AE3F-FFB49FB83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pic>
        <p:nvPicPr>
          <p:cNvPr id="36" name="Picture 12">
            <a:extLst>
              <a:ext uri="{FF2B5EF4-FFF2-40B4-BE49-F238E27FC236}">
                <a16:creationId xmlns:a16="http://schemas.microsoft.com/office/drawing/2014/main" id="{CBAAB97B-D282-4D7E-9669-3D5325236A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37" name="Group 13">
            <a:extLst>
              <a:ext uri="{FF2B5EF4-FFF2-40B4-BE49-F238E27FC236}">
                <a16:creationId xmlns:a16="http://schemas.microsoft.com/office/drawing/2014/main" id="{75753E8B-7E1F-43A7-8D44-A1FF767EF40D}"/>
              </a:ext>
            </a:extLst>
          </p:cNvPr>
          <p:cNvGrpSpPr/>
          <p:nvPr/>
        </p:nvGrpSpPr>
        <p:grpSpPr>
          <a:xfrm>
            <a:off x="6275779" y="1943051"/>
            <a:ext cx="5533265" cy="2404953"/>
            <a:chOff x="0" y="0"/>
            <a:chExt cx="1871746" cy="813527"/>
          </a:xfrm>
          <a:solidFill>
            <a:schemeClr val="bg1">
              <a:lumMod val="95000"/>
            </a:schemeClr>
          </a:solidFill>
        </p:grpSpPr>
        <p:sp>
          <p:nvSpPr>
            <p:cNvPr id="38" name="Freeform 14">
              <a:extLst>
                <a:ext uri="{FF2B5EF4-FFF2-40B4-BE49-F238E27FC236}">
                  <a16:creationId xmlns:a16="http://schemas.microsoft.com/office/drawing/2014/main" id="{B4AD7865-99D0-4DEB-9F21-2447C61D7323}"/>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39" name="Group 16">
            <a:extLst>
              <a:ext uri="{FF2B5EF4-FFF2-40B4-BE49-F238E27FC236}">
                <a16:creationId xmlns:a16="http://schemas.microsoft.com/office/drawing/2014/main" id="{AAF82C69-0551-43A5-B332-8FC0A80B0F12}"/>
              </a:ext>
            </a:extLst>
          </p:cNvPr>
          <p:cNvGrpSpPr/>
          <p:nvPr/>
        </p:nvGrpSpPr>
        <p:grpSpPr>
          <a:xfrm>
            <a:off x="6113138" y="1410353"/>
            <a:ext cx="1172620" cy="1172620"/>
            <a:chOff x="0" y="0"/>
            <a:chExt cx="6350000" cy="6350000"/>
          </a:xfrm>
          <a:solidFill>
            <a:schemeClr val="accent6">
              <a:lumMod val="40000"/>
              <a:lumOff val="60000"/>
            </a:schemeClr>
          </a:solidFill>
        </p:grpSpPr>
        <p:sp>
          <p:nvSpPr>
            <p:cNvPr id="40" name="Freeform 17">
              <a:extLst>
                <a:ext uri="{FF2B5EF4-FFF2-40B4-BE49-F238E27FC236}">
                  <a16:creationId xmlns:a16="http://schemas.microsoft.com/office/drawing/2014/main" id="{90C89E60-2918-495C-A1EE-33C3F1B87491}"/>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2" name="Picture 20">
            <a:extLst>
              <a:ext uri="{FF2B5EF4-FFF2-40B4-BE49-F238E27FC236}">
                <a16:creationId xmlns:a16="http://schemas.microsoft.com/office/drawing/2014/main" id="{83E2289E-7E18-4BDA-95B8-7EFB5EBBBC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43" name="Group 21">
            <a:extLst>
              <a:ext uri="{FF2B5EF4-FFF2-40B4-BE49-F238E27FC236}">
                <a16:creationId xmlns:a16="http://schemas.microsoft.com/office/drawing/2014/main" id="{2482D4F7-872F-4282-9FA2-147BE2AA0039}"/>
              </a:ext>
            </a:extLst>
          </p:cNvPr>
          <p:cNvGrpSpPr/>
          <p:nvPr/>
        </p:nvGrpSpPr>
        <p:grpSpPr>
          <a:xfrm>
            <a:off x="12196001" y="1943051"/>
            <a:ext cx="5533265" cy="2404953"/>
            <a:chOff x="0" y="0"/>
            <a:chExt cx="1871746" cy="813527"/>
          </a:xfrm>
          <a:solidFill>
            <a:schemeClr val="bg1">
              <a:lumMod val="95000"/>
            </a:schemeClr>
          </a:solidFill>
        </p:grpSpPr>
        <p:sp>
          <p:nvSpPr>
            <p:cNvPr id="44" name="Freeform 22">
              <a:extLst>
                <a:ext uri="{FF2B5EF4-FFF2-40B4-BE49-F238E27FC236}">
                  <a16:creationId xmlns:a16="http://schemas.microsoft.com/office/drawing/2014/main" id="{38C34FB1-3A50-4A2C-A97C-F198BC070DB5}"/>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45" name="Group 24">
            <a:extLst>
              <a:ext uri="{FF2B5EF4-FFF2-40B4-BE49-F238E27FC236}">
                <a16:creationId xmlns:a16="http://schemas.microsoft.com/office/drawing/2014/main" id="{3EDC3EF7-492E-41E5-BC20-CE8F85B30690}"/>
              </a:ext>
            </a:extLst>
          </p:cNvPr>
          <p:cNvGrpSpPr/>
          <p:nvPr/>
        </p:nvGrpSpPr>
        <p:grpSpPr>
          <a:xfrm>
            <a:off x="12033361" y="1410353"/>
            <a:ext cx="1172620" cy="1172620"/>
            <a:chOff x="0" y="0"/>
            <a:chExt cx="6350000" cy="6350000"/>
          </a:xfrm>
          <a:solidFill>
            <a:schemeClr val="accent6">
              <a:lumMod val="40000"/>
              <a:lumOff val="60000"/>
            </a:schemeClr>
          </a:solidFill>
        </p:grpSpPr>
        <p:sp>
          <p:nvSpPr>
            <p:cNvPr id="46" name="Freeform 25">
              <a:extLst>
                <a:ext uri="{FF2B5EF4-FFF2-40B4-BE49-F238E27FC236}">
                  <a16:creationId xmlns:a16="http://schemas.microsoft.com/office/drawing/2014/main" id="{CFF89D6F-0DE3-4475-A631-1BD344202966}"/>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8" name="Graphic 47" descr="Fish outline">
            <a:extLst>
              <a:ext uri="{FF2B5EF4-FFF2-40B4-BE49-F238E27FC236}">
                <a16:creationId xmlns:a16="http://schemas.microsoft.com/office/drawing/2014/main" id="{45886C20-4326-45B2-BE9B-6984C62143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9537" y="1943051"/>
            <a:ext cx="687003" cy="687003"/>
          </a:xfrm>
          <a:prstGeom prst="rect">
            <a:avLst/>
          </a:prstGeom>
        </p:spPr>
      </p:pic>
      <p:pic>
        <p:nvPicPr>
          <p:cNvPr id="49" name="Graphic 48" descr="Tree With Roots outline">
            <a:extLst>
              <a:ext uri="{FF2B5EF4-FFF2-40B4-BE49-F238E27FC236}">
                <a16:creationId xmlns:a16="http://schemas.microsoft.com/office/drawing/2014/main" id="{90B7198A-D48F-406E-AB94-D8FBF3F25B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2147" y="1472976"/>
            <a:ext cx="687003" cy="687003"/>
          </a:xfrm>
          <a:prstGeom prst="rect">
            <a:avLst/>
          </a:prstGeom>
        </p:spPr>
      </p:pic>
      <p:pic>
        <p:nvPicPr>
          <p:cNvPr id="50" name="Graphic 49" descr="Person with idea outline">
            <a:extLst>
              <a:ext uri="{FF2B5EF4-FFF2-40B4-BE49-F238E27FC236}">
                <a16:creationId xmlns:a16="http://schemas.microsoft.com/office/drawing/2014/main" id="{12283FC2-D54C-4EC1-82C8-D7D943B40BD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18096" y="1472976"/>
            <a:ext cx="914400" cy="914400"/>
          </a:xfrm>
          <a:prstGeom prst="rect">
            <a:avLst/>
          </a:prstGeom>
        </p:spPr>
      </p:pic>
      <p:pic>
        <p:nvPicPr>
          <p:cNvPr id="51" name="Graphic 50" descr="Group success outline">
            <a:extLst>
              <a:ext uri="{FF2B5EF4-FFF2-40B4-BE49-F238E27FC236}">
                <a16:creationId xmlns:a16="http://schemas.microsoft.com/office/drawing/2014/main" id="{54F1FC4D-3C84-4529-AD44-2B7AC1C76FF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173336" y="1539462"/>
            <a:ext cx="914400" cy="914400"/>
          </a:xfrm>
          <a:prstGeom prst="rect">
            <a:avLst/>
          </a:prstGeom>
        </p:spPr>
      </p:pic>
      <p:sp>
        <p:nvSpPr>
          <p:cNvPr id="52" name="TextBox 8">
            <a:extLst>
              <a:ext uri="{FF2B5EF4-FFF2-40B4-BE49-F238E27FC236}">
                <a16:creationId xmlns:a16="http://schemas.microsoft.com/office/drawing/2014/main" id="{CB97DC39-C0A4-444C-8AC8-42539B3CDF7B}"/>
              </a:ext>
            </a:extLst>
          </p:cNvPr>
          <p:cNvSpPr txBox="1"/>
          <p:nvPr/>
        </p:nvSpPr>
        <p:spPr>
          <a:xfrm>
            <a:off x="921475" y="2559793"/>
            <a:ext cx="4748809" cy="1225551"/>
          </a:xfrm>
          <a:prstGeom prst="rect">
            <a:avLst/>
          </a:prstGeom>
        </p:spPr>
        <p:txBody>
          <a:bodyPr lIns="0" tIns="0" rIns="0" bIns="0" rtlCol="0" anchor="t">
            <a:spAutoFit/>
          </a:bodyPr>
          <a:lstStyle/>
          <a:p>
            <a:pPr>
              <a:lnSpc>
                <a:spcPts val="4899"/>
              </a:lnSpc>
            </a:pPr>
            <a:r>
              <a:rPr lang="es-ES" sz="3499">
                <a:solidFill>
                  <a:srgbClr val="FFFFFF"/>
                </a:solidFill>
                <a:latin typeface="Now Bold"/>
              </a:rPr>
              <a:t>Su dependencia de los recursos naturales </a:t>
            </a:r>
            <a:endParaRPr lang="en-US" sz="3499">
              <a:solidFill>
                <a:srgbClr val="FFFFFF"/>
              </a:solidFill>
              <a:latin typeface="Now Bold"/>
            </a:endParaRPr>
          </a:p>
        </p:txBody>
      </p:sp>
      <p:sp>
        <p:nvSpPr>
          <p:cNvPr id="53" name="TextBox 19">
            <a:extLst>
              <a:ext uri="{FF2B5EF4-FFF2-40B4-BE49-F238E27FC236}">
                <a16:creationId xmlns:a16="http://schemas.microsoft.com/office/drawing/2014/main" id="{23B0C4A4-642D-4D19-8186-F5B9D6EEF095}"/>
              </a:ext>
            </a:extLst>
          </p:cNvPr>
          <p:cNvSpPr txBox="1"/>
          <p:nvPr/>
        </p:nvSpPr>
        <p:spPr>
          <a:xfrm>
            <a:off x="6629400" y="2324100"/>
            <a:ext cx="4950955" cy="1862626"/>
          </a:xfrm>
          <a:prstGeom prst="rect">
            <a:avLst/>
          </a:prstGeom>
        </p:spPr>
        <p:txBody>
          <a:bodyPr wrap="square" lIns="0" tIns="0" rIns="0" bIns="0" rtlCol="0" anchor="t">
            <a:spAutoFit/>
          </a:bodyPr>
          <a:lstStyle/>
          <a:p>
            <a:pPr>
              <a:lnSpc>
                <a:spcPts val="4899"/>
              </a:lnSpc>
            </a:pPr>
            <a:r>
              <a:rPr lang="es-ES" sz="3499">
                <a:solidFill>
                  <a:srgbClr val="FFFFFF"/>
                </a:solidFill>
                <a:latin typeface="Now Bold"/>
              </a:rPr>
              <a:t>La experiencia y el conocimiento de las mujeres</a:t>
            </a:r>
            <a:endParaRPr lang="en-US" sz="3499">
              <a:solidFill>
                <a:srgbClr val="FFFFFF"/>
              </a:solidFill>
              <a:latin typeface="Now Bold"/>
            </a:endParaRPr>
          </a:p>
        </p:txBody>
      </p:sp>
      <p:sp>
        <p:nvSpPr>
          <p:cNvPr id="56" name="TextBox 27">
            <a:extLst>
              <a:ext uri="{FF2B5EF4-FFF2-40B4-BE49-F238E27FC236}">
                <a16:creationId xmlns:a16="http://schemas.microsoft.com/office/drawing/2014/main" id="{22C99826-A05A-4E71-BCC8-A6B14D49E540}"/>
              </a:ext>
            </a:extLst>
          </p:cNvPr>
          <p:cNvSpPr txBox="1"/>
          <p:nvPr/>
        </p:nvSpPr>
        <p:spPr>
          <a:xfrm>
            <a:off x="12801600" y="2278617"/>
            <a:ext cx="4748809" cy="1862626"/>
          </a:xfrm>
          <a:prstGeom prst="rect">
            <a:avLst/>
          </a:prstGeom>
        </p:spPr>
        <p:txBody>
          <a:bodyPr lIns="0" tIns="0" rIns="0" bIns="0" rtlCol="0" anchor="t">
            <a:spAutoFit/>
          </a:bodyPr>
          <a:lstStyle/>
          <a:p>
            <a:pPr>
              <a:lnSpc>
                <a:spcPts val="4899"/>
              </a:lnSpc>
            </a:pPr>
            <a:r>
              <a:rPr lang="es-ES" sz="3499">
                <a:solidFill>
                  <a:srgbClr val="FFFFFF"/>
                </a:solidFill>
                <a:latin typeface="Now Bold"/>
              </a:rPr>
              <a:t>Los derechos de la mujer son derechos humanos</a:t>
            </a:r>
          </a:p>
        </p:txBody>
      </p:sp>
      <p:grpSp>
        <p:nvGrpSpPr>
          <p:cNvPr id="23" name="Group 23"/>
          <p:cNvGrpSpPr/>
          <p:nvPr/>
        </p:nvGrpSpPr>
        <p:grpSpPr>
          <a:xfrm>
            <a:off x="365708" y="3957761"/>
            <a:ext cx="17363558" cy="6029043"/>
            <a:chOff x="0" y="0"/>
            <a:chExt cx="5873599" cy="1913890"/>
          </a:xfrm>
        </p:grpSpPr>
        <p:sp>
          <p:nvSpPr>
            <p:cNvPr id="24" name="Freeform 24"/>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solidFill>
              <a:srgbClr val="0A9396"/>
            </a:solidFill>
          </p:spPr>
        </p:sp>
      </p:grpSp>
      <p:sp>
        <p:nvSpPr>
          <p:cNvPr id="29" name="TextBox 29"/>
          <p:cNvSpPr txBox="1"/>
          <p:nvPr/>
        </p:nvSpPr>
        <p:spPr>
          <a:xfrm>
            <a:off x="979150" y="4762500"/>
            <a:ext cx="7274168" cy="4394729"/>
          </a:xfrm>
          <a:prstGeom prst="rect">
            <a:avLst/>
          </a:prstGeom>
        </p:spPr>
        <p:txBody>
          <a:bodyPr wrap="square" lIns="0" tIns="0" rIns="0" bIns="0" rtlCol="0" anchor="t">
            <a:spAutoFit/>
          </a:bodyPr>
          <a:lstStyle/>
          <a:p>
            <a:pPr>
              <a:lnSpc>
                <a:spcPts val="4319"/>
              </a:lnSpc>
              <a:spcBef>
                <a:spcPct val="0"/>
              </a:spcBef>
            </a:pPr>
            <a:r>
              <a:rPr lang="es-ES" sz="3200" dirty="0">
                <a:solidFill>
                  <a:srgbClr val="FFFFFF"/>
                </a:solidFill>
                <a:latin typeface="Now"/>
              </a:rPr>
              <a:t>Las amenazas a los recursos naturales pueden afectar negativamente a las comunidades que dependen de ellos. </a:t>
            </a:r>
          </a:p>
          <a:p>
            <a:pPr>
              <a:lnSpc>
                <a:spcPts val="4319"/>
              </a:lnSpc>
              <a:spcBef>
                <a:spcPct val="0"/>
              </a:spcBef>
            </a:pPr>
            <a:endParaRPr lang="es-ES" sz="3200" dirty="0">
              <a:solidFill>
                <a:srgbClr val="FFFFFF"/>
              </a:solidFill>
              <a:latin typeface="Now"/>
            </a:endParaRPr>
          </a:p>
          <a:p>
            <a:pPr>
              <a:lnSpc>
                <a:spcPts val="4319"/>
              </a:lnSpc>
              <a:spcBef>
                <a:spcPct val="0"/>
              </a:spcBef>
            </a:pPr>
            <a:r>
              <a:rPr lang="es-ES" sz="3200" dirty="0">
                <a:solidFill>
                  <a:srgbClr val="FFFFFF"/>
                </a:solidFill>
                <a:latin typeface="Now"/>
              </a:rPr>
              <a:t>Esto incluye a las mujeres, así como a los hogares que frecuentemente ellas administran.</a:t>
            </a:r>
            <a:endParaRPr lang="en-US" sz="3200" dirty="0">
              <a:solidFill>
                <a:srgbClr val="FFFFFF"/>
              </a:solidFill>
              <a:latin typeface="Now"/>
            </a:endParaRPr>
          </a:p>
        </p:txBody>
      </p:sp>
      <p:sp>
        <p:nvSpPr>
          <p:cNvPr id="54" name="TextBox 53">
            <a:extLst>
              <a:ext uri="{FF2B5EF4-FFF2-40B4-BE49-F238E27FC236}">
                <a16:creationId xmlns:a16="http://schemas.microsoft.com/office/drawing/2014/main" id="{8F8C6E4E-7569-4C31-A5A4-5BE01D8144DD}"/>
              </a:ext>
            </a:extLst>
          </p:cNvPr>
          <p:cNvSpPr txBox="1"/>
          <p:nvPr/>
        </p:nvSpPr>
        <p:spPr>
          <a:xfrm>
            <a:off x="9471167" y="5457195"/>
            <a:ext cx="7837679" cy="3376565"/>
          </a:xfrm>
          <a:prstGeom prst="rect">
            <a:avLst/>
          </a:prstGeom>
          <a:noFill/>
        </p:spPr>
        <p:txBody>
          <a:bodyPr wrap="square">
            <a:spAutoFit/>
          </a:bodyPr>
          <a:lstStyle/>
          <a:p>
            <a:pPr marL="0" marR="0" lvl="0" indent="0" algn="l" defTabSz="914400" rtl="0" eaLnBrk="1" fontAlgn="auto" latinLnBrk="0" hangingPunct="1">
              <a:lnSpc>
                <a:spcPts val="4319"/>
              </a:lnSpc>
              <a:spcBef>
                <a:spcPct val="0"/>
              </a:spcBef>
              <a:spcAft>
                <a:spcPts val="0"/>
              </a:spcAft>
              <a:buClrTx/>
              <a:buSzTx/>
              <a:buFontTx/>
              <a:buNone/>
              <a:tabLst/>
              <a:defRPr/>
            </a:pPr>
            <a:r>
              <a:rPr kumimoji="0" lang="es-ES" sz="3000" b="0" i="0" u="none" strike="noStrike" kern="1200" cap="none" spc="0" normalizeH="0" baseline="0" noProof="0" dirty="0">
                <a:ln>
                  <a:noFill/>
                </a:ln>
                <a:solidFill>
                  <a:srgbClr val="FFFFFF"/>
                </a:solidFill>
                <a:effectLst/>
                <a:uLnTx/>
                <a:uFillTx/>
                <a:latin typeface="Now"/>
                <a:ea typeface="+mn-ea"/>
                <a:cs typeface="+mn-cs"/>
              </a:rPr>
              <a:t>Estos impactos pueden variar entre hombres y mujeres según los roles de género, por lo que es importante comprender cómo las mujeres y sus familias usan y dependen de los recursos </a:t>
            </a:r>
            <a:r>
              <a:rPr kumimoji="0" lang="es-ES" sz="3000" b="0" i="0" u="none" strike="noStrike" kern="1200" cap="none" spc="0" normalizeH="0" baseline="0" noProof="0" dirty="0">
                <a:ln>
                  <a:noFill/>
                </a:ln>
                <a:solidFill>
                  <a:schemeClr val="bg1"/>
                </a:solidFill>
                <a:effectLst/>
                <a:uLnTx/>
                <a:uFillTx/>
                <a:latin typeface="Now"/>
                <a:ea typeface="+mn-ea"/>
                <a:cs typeface="+mn-cs"/>
              </a:rPr>
              <a:t>naturales</a:t>
            </a:r>
            <a:r>
              <a:rPr kumimoji="0" lang="es-ES" sz="3000" b="0" i="0" u="none" strike="noStrike" kern="1200" cap="none" spc="0" normalizeH="0" baseline="0" noProof="0" dirty="0">
                <a:ln>
                  <a:noFill/>
                </a:ln>
                <a:solidFill>
                  <a:srgbClr val="FFFFFF"/>
                </a:solidFill>
                <a:effectLst/>
                <a:uLnTx/>
                <a:uFillTx/>
                <a:latin typeface="Now"/>
                <a:ea typeface="+mn-ea"/>
                <a:cs typeface="+mn-cs"/>
              </a:rPr>
              <a:t>.</a:t>
            </a:r>
            <a:endParaRPr kumimoji="0" lang="en-US" sz="3000" b="0" i="0" u="none" strike="noStrike" kern="1200" cap="none" spc="0" normalizeH="0" baseline="0" noProof="0" dirty="0">
              <a:ln>
                <a:noFill/>
              </a:ln>
              <a:solidFill>
                <a:srgbClr val="FFFFFF"/>
              </a:solidFill>
              <a:effectLst/>
              <a:uLnTx/>
              <a:uFillTx/>
              <a:latin typeface="Now"/>
              <a:ea typeface="+mn-ea"/>
              <a:cs typeface="+mn-cs"/>
            </a:endParaRPr>
          </a:p>
        </p:txBody>
      </p:sp>
      <p:sp>
        <p:nvSpPr>
          <p:cNvPr id="55" name="AutoShape 3">
            <a:extLst>
              <a:ext uri="{FF2B5EF4-FFF2-40B4-BE49-F238E27FC236}">
                <a16:creationId xmlns:a16="http://schemas.microsoft.com/office/drawing/2014/main" id="{999F0779-FFAA-418E-A39F-D6A8F7DBE4C2}"/>
              </a:ext>
            </a:extLst>
          </p:cNvPr>
          <p:cNvSpPr/>
          <p:nvPr/>
        </p:nvSpPr>
        <p:spPr>
          <a:xfrm rot="5400000">
            <a:off x="7676483" y="6800183"/>
            <a:ext cx="2325434" cy="0"/>
          </a:xfrm>
          <a:prstGeom prst="line">
            <a:avLst/>
          </a:prstGeom>
          <a:ln w="28575" cap="rnd">
            <a:solidFill>
              <a:srgbClr val="F4A261"/>
            </a:solidFill>
            <a:prstDash val="sysDot"/>
            <a:headEnd type="none" w="sm" len="sm"/>
            <a:tailEnd type="none" w="sm" len="sm"/>
          </a:ln>
        </p:spPr>
      </p:sp>
      <p:sp>
        <p:nvSpPr>
          <p:cNvPr id="57" name="TextBox 10">
            <a:extLst>
              <a:ext uri="{FF2B5EF4-FFF2-40B4-BE49-F238E27FC236}">
                <a16:creationId xmlns:a16="http://schemas.microsoft.com/office/drawing/2014/main" id="{05B6E381-8B4F-4077-A0CF-27E0FA4F4EC4}"/>
              </a:ext>
            </a:extLst>
          </p:cNvPr>
          <p:cNvSpPr txBox="1"/>
          <p:nvPr/>
        </p:nvSpPr>
        <p:spPr>
          <a:xfrm>
            <a:off x="10515601" y="799806"/>
            <a:ext cx="7486748"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es-ES" sz="1600">
                <a:solidFill>
                  <a:srgbClr val="000000"/>
                </a:solidFill>
                <a:latin typeface="Now"/>
              </a:rPr>
              <a:t>POR QUÉ EL GÉNERO ES IMPORTANTE EN LA CONSERVACIÓN</a:t>
            </a:r>
            <a:endParaRPr lang="en-US" sz="1600">
              <a:solidFill>
                <a:srgbClr val="000000"/>
              </a:solidFill>
              <a:latin typeface="Now"/>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3"/>
          <p:cNvGrpSpPr/>
          <p:nvPr/>
        </p:nvGrpSpPr>
        <p:grpSpPr>
          <a:xfrm>
            <a:off x="365708" y="1943100"/>
            <a:ext cx="17363558" cy="8043753"/>
            <a:chOff x="0" y="0"/>
            <a:chExt cx="5873599" cy="1913890"/>
          </a:xfrm>
        </p:grpSpPr>
        <p:sp>
          <p:nvSpPr>
            <p:cNvPr id="24" name="Freeform 24"/>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solidFill>
              <a:srgbClr val="0A9396"/>
            </a:solidFill>
          </p:spPr>
        </p:sp>
      </p:grpSp>
      <p:grpSp>
        <p:nvGrpSpPr>
          <p:cNvPr id="30" name="Group 2">
            <a:extLst>
              <a:ext uri="{FF2B5EF4-FFF2-40B4-BE49-F238E27FC236}">
                <a16:creationId xmlns:a16="http://schemas.microsoft.com/office/drawing/2014/main" id="{3788F62E-CCB1-417D-B2B7-B00B24675F90}"/>
              </a:ext>
            </a:extLst>
          </p:cNvPr>
          <p:cNvGrpSpPr/>
          <p:nvPr/>
        </p:nvGrpSpPr>
        <p:grpSpPr>
          <a:xfrm>
            <a:off x="365708" y="1943051"/>
            <a:ext cx="5533265" cy="2404953"/>
            <a:chOff x="0" y="0"/>
            <a:chExt cx="1871746" cy="813527"/>
          </a:xfrm>
          <a:solidFill>
            <a:srgbClr val="0A9396"/>
          </a:solidFill>
        </p:grpSpPr>
        <p:sp>
          <p:nvSpPr>
            <p:cNvPr id="31" name="Freeform 3">
              <a:extLst>
                <a:ext uri="{FF2B5EF4-FFF2-40B4-BE49-F238E27FC236}">
                  <a16:creationId xmlns:a16="http://schemas.microsoft.com/office/drawing/2014/main" id="{FD77B4B7-9A50-4E4D-947A-51949CBA3726}"/>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32" name="Group 5">
            <a:extLst>
              <a:ext uri="{FF2B5EF4-FFF2-40B4-BE49-F238E27FC236}">
                <a16:creationId xmlns:a16="http://schemas.microsoft.com/office/drawing/2014/main" id="{B8B80A2B-F63C-4F1A-B999-1849243BF242}"/>
              </a:ext>
            </a:extLst>
          </p:cNvPr>
          <p:cNvGrpSpPr/>
          <p:nvPr/>
        </p:nvGrpSpPr>
        <p:grpSpPr>
          <a:xfrm>
            <a:off x="203068" y="1410353"/>
            <a:ext cx="1172620" cy="1172620"/>
            <a:chOff x="0" y="0"/>
            <a:chExt cx="6350000" cy="6350000"/>
          </a:xfrm>
          <a:solidFill>
            <a:srgbClr val="F9844A"/>
          </a:solidFill>
        </p:grpSpPr>
        <p:sp>
          <p:nvSpPr>
            <p:cNvPr id="33" name="Freeform 6">
              <a:extLst>
                <a:ext uri="{FF2B5EF4-FFF2-40B4-BE49-F238E27FC236}">
                  <a16:creationId xmlns:a16="http://schemas.microsoft.com/office/drawing/2014/main" id="{BEE1EB1A-965C-46AA-8611-3A22DC2EF7C0}"/>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8" name="Graphic 47" descr="Fish outline">
            <a:extLst>
              <a:ext uri="{FF2B5EF4-FFF2-40B4-BE49-F238E27FC236}">
                <a16:creationId xmlns:a16="http://schemas.microsoft.com/office/drawing/2014/main" id="{45886C20-4326-45B2-BE9B-6984C62143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9537" y="1943051"/>
            <a:ext cx="687003" cy="687003"/>
          </a:xfrm>
          <a:prstGeom prst="rect">
            <a:avLst/>
          </a:prstGeom>
        </p:spPr>
      </p:pic>
      <p:pic>
        <p:nvPicPr>
          <p:cNvPr id="49" name="Graphic 48" descr="Tree With Roots outline">
            <a:extLst>
              <a:ext uri="{FF2B5EF4-FFF2-40B4-BE49-F238E27FC236}">
                <a16:creationId xmlns:a16="http://schemas.microsoft.com/office/drawing/2014/main" id="{90B7198A-D48F-406E-AB94-D8FBF3F25B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2147" y="1472976"/>
            <a:ext cx="687003" cy="687003"/>
          </a:xfrm>
          <a:prstGeom prst="rect">
            <a:avLst/>
          </a:prstGeom>
        </p:spPr>
      </p:pic>
      <p:pic>
        <p:nvPicPr>
          <p:cNvPr id="3" name="Picture 2" descr="A picture containing several&#10;&#10;Description automatically generated">
            <a:extLst>
              <a:ext uri="{FF2B5EF4-FFF2-40B4-BE49-F238E27FC236}">
                <a16:creationId xmlns:a16="http://schemas.microsoft.com/office/drawing/2014/main" id="{8EF8CDC0-ECE4-4D59-947D-BA395C45B0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08825" y="2117389"/>
            <a:ext cx="7590816" cy="5693111"/>
          </a:xfrm>
          <a:prstGeom prst="rect">
            <a:avLst/>
          </a:prstGeom>
        </p:spPr>
      </p:pic>
      <p:sp>
        <p:nvSpPr>
          <p:cNvPr id="52" name="AutoShape 3">
            <a:extLst>
              <a:ext uri="{FF2B5EF4-FFF2-40B4-BE49-F238E27FC236}">
                <a16:creationId xmlns:a16="http://schemas.microsoft.com/office/drawing/2014/main" id="{FB0B672D-1542-4B38-A322-4D1D4E33FA99}"/>
              </a:ext>
            </a:extLst>
          </p:cNvPr>
          <p:cNvSpPr/>
          <p:nvPr/>
        </p:nvSpPr>
        <p:spPr>
          <a:xfrm rot="5400000" flipH="1">
            <a:off x="2969640" y="1941984"/>
            <a:ext cx="10634" cy="4106964"/>
          </a:xfrm>
          <a:prstGeom prst="line">
            <a:avLst/>
          </a:prstGeom>
          <a:ln w="28575" cap="rnd">
            <a:solidFill>
              <a:srgbClr val="F4A261"/>
            </a:solidFill>
            <a:prstDash val="sysDot"/>
            <a:headEnd type="none" w="sm" len="sm"/>
            <a:tailEnd type="none" w="sm" len="sm"/>
          </a:ln>
        </p:spPr>
        <p:txBody>
          <a:bodyPr/>
          <a:lstStyle/>
          <a:p>
            <a:endParaRPr lang="en-US"/>
          </a:p>
        </p:txBody>
      </p:sp>
      <p:pic>
        <p:nvPicPr>
          <p:cNvPr id="5" name="Picture 4" descr="A picture containing tree, outdoor, grass, plant&#10;&#10;Description automatically generated">
            <a:extLst>
              <a:ext uri="{FF2B5EF4-FFF2-40B4-BE49-F238E27FC236}">
                <a16:creationId xmlns:a16="http://schemas.microsoft.com/office/drawing/2014/main" id="{9A61B7E3-7DDA-4846-800B-A2F05E0AB0E4}"/>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2983335" y="4914900"/>
            <a:ext cx="6465465" cy="4903736"/>
          </a:xfrm>
          <a:prstGeom prst="rect">
            <a:avLst/>
          </a:prstGeom>
        </p:spPr>
      </p:pic>
      <p:sp>
        <p:nvSpPr>
          <p:cNvPr id="28" name="TextBox 19">
            <a:extLst>
              <a:ext uri="{FF2B5EF4-FFF2-40B4-BE49-F238E27FC236}">
                <a16:creationId xmlns:a16="http://schemas.microsoft.com/office/drawing/2014/main" id="{52619577-4231-41E6-A323-86F06FC8BF61}"/>
              </a:ext>
            </a:extLst>
          </p:cNvPr>
          <p:cNvSpPr txBox="1"/>
          <p:nvPr/>
        </p:nvSpPr>
        <p:spPr>
          <a:xfrm>
            <a:off x="12656823" y="5312807"/>
            <a:ext cx="5345525" cy="4832092"/>
          </a:xfrm>
          <a:prstGeom prst="rect">
            <a:avLst/>
          </a:prstGeom>
          <a:solidFill>
            <a:srgbClr val="94D2BD">
              <a:alpha val="94000"/>
            </a:srgbClr>
          </a:solidFill>
        </p:spPr>
        <p:txBody>
          <a:bodyPr wrap="square" lIns="182880" tIns="182880" rIns="91440" bIns="182880" rtlCol="0" anchor="t">
            <a:spAutoFit/>
          </a:bodyPr>
          <a:lstStyle/>
          <a:p>
            <a:pPr>
              <a:spcBef>
                <a:spcPct val="0"/>
              </a:spcBef>
            </a:pPr>
            <a:r>
              <a:rPr lang="en-US" sz="2000" dirty="0" err="1">
                <a:solidFill>
                  <a:schemeClr val="accent6">
                    <a:lumMod val="40000"/>
                    <a:lumOff val="60000"/>
                  </a:schemeClr>
                </a:solidFill>
                <a:latin typeface="Now"/>
              </a:rPr>
              <a:t>Camboya</a:t>
            </a:r>
            <a:endParaRPr lang="en-US" sz="1000" dirty="0">
              <a:solidFill>
                <a:schemeClr val="accent6">
                  <a:lumMod val="40000"/>
                  <a:lumOff val="60000"/>
                </a:schemeClr>
              </a:solidFill>
              <a:latin typeface="Now"/>
            </a:endParaRPr>
          </a:p>
          <a:p>
            <a:pPr>
              <a:spcBef>
                <a:spcPct val="0"/>
              </a:spcBef>
            </a:pPr>
            <a:r>
              <a:rPr lang="en-US" sz="1000" dirty="0">
                <a:solidFill>
                  <a:srgbClr val="F9C74F"/>
                </a:solidFill>
                <a:latin typeface="Now"/>
              </a:rPr>
              <a:t> </a:t>
            </a:r>
            <a:endParaRPr lang="en-US" sz="1000" dirty="0">
              <a:solidFill>
                <a:schemeClr val="bg1"/>
              </a:solidFill>
              <a:latin typeface="Now"/>
            </a:endParaRPr>
          </a:p>
          <a:p>
            <a:pPr>
              <a:spcBef>
                <a:spcPct val="0"/>
              </a:spcBef>
            </a:pPr>
            <a:r>
              <a:rPr lang="en-US" sz="2400" dirty="0">
                <a:solidFill>
                  <a:schemeClr val="bg1"/>
                </a:solidFill>
                <a:latin typeface="Now"/>
              </a:rPr>
              <a:t>“</a:t>
            </a:r>
            <a:r>
              <a:rPr lang="es-ES" sz="2400" dirty="0">
                <a:solidFill>
                  <a:schemeClr val="bg1"/>
                </a:solidFill>
                <a:latin typeface="Now"/>
              </a:rPr>
              <a:t>Debido a que muchas de ellas trabajan en el procesamiento de pescado, las mujeres se benefician de una gestión pesquera comunitaria que sea sólida. Si el Comité Pequero Comunitario no gestiona la pesca de forma eficaz, tendrá un impacto en los medios de vida de las mujeres.”</a:t>
            </a:r>
            <a:endParaRPr lang="en-US" sz="2000" dirty="0">
              <a:solidFill>
                <a:schemeClr val="bg1"/>
              </a:solidFill>
              <a:latin typeface="Now"/>
            </a:endParaRPr>
          </a:p>
          <a:p>
            <a:pPr algn="r">
              <a:spcBef>
                <a:spcPct val="0"/>
              </a:spcBef>
            </a:pPr>
            <a:r>
              <a:rPr lang="en-US" sz="2000" dirty="0">
                <a:solidFill>
                  <a:schemeClr val="bg1"/>
                </a:solidFill>
                <a:latin typeface="Now"/>
              </a:rPr>
              <a:t>Conservation International (CI)</a:t>
            </a:r>
          </a:p>
        </p:txBody>
      </p:sp>
      <p:sp>
        <p:nvSpPr>
          <p:cNvPr id="27" name="TextBox 19">
            <a:extLst>
              <a:ext uri="{FF2B5EF4-FFF2-40B4-BE49-F238E27FC236}">
                <a16:creationId xmlns:a16="http://schemas.microsoft.com/office/drawing/2014/main" id="{89E59A3E-75FF-4329-A286-7CA64FA00C21}"/>
              </a:ext>
            </a:extLst>
          </p:cNvPr>
          <p:cNvSpPr txBox="1"/>
          <p:nvPr/>
        </p:nvSpPr>
        <p:spPr>
          <a:xfrm>
            <a:off x="533400" y="4152900"/>
            <a:ext cx="5612752" cy="4370427"/>
          </a:xfrm>
          <a:prstGeom prst="rect">
            <a:avLst/>
          </a:prstGeom>
          <a:solidFill>
            <a:srgbClr val="94D2BD">
              <a:alpha val="94000"/>
            </a:srgbClr>
          </a:solidFill>
        </p:spPr>
        <p:txBody>
          <a:bodyPr wrap="square" lIns="182880" tIns="182880" rIns="91440" bIns="91440" rtlCol="0" anchor="t">
            <a:spAutoFit/>
          </a:bodyPr>
          <a:lstStyle/>
          <a:p>
            <a:pPr>
              <a:spcBef>
                <a:spcPct val="0"/>
              </a:spcBef>
            </a:pPr>
            <a:r>
              <a:rPr lang="en-US" sz="2000" dirty="0" err="1">
                <a:solidFill>
                  <a:schemeClr val="accent6">
                    <a:lumMod val="40000"/>
                    <a:lumOff val="60000"/>
                  </a:schemeClr>
                </a:solidFill>
                <a:latin typeface="Now"/>
              </a:rPr>
              <a:t>Camboya</a:t>
            </a:r>
            <a:r>
              <a:rPr lang="en-US" sz="2000" dirty="0">
                <a:solidFill>
                  <a:schemeClr val="accent6">
                    <a:lumMod val="40000"/>
                    <a:lumOff val="60000"/>
                  </a:schemeClr>
                </a:solidFill>
                <a:latin typeface="Now"/>
              </a:rPr>
              <a:t> </a:t>
            </a:r>
          </a:p>
          <a:p>
            <a:pPr>
              <a:spcBef>
                <a:spcPct val="0"/>
              </a:spcBef>
            </a:pPr>
            <a:endParaRPr lang="en-US" sz="1000" dirty="0">
              <a:solidFill>
                <a:schemeClr val="bg1"/>
              </a:solidFill>
              <a:latin typeface="Now"/>
            </a:endParaRPr>
          </a:p>
          <a:p>
            <a:pPr>
              <a:spcBef>
                <a:spcPct val="0"/>
              </a:spcBef>
            </a:pPr>
            <a:r>
              <a:rPr lang="en-US" sz="2400" dirty="0">
                <a:solidFill>
                  <a:schemeClr val="bg1"/>
                </a:solidFill>
                <a:latin typeface="Now"/>
              </a:rPr>
              <a:t>“</a:t>
            </a:r>
            <a:r>
              <a:rPr lang="es-ES" sz="2400" dirty="0">
                <a:solidFill>
                  <a:schemeClr val="bg1"/>
                </a:solidFill>
                <a:latin typeface="Now"/>
              </a:rPr>
              <a:t>En nuestra área de proyecto, la mayor parte del uso de productos forestales no maderables (PFNM) es por parte de las mujeres. Ellas son las principales encargadas de recolectar agua, vegetales, y leña del bosque. Por eso son particularmente vulnerables a la degradación o pérdida de tierras</a:t>
            </a:r>
            <a:r>
              <a:rPr lang="en-US" sz="2400" dirty="0">
                <a:solidFill>
                  <a:schemeClr val="bg1"/>
                </a:solidFill>
                <a:latin typeface="Now"/>
              </a:rPr>
              <a:t>.”</a:t>
            </a:r>
          </a:p>
          <a:p>
            <a:pPr algn="r">
              <a:spcBef>
                <a:spcPct val="0"/>
              </a:spcBef>
            </a:pPr>
            <a:r>
              <a:rPr lang="en-US" sz="2000" dirty="0">
                <a:solidFill>
                  <a:schemeClr val="bg1"/>
                </a:solidFill>
                <a:latin typeface="Now"/>
              </a:rPr>
              <a:t>Highlanders Association</a:t>
            </a:r>
          </a:p>
        </p:txBody>
      </p:sp>
      <p:sp>
        <p:nvSpPr>
          <p:cNvPr id="53" name="TextBox 4">
            <a:extLst>
              <a:ext uri="{FF2B5EF4-FFF2-40B4-BE49-F238E27FC236}">
                <a16:creationId xmlns:a16="http://schemas.microsoft.com/office/drawing/2014/main" id="{270154CE-A122-4DE8-9BC5-45C4D0720180}"/>
              </a:ext>
            </a:extLst>
          </p:cNvPr>
          <p:cNvSpPr txBox="1"/>
          <p:nvPr/>
        </p:nvSpPr>
        <p:spPr>
          <a:xfrm>
            <a:off x="3093531" y="9306080"/>
            <a:ext cx="4526469" cy="561820"/>
          </a:xfrm>
          <a:prstGeom prst="rect">
            <a:avLst/>
          </a:prstGeom>
        </p:spPr>
        <p:txBody>
          <a:bodyPr wrap="square" lIns="0" tIns="0" rIns="0" bIns="0" rtlCol="0" anchor="t">
            <a:spAutoFit/>
          </a:bodyPr>
          <a:lstStyle/>
          <a:p>
            <a:pPr>
              <a:lnSpc>
                <a:spcPts val="2240"/>
              </a:lnSpc>
            </a:pPr>
            <a:r>
              <a:rPr lang="es-ES">
                <a:solidFill>
                  <a:schemeClr val="bg1"/>
                </a:solidFill>
                <a:latin typeface="Now"/>
              </a:rPr>
              <a:t>Una mujer que va a buscar agua en el estado de Mon, Myanmar. </a:t>
            </a:r>
            <a:r>
              <a:rPr lang="en-US">
                <a:solidFill>
                  <a:schemeClr val="bg1"/>
                </a:solidFill>
                <a:latin typeface="Now"/>
              </a:rPr>
              <a:t>© </a:t>
            </a:r>
            <a:r>
              <a:rPr lang="en-US" err="1">
                <a:solidFill>
                  <a:schemeClr val="bg1"/>
                </a:solidFill>
                <a:latin typeface="Now"/>
              </a:rPr>
              <a:t>TSWhitty</a:t>
            </a:r>
            <a:endParaRPr lang="en-US">
              <a:solidFill>
                <a:schemeClr val="bg1"/>
              </a:solidFill>
              <a:latin typeface="Now"/>
            </a:endParaRPr>
          </a:p>
        </p:txBody>
      </p:sp>
      <p:sp>
        <p:nvSpPr>
          <p:cNvPr id="55" name="TextBox 54">
            <a:extLst>
              <a:ext uri="{FF2B5EF4-FFF2-40B4-BE49-F238E27FC236}">
                <a16:creationId xmlns:a16="http://schemas.microsoft.com/office/drawing/2014/main" id="{EE0C2CA5-E292-4F65-8163-66571A795470}"/>
              </a:ext>
            </a:extLst>
          </p:cNvPr>
          <p:cNvSpPr txBox="1"/>
          <p:nvPr/>
        </p:nvSpPr>
        <p:spPr>
          <a:xfrm>
            <a:off x="9608824" y="5543371"/>
            <a:ext cx="3048000" cy="1200329"/>
          </a:xfrm>
          <a:prstGeom prst="rect">
            <a:avLst/>
          </a:prstGeom>
          <a:solidFill>
            <a:schemeClr val="tx1">
              <a:alpha val="37000"/>
            </a:schemeClr>
          </a:solidFill>
        </p:spPr>
        <p:txBody>
          <a:bodyPr wrap="square">
            <a:spAutoFit/>
          </a:bodyPr>
          <a:lstStyle/>
          <a:p>
            <a:r>
              <a:rPr lang="es-ES">
                <a:solidFill>
                  <a:schemeClr val="bg1"/>
                </a:solidFill>
                <a:latin typeface="Now"/>
              </a:rPr>
              <a:t>Grupo de procesamiento de pescado de mujeres en </a:t>
            </a:r>
            <a:r>
              <a:rPr lang="en-US">
                <a:solidFill>
                  <a:schemeClr val="bg1"/>
                </a:solidFill>
                <a:latin typeface="Now"/>
              </a:rPr>
              <a:t>Ou </a:t>
            </a:r>
            <a:r>
              <a:rPr lang="en-US" err="1">
                <a:solidFill>
                  <a:schemeClr val="bg1"/>
                </a:solidFill>
                <a:latin typeface="Now"/>
              </a:rPr>
              <a:t>Akol</a:t>
            </a:r>
            <a:r>
              <a:rPr lang="en-US">
                <a:solidFill>
                  <a:schemeClr val="bg1"/>
                </a:solidFill>
                <a:latin typeface="Now"/>
              </a:rPr>
              <a:t>, Camboya </a:t>
            </a:r>
          </a:p>
          <a:p>
            <a:r>
              <a:rPr lang="en-US">
                <a:solidFill>
                  <a:schemeClr val="bg1"/>
                </a:solidFill>
                <a:latin typeface="Now"/>
              </a:rPr>
              <a:t>© Kriya Sith, CI</a:t>
            </a:r>
            <a:endParaRPr lang="en-US">
              <a:solidFill>
                <a:schemeClr val="bg1"/>
              </a:solidFill>
            </a:endParaRPr>
          </a:p>
        </p:txBody>
      </p:sp>
      <p:sp>
        <p:nvSpPr>
          <p:cNvPr id="19" name="TextBox 8">
            <a:extLst>
              <a:ext uri="{FF2B5EF4-FFF2-40B4-BE49-F238E27FC236}">
                <a16:creationId xmlns:a16="http://schemas.microsoft.com/office/drawing/2014/main" id="{EEFA41C9-A371-4D09-BDE3-B041744830D1}"/>
              </a:ext>
            </a:extLst>
          </p:cNvPr>
          <p:cNvSpPr txBox="1"/>
          <p:nvPr/>
        </p:nvSpPr>
        <p:spPr>
          <a:xfrm>
            <a:off x="921475" y="2546349"/>
            <a:ext cx="4748809" cy="1225551"/>
          </a:xfrm>
          <a:prstGeom prst="rect">
            <a:avLst/>
          </a:prstGeom>
        </p:spPr>
        <p:txBody>
          <a:bodyPr lIns="0" tIns="0" rIns="0" bIns="0" rtlCol="0" anchor="t">
            <a:spAutoFit/>
          </a:bodyPr>
          <a:lstStyle/>
          <a:p>
            <a:pPr>
              <a:lnSpc>
                <a:spcPts val="4899"/>
              </a:lnSpc>
            </a:pPr>
            <a:r>
              <a:rPr lang="es-ES" sz="3499" dirty="0">
                <a:solidFill>
                  <a:srgbClr val="FFFFFF"/>
                </a:solidFill>
                <a:latin typeface="Now Bold"/>
              </a:rPr>
              <a:t>Su dependencia de los recursos naturales </a:t>
            </a:r>
            <a:endParaRPr lang="en-US" sz="3499" dirty="0">
              <a:solidFill>
                <a:srgbClr val="FFFFFF"/>
              </a:solidFill>
              <a:latin typeface="Now Bold"/>
            </a:endParaRPr>
          </a:p>
        </p:txBody>
      </p:sp>
      <p:sp>
        <p:nvSpPr>
          <p:cNvPr id="20" name="TextBox 10">
            <a:extLst>
              <a:ext uri="{FF2B5EF4-FFF2-40B4-BE49-F238E27FC236}">
                <a16:creationId xmlns:a16="http://schemas.microsoft.com/office/drawing/2014/main" id="{7B3BE7AC-A8C4-4A2A-A2C5-C2B56039132F}"/>
              </a:ext>
            </a:extLst>
          </p:cNvPr>
          <p:cNvSpPr txBox="1"/>
          <p:nvPr/>
        </p:nvSpPr>
        <p:spPr>
          <a:xfrm>
            <a:off x="10515601" y="799806"/>
            <a:ext cx="7486748"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es-ES" sz="1600">
                <a:solidFill>
                  <a:srgbClr val="000000"/>
                </a:solidFill>
                <a:latin typeface="Now"/>
              </a:rPr>
              <a:t>POR QUÉ EL GÉNERO ES IMPORTANTE EN LA CONSERVACIÓN</a:t>
            </a:r>
            <a:endParaRPr lang="en-US" sz="1600">
              <a:solidFill>
                <a:srgbClr val="000000"/>
              </a:solidFill>
              <a:latin typeface="Now"/>
            </a:endParaRPr>
          </a:p>
        </p:txBody>
      </p:sp>
    </p:spTree>
    <p:extLst>
      <p:ext uri="{BB962C8B-B14F-4D97-AF65-F5344CB8AC3E}">
        <p14:creationId xmlns:p14="http://schemas.microsoft.com/office/powerpoint/2010/main" val="290740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2">
            <a:extLst>
              <a:ext uri="{FF2B5EF4-FFF2-40B4-BE49-F238E27FC236}">
                <a16:creationId xmlns:a16="http://schemas.microsoft.com/office/drawing/2014/main" id="{65E13850-1361-4236-A1D2-9A207E441882}"/>
              </a:ext>
            </a:extLst>
          </p:cNvPr>
          <p:cNvGrpSpPr/>
          <p:nvPr/>
        </p:nvGrpSpPr>
        <p:grpSpPr>
          <a:xfrm>
            <a:off x="365708" y="1943051"/>
            <a:ext cx="5533265" cy="2404953"/>
            <a:chOff x="0" y="0"/>
            <a:chExt cx="1871746" cy="813527"/>
          </a:xfrm>
          <a:solidFill>
            <a:srgbClr val="E6E6E6"/>
          </a:solidFill>
        </p:grpSpPr>
        <p:sp>
          <p:nvSpPr>
            <p:cNvPr id="32" name="Freeform 3">
              <a:extLst>
                <a:ext uri="{FF2B5EF4-FFF2-40B4-BE49-F238E27FC236}">
                  <a16:creationId xmlns:a16="http://schemas.microsoft.com/office/drawing/2014/main" id="{9875EF97-9110-49C8-BFBA-9AA2D5DEB0E7}"/>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44" name="Group 21">
            <a:extLst>
              <a:ext uri="{FF2B5EF4-FFF2-40B4-BE49-F238E27FC236}">
                <a16:creationId xmlns:a16="http://schemas.microsoft.com/office/drawing/2014/main" id="{4F588924-54CA-4B23-86C2-7EAC2D42B4D1}"/>
              </a:ext>
            </a:extLst>
          </p:cNvPr>
          <p:cNvGrpSpPr/>
          <p:nvPr/>
        </p:nvGrpSpPr>
        <p:grpSpPr>
          <a:xfrm>
            <a:off x="12196001" y="1943051"/>
            <a:ext cx="5533265" cy="2404953"/>
            <a:chOff x="0" y="0"/>
            <a:chExt cx="1871746" cy="813527"/>
          </a:xfrm>
          <a:solidFill>
            <a:srgbClr val="E6E6E6"/>
          </a:solidFill>
        </p:grpSpPr>
        <p:sp>
          <p:nvSpPr>
            <p:cNvPr id="45" name="Freeform 22">
              <a:extLst>
                <a:ext uri="{FF2B5EF4-FFF2-40B4-BE49-F238E27FC236}">
                  <a16:creationId xmlns:a16="http://schemas.microsoft.com/office/drawing/2014/main" id="{61320AB4-5436-4CF1-BFA9-D94941F97A8A}"/>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33" name="Group 5">
            <a:extLst>
              <a:ext uri="{FF2B5EF4-FFF2-40B4-BE49-F238E27FC236}">
                <a16:creationId xmlns:a16="http://schemas.microsoft.com/office/drawing/2014/main" id="{7E14140A-19ED-4698-9E13-E8F5D929F793}"/>
              </a:ext>
            </a:extLst>
          </p:cNvPr>
          <p:cNvGrpSpPr/>
          <p:nvPr/>
        </p:nvGrpSpPr>
        <p:grpSpPr>
          <a:xfrm>
            <a:off x="203068" y="1410353"/>
            <a:ext cx="1172620" cy="1172620"/>
            <a:chOff x="0" y="0"/>
            <a:chExt cx="6350000" cy="6350000"/>
          </a:xfrm>
          <a:solidFill>
            <a:schemeClr val="accent6">
              <a:lumMod val="40000"/>
              <a:lumOff val="60000"/>
            </a:schemeClr>
          </a:solidFill>
        </p:grpSpPr>
        <p:sp>
          <p:nvSpPr>
            <p:cNvPr id="34" name="Freeform 6">
              <a:extLst>
                <a:ext uri="{FF2B5EF4-FFF2-40B4-BE49-F238E27FC236}">
                  <a16:creationId xmlns:a16="http://schemas.microsoft.com/office/drawing/2014/main" id="{2C51D5DC-5F29-4833-A236-11E591999EA9}"/>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36" name="Picture 11">
            <a:extLst>
              <a:ext uri="{FF2B5EF4-FFF2-40B4-BE49-F238E27FC236}">
                <a16:creationId xmlns:a16="http://schemas.microsoft.com/office/drawing/2014/main" id="{D13B1E72-001B-4532-AE98-D13C7D17FE7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92652" y="1816478"/>
            <a:ext cx="839844" cy="360369"/>
          </a:xfrm>
          <a:prstGeom prst="rect">
            <a:avLst/>
          </a:prstGeom>
        </p:spPr>
      </p:pic>
      <p:pic>
        <p:nvPicPr>
          <p:cNvPr id="37" name="Picture 12">
            <a:extLst>
              <a:ext uri="{FF2B5EF4-FFF2-40B4-BE49-F238E27FC236}">
                <a16:creationId xmlns:a16="http://schemas.microsoft.com/office/drawing/2014/main" id="{9B18B888-062E-4915-875A-AF509EE4700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38" name="Group 13">
            <a:extLst>
              <a:ext uri="{FF2B5EF4-FFF2-40B4-BE49-F238E27FC236}">
                <a16:creationId xmlns:a16="http://schemas.microsoft.com/office/drawing/2014/main" id="{1166AF40-9162-456E-B5B1-3872FE3FCCC0}"/>
              </a:ext>
            </a:extLst>
          </p:cNvPr>
          <p:cNvGrpSpPr/>
          <p:nvPr/>
        </p:nvGrpSpPr>
        <p:grpSpPr>
          <a:xfrm>
            <a:off x="6275779" y="1943051"/>
            <a:ext cx="5533265" cy="2404953"/>
            <a:chOff x="0" y="0"/>
            <a:chExt cx="1871746" cy="813527"/>
          </a:xfrm>
          <a:solidFill>
            <a:srgbClr val="0A9396"/>
          </a:solidFill>
        </p:grpSpPr>
        <p:sp>
          <p:nvSpPr>
            <p:cNvPr id="39" name="Freeform 14">
              <a:extLst>
                <a:ext uri="{FF2B5EF4-FFF2-40B4-BE49-F238E27FC236}">
                  <a16:creationId xmlns:a16="http://schemas.microsoft.com/office/drawing/2014/main" id="{721FFC82-7DEA-438E-9621-25C2FB14146F}"/>
                </a:ext>
              </a:extLst>
            </p:cNvPr>
            <p:cNvSpPr/>
            <p:nvPr/>
          </p:nvSpPr>
          <p:spPr>
            <a:xfrm>
              <a:off x="0" y="0"/>
              <a:ext cx="1871746" cy="813527"/>
            </a:xfrm>
            <a:custGeom>
              <a:avLst/>
              <a:gdLst/>
              <a:ahLst/>
              <a:cxnLst/>
              <a:rect l="l" t="t" r="r" b="b"/>
              <a:pathLst>
                <a:path w="1871746" h="813527">
                  <a:moveTo>
                    <a:pt x="0" y="0"/>
                  </a:moveTo>
                  <a:lnTo>
                    <a:pt x="1871746" y="0"/>
                  </a:lnTo>
                  <a:lnTo>
                    <a:pt x="1871746" y="813527"/>
                  </a:lnTo>
                  <a:lnTo>
                    <a:pt x="0" y="813527"/>
                  </a:lnTo>
                  <a:close/>
                </a:path>
              </a:pathLst>
            </a:custGeom>
            <a:grpFill/>
          </p:spPr>
        </p:sp>
      </p:grpSp>
      <p:grpSp>
        <p:nvGrpSpPr>
          <p:cNvPr id="40" name="Group 16">
            <a:extLst>
              <a:ext uri="{FF2B5EF4-FFF2-40B4-BE49-F238E27FC236}">
                <a16:creationId xmlns:a16="http://schemas.microsoft.com/office/drawing/2014/main" id="{926DE32D-8E9E-4114-8879-58A5780D6A9F}"/>
              </a:ext>
            </a:extLst>
          </p:cNvPr>
          <p:cNvGrpSpPr/>
          <p:nvPr/>
        </p:nvGrpSpPr>
        <p:grpSpPr>
          <a:xfrm>
            <a:off x="6113138" y="1410353"/>
            <a:ext cx="1172620" cy="1172620"/>
            <a:chOff x="0" y="0"/>
            <a:chExt cx="6350000" cy="6350000"/>
          </a:xfrm>
          <a:solidFill>
            <a:srgbClr val="F9844A"/>
          </a:solidFill>
        </p:grpSpPr>
        <p:sp>
          <p:nvSpPr>
            <p:cNvPr id="41" name="Freeform 17">
              <a:extLst>
                <a:ext uri="{FF2B5EF4-FFF2-40B4-BE49-F238E27FC236}">
                  <a16:creationId xmlns:a16="http://schemas.microsoft.com/office/drawing/2014/main" id="{E227C1D9-0BDE-4505-9F8A-27F49C14711F}"/>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3" name="Picture 20">
            <a:extLst>
              <a:ext uri="{FF2B5EF4-FFF2-40B4-BE49-F238E27FC236}">
                <a16:creationId xmlns:a16="http://schemas.microsoft.com/office/drawing/2014/main" id="{82C77F35-FD28-448F-ACF0-A5048526E2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202723" y="1816478"/>
            <a:ext cx="839844" cy="360369"/>
          </a:xfrm>
          <a:prstGeom prst="rect">
            <a:avLst/>
          </a:prstGeom>
        </p:spPr>
      </p:pic>
      <p:grpSp>
        <p:nvGrpSpPr>
          <p:cNvPr id="46" name="Group 24">
            <a:extLst>
              <a:ext uri="{FF2B5EF4-FFF2-40B4-BE49-F238E27FC236}">
                <a16:creationId xmlns:a16="http://schemas.microsoft.com/office/drawing/2014/main" id="{3CB43D69-03B3-4506-B5FF-9826BF5F962B}"/>
              </a:ext>
            </a:extLst>
          </p:cNvPr>
          <p:cNvGrpSpPr/>
          <p:nvPr/>
        </p:nvGrpSpPr>
        <p:grpSpPr>
          <a:xfrm>
            <a:off x="12033361" y="1410353"/>
            <a:ext cx="1172620" cy="1172620"/>
            <a:chOff x="0" y="0"/>
            <a:chExt cx="6350000" cy="6350000"/>
          </a:xfrm>
          <a:solidFill>
            <a:schemeClr val="accent6">
              <a:lumMod val="40000"/>
              <a:lumOff val="60000"/>
            </a:schemeClr>
          </a:solidFill>
        </p:grpSpPr>
        <p:sp>
          <p:nvSpPr>
            <p:cNvPr id="47" name="Freeform 25">
              <a:extLst>
                <a:ext uri="{FF2B5EF4-FFF2-40B4-BE49-F238E27FC236}">
                  <a16:creationId xmlns:a16="http://schemas.microsoft.com/office/drawing/2014/main" id="{2B487643-BEA6-4DA9-9D53-73087AA25E87}"/>
                </a:ext>
              </a:extLst>
            </p:cNvPr>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49" name="Graphic 48" descr="Fish outline">
            <a:extLst>
              <a:ext uri="{FF2B5EF4-FFF2-40B4-BE49-F238E27FC236}">
                <a16:creationId xmlns:a16="http://schemas.microsoft.com/office/drawing/2014/main" id="{33ECBA2D-AD14-4358-BED9-957D34F1FD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9537" y="1943051"/>
            <a:ext cx="687003" cy="687003"/>
          </a:xfrm>
          <a:prstGeom prst="rect">
            <a:avLst/>
          </a:prstGeom>
        </p:spPr>
      </p:pic>
      <p:pic>
        <p:nvPicPr>
          <p:cNvPr id="50" name="Graphic 49" descr="Tree With Roots outline">
            <a:extLst>
              <a:ext uri="{FF2B5EF4-FFF2-40B4-BE49-F238E27FC236}">
                <a16:creationId xmlns:a16="http://schemas.microsoft.com/office/drawing/2014/main" id="{52CA7E5B-D0D1-4ECE-8A5B-E8D4BA7E1B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2147" y="1472976"/>
            <a:ext cx="687003" cy="687003"/>
          </a:xfrm>
          <a:prstGeom prst="rect">
            <a:avLst/>
          </a:prstGeom>
        </p:spPr>
      </p:pic>
      <p:pic>
        <p:nvPicPr>
          <p:cNvPr id="51" name="Graphic 50" descr="Person with idea outline">
            <a:extLst>
              <a:ext uri="{FF2B5EF4-FFF2-40B4-BE49-F238E27FC236}">
                <a16:creationId xmlns:a16="http://schemas.microsoft.com/office/drawing/2014/main" id="{CE2BE7DF-1C72-4C82-9C9B-9C511ABCD52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18096" y="1472976"/>
            <a:ext cx="914400" cy="914400"/>
          </a:xfrm>
          <a:prstGeom prst="rect">
            <a:avLst/>
          </a:prstGeom>
        </p:spPr>
      </p:pic>
      <p:pic>
        <p:nvPicPr>
          <p:cNvPr id="52" name="Graphic 51" descr="Group success outline">
            <a:extLst>
              <a:ext uri="{FF2B5EF4-FFF2-40B4-BE49-F238E27FC236}">
                <a16:creationId xmlns:a16="http://schemas.microsoft.com/office/drawing/2014/main" id="{C1758A4A-7F2B-44E4-BE92-720A352F9A1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173336" y="1539462"/>
            <a:ext cx="914400" cy="914400"/>
          </a:xfrm>
          <a:prstGeom prst="rect">
            <a:avLst/>
          </a:prstGeom>
        </p:spPr>
      </p:pic>
      <p:sp>
        <p:nvSpPr>
          <p:cNvPr id="53" name="TextBox 8">
            <a:extLst>
              <a:ext uri="{FF2B5EF4-FFF2-40B4-BE49-F238E27FC236}">
                <a16:creationId xmlns:a16="http://schemas.microsoft.com/office/drawing/2014/main" id="{AE26D63F-9964-438C-85A2-28AF3A2C881C}"/>
              </a:ext>
            </a:extLst>
          </p:cNvPr>
          <p:cNvSpPr txBox="1"/>
          <p:nvPr/>
        </p:nvSpPr>
        <p:spPr>
          <a:xfrm>
            <a:off x="921475" y="2559793"/>
            <a:ext cx="4748809" cy="1225551"/>
          </a:xfrm>
          <a:prstGeom prst="rect">
            <a:avLst/>
          </a:prstGeom>
        </p:spPr>
        <p:txBody>
          <a:bodyPr lIns="0" tIns="0" rIns="0" bIns="0" rtlCol="0" anchor="t">
            <a:spAutoFit/>
          </a:bodyPr>
          <a:lstStyle/>
          <a:p>
            <a:pPr>
              <a:lnSpc>
                <a:spcPts val="4899"/>
              </a:lnSpc>
            </a:pPr>
            <a:r>
              <a:rPr lang="es-ES" sz="3499">
                <a:solidFill>
                  <a:srgbClr val="FFFFFF"/>
                </a:solidFill>
                <a:latin typeface="Now Bold"/>
              </a:rPr>
              <a:t>Su dependencia de los recursos naturales </a:t>
            </a:r>
            <a:endParaRPr lang="en-US" sz="3499">
              <a:solidFill>
                <a:srgbClr val="FFFFFF"/>
              </a:solidFill>
              <a:latin typeface="Now Bold"/>
            </a:endParaRPr>
          </a:p>
        </p:txBody>
      </p:sp>
      <p:sp>
        <p:nvSpPr>
          <p:cNvPr id="55" name="TextBox 27">
            <a:extLst>
              <a:ext uri="{FF2B5EF4-FFF2-40B4-BE49-F238E27FC236}">
                <a16:creationId xmlns:a16="http://schemas.microsoft.com/office/drawing/2014/main" id="{C6831032-9F6E-4863-86A1-A696DAA2C56F}"/>
              </a:ext>
            </a:extLst>
          </p:cNvPr>
          <p:cNvSpPr txBox="1"/>
          <p:nvPr/>
        </p:nvSpPr>
        <p:spPr>
          <a:xfrm>
            <a:off x="12801600" y="2278617"/>
            <a:ext cx="4748809" cy="1862626"/>
          </a:xfrm>
          <a:prstGeom prst="rect">
            <a:avLst/>
          </a:prstGeom>
        </p:spPr>
        <p:txBody>
          <a:bodyPr lIns="0" tIns="0" rIns="0" bIns="0" rtlCol="0" anchor="t">
            <a:spAutoFit/>
          </a:bodyPr>
          <a:lstStyle/>
          <a:p>
            <a:pPr>
              <a:lnSpc>
                <a:spcPts val="4899"/>
              </a:lnSpc>
            </a:pPr>
            <a:r>
              <a:rPr lang="es-ES" sz="3499">
                <a:solidFill>
                  <a:srgbClr val="FFFFFF"/>
                </a:solidFill>
                <a:latin typeface="Now Bold"/>
              </a:rPr>
              <a:t>Los derechos de la mujer son derechos humanos</a:t>
            </a:r>
          </a:p>
        </p:txBody>
      </p:sp>
      <p:grpSp>
        <p:nvGrpSpPr>
          <p:cNvPr id="28" name="Group 23">
            <a:extLst>
              <a:ext uri="{FF2B5EF4-FFF2-40B4-BE49-F238E27FC236}">
                <a16:creationId xmlns:a16="http://schemas.microsoft.com/office/drawing/2014/main" id="{7E688C03-BA9D-4EF9-B48A-11AC3D3BB2BC}"/>
              </a:ext>
            </a:extLst>
          </p:cNvPr>
          <p:cNvGrpSpPr/>
          <p:nvPr/>
        </p:nvGrpSpPr>
        <p:grpSpPr>
          <a:xfrm>
            <a:off x="365708" y="3957761"/>
            <a:ext cx="17363558" cy="6029043"/>
            <a:chOff x="0" y="0"/>
            <a:chExt cx="5873599" cy="1913890"/>
          </a:xfrm>
        </p:grpSpPr>
        <p:sp>
          <p:nvSpPr>
            <p:cNvPr id="30" name="Freeform 24">
              <a:extLst>
                <a:ext uri="{FF2B5EF4-FFF2-40B4-BE49-F238E27FC236}">
                  <a16:creationId xmlns:a16="http://schemas.microsoft.com/office/drawing/2014/main" id="{10F8AAC4-3318-45FB-828A-CC217ECA0D34}"/>
                </a:ext>
              </a:extLst>
            </p:cNvPr>
            <p:cNvSpPr/>
            <p:nvPr/>
          </p:nvSpPr>
          <p:spPr>
            <a:xfrm>
              <a:off x="0" y="0"/>
              <a:ext cx="5873598" cy="1913890"/>
            </a:xfrm>
            <a:custGeom>
              <a:avLst/>
              <a:gdLst/>
              <a:ahLst/>
              <a:cxnLst/>
              <a:rect l="l" t="t" r="r" b="b"/>
              <a:pathLst>
                <a:path w="5873598" h="1913890">
                  <a:moveTo>
                    <a:pt x="0" y="0"/>
                  </a:moveTo>
                  <a:lnTo>
                    <a:pt x="5873598" y="0"/>
                  </a:lnTo>
                  <a:lnTo>
                    <a:pt x="5873598" y="1913890"/>
                  </a:lnTo>
                  <a:lnTo>
                    <a:pt x="0" y="1913890"/>
                  </a:lnTo>
                  <a:close/>
                </a:path>
              </a:pathLst>
            </a:custGeom>
            <a:solidFill>
              <a:srgbClr val="0A9396"/>
            </a:solidFill>
          </p:spPr>
        </p:sp>
      </p:grpSp>
      <p:sp>
        <p:nvSpPr>
          <p:cNvPr id="29" name="TextBox 29"/>
          <p:cNvSpPr txBox="1"/>
          <p:nvPr/>
        </p:nvSpPr>
        <p:spPr>
          <a:xfrm>
            <a:off x="2823580" y="4597683"/>
            <a:ext cx="12640839" cy="4394729"/>
          </a:xfrm>
          <a:prstGeom prst="rect">
            <a:avLst/>
          </a:prstGeom>
        </p:spPr>
        <p:txBody>
          <a:bodyPr lIns="0" tIns="0" rIns="0" bIns="0" rtlCol="0" anchor="t">
            <a:spAutoFit/>
          </a:bodyPr>
          <a:lstStyle/>
          <a:p>
            <a:pPr algn="ctr">
              <a:lnSpc>
                <a:spcPts val="4319"/>
              </a:lnSpc>
            </a:pPr>
            <a:r>
              <a:rPr lang="es-ES" sz="3200" dirty="0">
                <a:solidFill>
                  <a:srgbClr val="FFFFFF"/>
                </a:solidFill>
                <a:latin typeface="Now" panose="020B0604020202020204" charset="0"/>
              </a:rPr>
              <a:t>Las mujeres pueden contribuir a la conservación con su conocimiento, experiencia, y habilidades relacionadas con la forma en que utilizan los recursos, gestionan sus medios de vida y sus hogares, y participan en sus comunidades. </a:t>
            </a:r>
          </a:p>
          <a:p>
            <a:pPr algn="ctr">
              <a:lnSpc>
                <a:spcPts val="4319"/>
              </a:lnSpc>
            </a:pPr>
            <a:endParaRPr lang="es-ES" sz="3200" dirty="0">
              <a:solidFill>
                <a:srgbClr val="FFFFFF"/>
              </a:solidFill>
              <a:latin typeface="Now" panose="020B0604020202020204" charset="0"/>
            </a:endParaRPr>
          </a:p>
          <a:p>
            <a:pPr algn="ctr">
              <a:lnSpc>
                <a:spcPts val="4319"/>
              </a:lnSpc>
            </a:pPr>
            <a:r>
              <a:rPr lang="es-ES" sz="3200" dirty="0">
                <a:solidFill>
                  <a:srgbClr val="FFFFFF"/>
                </a:solidFill>
                <a:latin typeface="Now" panose="020B0604020202020204" charset="0"/>
              </a:rPr>
              <a:t>Esto puede incluir conocimientos y habilidades que ya tienen, así como conocimiento y habilidades que pueden aprender y usar en el futuro.</a:t>
            </a:r>
            <a:endParaRPr lang="en-US" sz="3200" dirty="0">
              <a:solidFill>
                <a:srgbClr val="FFFFFF"/>
              </a:solidFill>
              <a:latin typeface="Now" panose="020B0604020202020204" charset="0"/>
            </a:endParaRPr>
          </a:p>
        </p:txBody>
      </p:sp>
      <p:sp>
        <p:nvSpPr>
          <p:cNvPr id="54" name="TextBox 19">
            <a:extLst>
              <a:ext uri="{FF2B5EF4-FFF2-40B4-BE49-F238E27FC236}">
                <a16:creationId xmlns:a16="http://schemas.microsoft.com/office/drawing/2014/main" id="{BC051DA1-A0C7-4C07-9FE8-F1AFAA96B8C9}"/>
              </a:ext>
            </a:extLst>
          </p:cNvPr>
          <p:cNvSpPr txBox="1"/>
          <p:nvPr/>
        </p:nvSpPr>
        <p:spPr>
          <a:xfrm>
            <a:off x="6629400" y="2324100"/>
            <a:ext cx="4950955" cy="1862626"/>
          </a:xfrm>
          <a:prstGeom prst="rect">
            <a:avLst/>
          </a:prstGeom>
        </p:spPr>
        <p:txBody>
          <a:bodyPr wrap="square" lIns="0" tIns="0" rIns="0" bIns="0" rtlCol="0" anchor="t">
            <a:spAutoFit/>
          </a:bodyPr>
          <a:lstStyle/>
          <a:p>
            <a:pPr>
              <a:lnSpc>
                <a:spcPts val="4899"/>
              </a:lnSpc>
            </a:pPr>
            <a:r>
              <a:rPr lang="es-ES" sz="3499">
                <a:solidFill>
                  <a:srgbClr val="FFFFFF"/>
                </a:solidFill>
                <a:latin typeface="Now Bold"/>
              </a:rPr>
              <a:t>La experiencia y el conocimiento de las mujeres</a:t>
            </a:r>
            <a:endParaRPr lang="en-US" sz="3499">
              <a:solidFill>
                <a:srgbClr val="FFFFFF"/>
              </a:solidFill>
              <a:latin typeface="Now Bold"/>
            </a:endParaRPr>
          </a:p>
        </p:txBody>
      </p:sp>
      <p:sp>
        <p:nvSpPr>
          <p:cNvPr id="56" name="TextBox 10">
            <a:extLst>
              <a:ext uri="{FF2B5EF4-FFF2-40B4-BE49-F238E27FC236}">
                <a16:creationId xmlns:a16="http://schemas.microsoft.com/office/drawing/2014/main" id="{EB451F25-9F41-41AC-924A-570EB7AB5DE4}"/>
              </a:ext>
            </a:extLst>
          </p:cNvPr>
          <p:cNvSpPr txBox="1"/>
          <p:nvPr/>
        </p:nvSpPr>
        <p:spPr>
          <a:xfrm>
            <a:off x="10515601" y="799806"/>
            <a:ext cx="7486748" cy="272126"/>
          </a:xfrm>
          <a:prstGeom prst="rect">
            <a:avLst/>
          </a:prstGeom>
        </p:spPr>
        <p:txBody>
          <a:bodyPr wrap="square" lIns="0" tIns="0" rIns="0" bIns="0" rtlCol="0" anchor="t">
            <a:spAutoFit/>
          </a:bodyPr>
          <a:lstStyle/>
          <a:p>
            <a:pPr>
              <a:lnSpc>
                <a:spcPts val="2240"/>
              </a:lnSpc>
            </a:pPr>
            <a:r>
              <a:rPr lang="en-US" sz="1599">
                <a:solidFill>
                  <a:srgbClr val="000000"/>
                </a:solidFill>
                <a:latin typeface="Now"/>
              </a:rPr>
              <a:t>Módulo 1</a:t>
            </a:r>
            <a:r>
              <a:rPr lang="en-US" sz="1600">
                <a:solidFill>
                  <a:srgbClr val="000000"/>
                </a:solidFill>
                <a:latin typeface="Now"/>
              </a:rPr>
              <a:t> | </a:t>
            </a:r>
            <a:r>
              <a:rPr lang="es-ES" sz="1600">
                <a:solidFill>
                  <a:srgbClr val="000000"/>
                </a:solidFill>
                <a:latin typeface="Now"/>
              </a:rPr>
              <a:t>POR QUÉ EL GÉNERO ES IMPORTANTE EN LA CONSERVACIÓN</a:t>
            </a:r>
            <a:endParaRPr lang="en-US" sz="1600">
              <a:solidFill>
                <a:srgbClr val="000000"/>
              </a:solidFill>
              <a:latin typeface="Now"/>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16289</TotalTime>
  <Words>4081</Words>
  <Application>Microsoft Office PowerPoint</Application>
  <PresentationFormat>Custom</PresentationFormat>
  <Paragraphs>341</Paragraphs>
  <Slides>38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Trade Gothic Next Light</vt:lpstr>
      <vt:lpstr>Now</vt:lpstr>
      <vt:lpstr>Sailors</vt:lpstr>
      <vt:lpstr>Avenir Next LT Pro</vt:lpstr>
      <vt:lpstr>Calibri</vt:lpstr>
      <vt:lpstr>Arial</vt:lpstr>
      <vt:lpstr>Now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CEPF Gender Knowledge Product</dc:title>
  <dc:creator>Vanessa Vargas</dc:creator>
  <cp:lastModifiedBy>Kristin Betz</cp:lastModifiedBy>
  <cp:revision>908</cp:revision>
  <dcterms:created xsi:type="dcterms:W3CDTF">2006-08-16T00:00:00Z</dcterms:created>
  <dcterms:modified xsi:type="dcterms:W3CDTF">2022-04-18T15:19:51Z</dcterms:modified>
  <dc:identifier>DAEpYkZ1jA4</dc:identifier>
</cp:coreProperties>
</file>