
<file path=[Content_Types].xml><?xml version="1.0" encoding="utf-8"?>
<Types xmlns="http://schemas.openxmlformats.org/package/2006/content-types">
  <Default Extension="CR2" ContentType="image/pn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7" r:id="rId3"/>
    <p:sldId id="455" r:id="rId4"/>
    <p:sldId id="258" r:id="rId5"/>
    <p:sldId id="328" r:id="rId6"/>
    <p:sldId id="336" r:id="rId7"/>
    <p:sldId id="457" r:id="rId8"/>
    <p:sldId id="337" r:id="rId9"/>
    <p:sldId id="338" r:id="rId10"/>
    <p:sldId id="411" r:id="rId11"/>
    <p:sldId id="339" r:id="rId12"/>
    <p:sldId id="340" r:id="rId13"/>
    <p:sldId id="456" r:id="rId14"/>
    <p:sldId id="345" r:id="rId15"/>
    <p:sldId id="407" r:id="rId16"/>
    <p:sldId id="347" r:id="rId17"/>
    <p:sldId id="344" r:id="rId18"/>
    <p:sldId id="348" r:id="rId19"/>
    <p:sldId id="350" r:id="rId20"/>
    <p:sldId id="412" r:id="rId21"/>
    <p:sldId id="413" r:id="rId22"/>
    <p:sldId id="414" r:id="rId23"/>
    <p:sldId id="415" r:id="rId24"/>
    <p:sldId id="352" r:id="rId25"/>
    <p:sldId id="353" r:id="rId26"/>
    <p:sldId id="354" r:id="rId27"/>
    <p:sldId id="355" r:id="rId28"/>
    <p:sldId id="416" r:id="rId29"/>
    <p:sldId id="419" r:id="rId30"/>
    <p:sldId id="357" r:id="rId31"/>
    <p:sldId id="422" r:id="rId32"/>
    <p:sldId id="423" r:id="rId33"/>
    <p:sldId id="424" r:id="rId34"/>
    <p:sldId id="360" r:id="rId35"/>
    <p:sldId id="361" r:id="rId36"/>
    <p:sldId id="342" r:id="rId37"/>
    <p:sldId id="362" r:id="rId38"/>
    <p:sldId id="367" r:id="rId39"/>
    <p:sldId id="429" r:id="rId40"/>
    <p:sldId id="426" r:id="rId41"/>
    <p:sldId id="366" r:id="rId42"/>
    <p:sldId id="428" r:id="rId43"/>
    <p:sldId id="365" r:id="rId44"/>
    <p:sldId id="368" r:id="rId45"/>
    <p:sldId id="371" r:id="rId46"/>
    <p:sldId id="430" r:id="rId47"/>
    <p:sldId id="370" r:id="rId48"/>
    <p:sldId id="432" r:id="rId49"/>
    <p:sldId id="373" r:id="rId50"/>
    <p:sldId id="369" r:id="rId51"/>
    <p:sldId id="434" r:id="rId52"/>
    <p:sldId id="374" r:id="rId53"/>
    <p:sldId id="435" r:id="rId54"/>
    <p:sldId id="37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114" d="100"/>
          <a:sy n="114" d="100"/>
        </p:scale>
        <p:origin x="4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5D7E4-A965-48BB-8C0D-0C307DB06B58}"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82181-C6EA-4B4F-8845-2CC37EFED6DF}" type="slidenum">
              <a:rPr lang="en-US" smtClean="0"/>
              <a:t>‹#›</a:t>
            </a:fld>
            <a:endParaRPr lang="en-US"/>
          </a:p>
        </p:txBody>
      </p:sp>
    </p:spTree>
    <p:extLst>
      <p:ext uri="{BB962C8B-B14F-4D97-AF65-F5344CB8AC3E}">
        <p14:creationId xmlns:p14="http://schemas.microsoft.com/office/powerpoint/2010/main" val="23085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15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2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68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698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41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844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24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5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4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23</a:t>
            </a:fld>
            <a:endParaRPr lang="en-US"/>
          </a:p>
        </p:txBody>
      </p:sp>
    </p:spTree>
    <p:extLst>
      <p:ext uri="{BB962C8B-B14F-4D97-AF65-F5344CB8AC3E}">
        <p14:creationId xmlns:p14="http://schemas.microsoft.com/office/powerpoint/2010/main" val="573740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715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16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003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37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742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43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0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75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277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93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9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242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464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613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38</a:t>
            </a:fld>
            <a:endParaRPr lang="en-US"/>
          </a:p>
        </p:txBody>
      </p:sp>
    </p:spTree>
    <p:extLst>
      <p:ext uri="{BB962C8B-B14F-4D97-AF65-F5344CB8AC3E}">
        <p14:creationId xmlns:p14="http://schemas.microsoft.com/office/powerpoint/2010/main" val="2609460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720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19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477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7</a:t>
            </a:fld>
            <a:endParaRPr lang="en-US"/>
          </a:p>
        </p:txBody>
      </p:sp>
    </p:spTree>
    <p:extLst>
      <p:ext uri="{BB962C8B-B14F-4D97-AF65-F5344CB8AC3E}">
        <p14:creationId xmlns:p14="http://schemas.microsoft.com/office/powerpoint/2010/main" val="3386871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843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559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17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913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47</a:t>
            </a:fld>
            <a:endParaRPr lang="en-US"/>
          </a:p>
        </p:txBody>
      </p:sp>
    </p:spTree>
    <p:extLst>
      <p:ext uri="{BB962C8B-B14F-4D97-AF65-F5344CB8AC3E}">
        <p14:creationId xmlns:p14="http://schemas.microsoft.com/office/powerpoint/2010/main" val="232357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372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994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305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613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22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314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73204"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3204"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985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94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140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56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3FC4C-270C-486C-8AAA-8A1CFCBED6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524D9-0D63-43D9-AAD4-3CFE1653B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FEAE90-EDA0-45E6-BF5B-AFE37C60A042}"/>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5" name="Footer Placeholder 4">
            <a:extLst>
              <a:ext uri="{FF2B5EF4-FFF2-40B4-BE49-F238E27FC236}">
                <a16:creationId xmlns:a16="http://schemas.microsoft.com/office/drawing/2014/main" id="{3B88862B-C918-4613-A55D-AF8FF716D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31FA2-B406-418D-B5B9-9C944588D1F2}"/>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2971749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792B-1AD3-47B5-812A-2640A7957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EFA12E-0756-4264-B99E-E1AE8D23BD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DD6A4-6015-4DF9-BAE5-CE23FFF6AFB8}"/>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5" name="Footer Placeholder 4">
            <a:extLst>
              <a:ext uri="{FF2B5EF4-FFF2-40B4-BE49-F238E27FC236}">
                <a16:creationId xmlns:a16="http://schemas.microsoft.com/office/drawing/2014/main" id="{6BBFC99A-C859-489D-8980-C7FE1D8DE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A2E45-FC8E-48AB-9F19-CDC45D3F3141}"/>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347655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40DB44-70B8-4768-80D3-139B4DBF8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E2B41-B709-454E-BB4D-DF93C11A6F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9561D-D230-4741-A49E-A358CE1CAF23}"/>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5" name="Footer Placeholder 4">
            <a:extLst>
              <a:ext uri="{FF2B5EF4-FFF2-40B4-BE49-F238E27FC236}">
                <a16:creationId xmlns:a16="http://schemas.microsoft.com/office/drawing/2014/main" id="{33E5A511-BDC7-4124-B61E-3BD6D5E6B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33F5D-924B-4D70-A7A3-F714F7638445}"/>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315892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8578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631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430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610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5703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09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866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270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1E99-FA4C-44FA-871B-280748F80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4E44D-6342-42F7-AF03-92A8D20AB7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5096D-6D1A-48C0-96B3-34CFA13EFA4C}"/>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5" name="Footer Placeholder 4">
            <a:extLst>
              <a:ext uri="{FF2B5EF4-FFF2-40B4-BE49-F238E27FC236}">
                <a16:creationId xmlns:a16="http://schemas.microsoft.com/office/drawing/2014/main" id="{31795C6F-BAAD-42BE-84FF-4A9D2FA94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F2A72-01E1-476B-91F2-3644BFF98350}"/>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3924388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470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52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424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7988-7A08-4346-959A-09E2F04489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17420E-499C-487C-A89E-D0A1AE799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55710D-BE94-4F98-94E5-4117D804AA8B}"/>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5" name="Footer Placeholder 4">
            <a:extLst>
              <a:ext uri="{FF2B5EF4-FFF2-40B4-BE49-F238E27FC236}">
                <a16:creationId xmlns:a16="http://schemas.microsoft.com/office/drawing/2014/main" id="{4F9D23B8-8EA0-43E2-956B-22AFE1E9A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36738-7C82-402E-80DC-8B4200AA0736}"/>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262221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908A-0B38-4925-B2E4-1E874FBEE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BA06E-D318-4D93-9CFD-3A35DD9966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327ED-108F-4639-BFF9-E6AAD6817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9FF6C-A1A8-4DAB-A080-AAAE6DA9688A}"/>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6" name="Footer Placeholder 5">
            <a:extLst>
              <a:ext uri="{FF2B5EF4-FFF2-40B4-BE49-F238E27FC236}">
                <a16:creationId xmlns:a16="http://schemas.microsoft.com/office/drawing/2014/main" id="{5CC9043C-D2E6-4F0A-8C00-4A57EAA5E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75900E-422D-47DF-BCD5-320ACC718D44}"/>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377566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0EA34-4EB6-45A4-A1B6-6ADD783B99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4ECE5-4737-43AE-94FE-A54A62C250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7A6219-70A1-4EA0-A40F-89791E6E1C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AF2197-BE2B-41A0-970A-236AC93E7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6F99BC-A0DF-4878-A847-AAEEE1DA8C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744197-6EB9-411B-AE62-79495DF99B2E}"/>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8" name="Footer Placeholder 7">
            <a:extLst>
              <a:ext uri="{FF2B5EF4-FFF2-40B4-BE49-F238E27FC236}">
                <a16:creationId xmlns:a16="http://schemas.microsoft.com/office/drawing/2014/main" id="{4693DB62-603E-41CD-AE65-1C0FAAF513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3E1719-1164-4E6A-9934-F16975BFCFD5}"/>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139208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6D85-C2C5-4E14-9C6B-523DF9FEE9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EB78C9-A038-4D10-B873-8AD0BFE30975}"/>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4" name="Footer Placeholder 3">
            <a:extLst>
              <a:ext uri="{FF2B5EF4-FFF2-40B4-BE49-F238E27FC236}">
                <a16:creationId xmlns:a16="http://schemas.microsoft.com/office/drawing/2014/main" id="{4D8F4168-ADBA-4037-8C54-1AE9E116A1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B7EC80-1DB9-4392-98C4-86EA4499A06E}"/>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320976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EBCAB-C907-4A64-B74D-23097DA3E0A9}"/>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3" name="Footer Placeholder 2">
            <a:extLst>
              <a:ext uri="{FF2B5EF4-FFF2-40B4-BE49-F238E27FC236}">
                <a16:creationId xmlns:a16="http://schemas.microsoft.com/office/drawing/2014/main" id="{0CF42652-D8B4-49DF-82B3-B61897BE7B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8A5845-CE1A-4769-9AE9-5D2491BE0E09}"/>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184532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D928-A446-4712-9D33-29E0E95125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D6EAA-8FF1-4F88-AADA-35D60976E6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2F138-E77F-483E-839B-B3C3247AB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C03BD-8FF3-4194-A1B6-2235FE53CB8B}"/>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6" name="Footer Placeholder 5">
            <a:extLst>
              <a:ext uri="{FF2B5EF4-FFF2-40B4-BE49-F238E27FC236}">
                <a16:creationId xmlns:a16="http://schemas.microsoft.com/office/drawing/2014/main" id="{7FA0A9D5-5A61-47AD-9CFC-2301417A9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F2AF36-6E3F-4495-B94E-62EEAFF1171A}"/>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63089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915C-9C28-4441-9BE3-3D180888DC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88D328-D170-4163-B65C-BAC26F50F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033731-FEAC-445B-9A53-5381C035D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5A1207-1120-4E94-9B2F-9F28E67C7771}"/>
              </a:ext>
            </a:extLst>
          </p:cNvPr>
          <p:cNvSpPr>
            <a:spLocks noGrp="1"/>
          </p:cNvSpPr>
          <p:nvPr>
            <p:ph type="dt" sz="half" idx="10"/>
          </p:nvPr>
        </p:nvSpPr>
        <p:spPr/>
        <p:txBody>
          <a:bodyPr/>
          <a:lstStyle/>
          <a:p>
            <a:fld id="{149C2F50-F0B0-4D76-BA63-799F0AEE4768}" type="datetimeFigureOut">
              <a:rPr lang="en-US" smtClean="0"/>
              <a:t>1/11/2022</a:t>
            </a:fld>
            <a:endParaRPr lang="en-US"/>
          </a:p>
        </p:txBody>
      </p:sp>
      <p:sp>
        <p:nvSpPr>
          <p:cNvPr id="6" name="Footer Placeholder 5">
            <a:extLst>
              <a:ext uri="{FF2B5EF4-FFF2-40B4-BE49-F238E27FC236}">
                <a16:creationId xmlns:a16="http://schemas.microsoft.com/office/drawing/2014/main" id="{8380E9A7-D97B-4159-BB77-3FC073A17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EC6EF-6DD7-41BC-AF6B-B10F9ED1041B}"/>
              </a:ext>
            </a:extLst>
          </p:cNvPr>
          <p:cNvSpPr>
            <a:spLocks noGrp="1"/>
          </p:cNvSpPr>
          <p:nvPr>
            <p:ph type="sldNum" sz="quarter" idx="12"/>
          </p:nvPr>
        </p:nvSpPr>
        <p:spPr/>
        <p:txBody>
          <a:bodyPr/>
          <a:lstStyle/>
          <a:p>
            <a:fld id="{05A69FCA-FFC7-496E-AED9-624DD4B36B15}" type="slidenum">
              <a:rPr lang="en-US" smtClean="0"/>
              <a:t>‹#›</a:t>
            </a:fld>
            <a:endParaRPr lang="en-US"/>
          </a:p>
        </p:txBody>
      </p:sp>
    </p:spTree>
    <p:extLst>
      <p:ext uri="{BB962C8B-B14F-4D97-AF65-F5344CB8AC3E}">
        <p14:creationId xmlns:p14="http://schemas.microsoft.com/office/powerpoint/2010/main" val="851123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AD2AD-FFB9-4C9B-9B13-A842B1BC8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66F73C-3435-49F0-B88A-6F1378009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93B5-30F7-480E-9619-A45C0A8F3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C2F50-F0B0-4D76-BA63-799F0AEE4768}" type="datetimeFigureOut">
              <a:rPr lang="en-US" smtClean="0"/>
              <a:t>1/11/2022</a:t>
            </a:fld>
            <a:endParaRPr lang="en-US"/>
          </a:p>
        </p:txBody>
      </p:sp>
      <p:sp>
        <p:nvSpPr>
          <p:cNvPr id="5" name="Footer Placeholder 4">
            <a:extLst>
              <a:ext uri="{FF2B5EF4-FFF2-40B4-BE49-F238E27FC236}">
                <a16:creationId xmlns:a16="http://schemas.microsoft.com/office/drawing/2014/main" id="{E3138D1E-8405-4A1B-B0CD-FD55EF4A2A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00BD46-44F3-472F-907C-AC2EBFCEC7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69FCA-FFC7-496E-AED9-624DD4B36B15}" type="slidenum">
              <a:rPr lang="en-US" smtClean="0"/>
              <a:t>‹#›</a:t>
            </a:fld>
            <a:endParaRPr lang="en-US"/>
          </a:p>
        </p:txBody>
      </p:sp>
    </p:spTree>
    <p:extLst>
      <p:ext uri="{BB962C8B-B14F-4D97-AF65-F5344CB8AC3E}">
        <p14:creationId xmlns:p14="http://schemas.microsoft.com/office/powerpoint/2010/main" val="1499194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7181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hyperlink" Target="https://creativecommons.org/licenses/by-nc/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1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9.CR2"/><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55.sv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18" y="0"/>
            <a:ext cx="12192000" cy="6858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218" y="0"/>
            <a:ext cx="12192000" cy="6858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sz="1200" dirty="0"/>
          </a:p>
        </p:txBody>
      </p:sp>
      <p:sp>
        <p:nvSpPr>
          <p:cNvPr id="3" name="TextBox 3"/>
          <p:cNvSpPr txBox="1"/>
          <p:nvPr/>
        </p:nvSpPr>
        <p:spPr>
          <a:xfrm>
            <a:off x="1371600" y="5652890"/>
            <a:ext cx="2608615" cy="327847"/>
          </a:xfrm>
          <a:prstGeom prst="rect">
            <a:avLst/>
          </a:prstGeom>
        </p:spPr>
        <p:txBody>
          <a:bodyPr lIns="0" tIns="0" rIns="0" bIns="0" rtlCol="0" anchor="t">
            <a:spAutoFit/>
          </a:bodyPr>
          <a:lstStyle/>
          <a:p>
            <a:pPr>
              <a:lnSpc>
                <a:spcPts val="2800"/>
              </a:lnSpc>
            </a:pPr>
            <a:r>
              <a:rPr lang="en-US" sz="2000" dirty="0">
                <a:solidFill>
                  <a:srgbClr val="FFFFFF"/>
                </a:solidFill>
                <a:latin typeface="Now"/>
              </a:rPr>
              <a:t>TRAINING MODULES</a:t>
            </a:r>
          </a:p>
        </p:txBody>
      </p:sp>
      <p:sp>
        <p:nvSpPr>
          <p:cNvPr id="4" name="AutoShape 4"/>
          <p:cNvSpPr/>
          <p:nvPr/>
        </p:nvSpPr>
        <p:spPr>
          <a:xfrm>
            <a:off x="1371600" y="5546713"/>
            <a:ext cx="2608615"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371600" y="5148951"/>
            <a:ext cx="2608615" cy="269946"/>
          </a:xfrm>
          <a:prstGeom prst="rect">
            <a:avLst/>
          </a:prstGeom>
        </p:spPr>
        <p:txBody>
          <a:bodyPr lIns="0" tIns="0" rIns="0" bIns="0" rtlCol="0" anchor="t">
            <a:spAutoFit/>
          </a:bodyPr>
          <a:lstStyle/>
          <a:p>
            <a:pPr>
              <a:lnSpc>
                <a:spcPts val="2333"/>
              </a:lnSpc>
            </a:pPr>
            <a:r>
              <a:rPr lang="en-US" sz="1666" dirty="0">
                <a:solidFill>
                  <a:srgbClr val="FFFFFF"/>
                </a:solidFill>
                <a:latin typeface="Now"/>
              </a:rPr>
              <a:t>KNOWLEDGE PRODUCT</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69600" y="4750235"/>
            <a:ext cx="794889" cy="789191"/>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7530852" y="209654"/>
            <a:ext cx="4407149" cy="371768"/>
          </a:xfrm>
          <a:prstGeom prst="rect">
            <a:avLst/>
          </a:prstGeom>
        </p:spPr>
        <p:txBody>
          <a:bodyPr wrap="square" lIns="0" tIns="0" rIns="0" bIns="0" rtlCol="0" anchor="t">
            <a:spAutoFit/>
          </a:bodyPr>
          <a:lstStyle/>
          <a:p>
            <a:pPr algn="r">
              <a:lnSpc>
                <a:spcPts val="1493"/>
              </a:lnSpc>
            </a:pPr>
            <a:r>
              <a:rPr lang="en-US" sz="1200" dirty="0">
                <a:solidFill>
                  <a:schemeClr val="bg1"/>
                </a:solidFill>
                <a:latin typeface="Now"/>
              </a:rPr>
              <a:t>Women’s savings group meeting in </a:t>
            </a:r>
            <a:r>
              <a:rPr lang="en-US" sz="1200" dirty="0" err="1">
                <a:solidFill>
                  <a:schemeClr val="bg1"/>
                </a:solidFill>
                <a:latin typeface="Now"/>
              </a:rPr>
              <a:t>Ou</a:t>
            </a:r>
            <a:r>
              <a:rPr lang="en-US" sz="1200" dirty="0">
                <a:solidFill>
                  <a:schemeClr val="bg1"/>
                </a:solidFill>
                <a:latin typeface="Now"/>
              </a:rPr>
              <a:t> </a:t>
            </a:r>
            <a:r>
              <a:rPr lang="en-US" sz="1200" dirty="0" err="1">
                <a:solidFill>
                  <a:schemeClr val="bg1"/>
                </a:solidFill>
                <a:latin typeface="Now"/>
              </a:rPr>
              <a:t>Akol</a:t>
            </a:r>
            <a:r>
              <a:rPr lang="en-US" sz="1200" dirty="0">
                <a:solidFill>
                  <a:schemeClr val="bg1"/>
                </a:solidFill>
                <a:latin typeface="Now"/>
              </a:rPr>
              <a:t>, Cambodia. </a:t>
            </a:r>
            <a:br>
              <a:rPr lang="en-US" sz="1200" dirty="0">
                <a:solidFill>
                  <a:schemeClr val="bg1"/>
                </a:solidFill>
                <a:latin typeface="Now"/>
              </a:rPr>
            </a:br>
            <a:r>
              <a:rPr lang="en-US" sz="1200" dirty="0">
                <a:solidFill>
                  <a:schemeClr val="bg1"/>
                </a:solidFill>
                <a:latin typeface="Now"/>
              </a:rPr>
              <a:t>© </a:t>
            </a:r>
            <a:r>
              <a:rPr lang="en-US" sz="1200" dirty="0" err="1">
                <a:solidFill>
                  <a:schemeClr val="bg1"/>
                </a:solidFill>
                <a:latin typeface="Now"/>
              </a:rPr>
              <a:t>Sokrith</a:t>
            </a:r>
            <a:r>
              <a:rPr lang="en-US" sz="1200" dirty="0">
                <a:solidFill>
                  <a:schemeClr val="bg1"/>
                </a:solidFill>
                <a:latin typeface="Now"/>
              </a:rPr>
              <a:t> Heng, Conservation International</a:t>
            </a:r>
          </a:p>
        </p:txBody>
      </p:sp>
      <p:sp>
        <p:nvSpPr>
          <p:cNvPr id="21" name="TextBox 16">
            <a:extLst>
              <a:ext uri="{FF2B5EF4-FFF2-40B4-BE49-F238E27FC236}">
                <a16:creationId xmlns:a16="http://schemas.microsoft.com/office/drawing/2014/main" id="{5E994D7B-FF65-410A-B387-EB58A3F6EBAD}"/>
              </a:ext>
            </a:extLst>
          </p:cNvPr>
          <p:cNvSpPr txBox="1"/>
          <p:nvPr/>
        </p:nvSpPr>
        <p:spPr>
          <a:xfrm>
            <a:off x="10274052" y="5297339"/>
            <a:ext cx="1790029" cy="318164"/>
          </a:xfrm>
          <a:prstGeom prst="rect">
            <a:avLst/>
          </a:prstGeom>
        </p:spPr>
        <p:txBody>
          <a:bodyPr wrap="square" lIns="0" tIns="0" rIns="0" bIns="0" rtlCol="0" anchor="t">
            <a:spAutoFit/>
          </a:bodyPr>
          <a:lstStyle/>
          <a:p>
            <a:pPr algn="ctr">
              <a:lnSpc>
                <a:spcPts val="2939"/>
              </a:lnSpc>
            </a:pPr>
            <a:r>
              <a:rPr lang="en-US" sz="2400" dirty="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0718800" y="5461000"/>
            <a:ext cx="1790029" cy="300723"/>
          </a:xfrm>
          <a:prstGeom prst="rect">
            <a:avLst/>
          </a:prstGeom>
        </p:spPr>
        <p:txBody>
          <a:bodyPr wrap="square" lIns="0" tIns="0" rIns="0" bIns="0" rtlCol="0" anchor="t">
            <a:spAutoFit/>
          </a:bodyPr>
          <a:lstStyle/>
          <a:p>
            <a:pPr algn="ctr">
              <a:lnSpc>
                <a:spcPts val="2939"/>
              </a:lnSpc>
            </a:pPr>
            <a:r>
              <a:rPr lang="en-US" sz="1333" dirty="0" err="1">
                <a:solidFill>
                  <a:schemeClr val="bg1"/>
                </a:solidFill>
                <a:latin typeface="Sailors"/>
              </a:rPr>
              <a:t>inc</a:t>
            </a:r>
            <a:endParaRPr lang="en-US" sz="1333" dirty="0">
              <a:solidFill>
                <a:schemeClr val="bg1"/>
              </a:solidFill>
              <a:latin typeface="Sailors"/>
            </a:endParaRPr>
          </a:p>
        </p:txBody>
      </p:sp>
      <p:pic>
        <p:nvPicPr>
          <p:cNvPr id="8" name="Picture 7">
            <a:extLst>
              <a:ext uri="{FF2B5EF4-FFF2-40B4-BE49-F238E27FC236}">
                <a16:creationId xmlns:a16="http://schemas.microsoft.com/office/drawing/2014/main" id="{CD3000D8-B4AD-4D4E-8E42-60CAE8BF8AC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2800" y="1851639"/>
            <a:ext cx="4320407" cy="1767993"/>
          </a:xfrm>
          <a:prstGeom prst="rect">
            <a:avLst/>
          </a:prstGeom>
        </p:spPr>
      </p:pic>
      <p:sp>
        <p:nvSpPr>
          <p:cNvPr id="7" name="TextBox 7"/>
          <p:cNvSpPr txBox="1"/>
          <p:nvPr/>
        </p:nvSpPr>
        <p:spPr>
          <a:xfrm>
            <a:off x="914400" y="1957816"/>
            <a:ext cx="5300480" cy="2462597"/>
          </a:xfrm>
          <a:prstGeom prst="rect">
            <a:avLst/>
          </a:prstGeom>
        </p:spPr>
        <p:txBody>
          <a:bodyPr lIns="0" tIns="0" rIns="0" bIns="0" rtlCol="0" anchor="t">
            <a:spAutoFit/>
          </a:bodyPr>
          <a:lstStyle/>
          <a:p>
            <a:r>
              <a:rPr lang="en-US" sz="5334" dirty="0">
                <a:solidFill>
                  <a:srgbClr val="FFFFFF"/>
                </a:solidFill>
                <a:latin typeface="Now"/>
              </a:rPr>
              <a:t>Empowering women in </a:t>
            </a:r>
            <a:r>
              <a:rPr lang="en-US" sz="5334" dirty="0">
                <a:solidFill>
                  <a:srgbClr val="FFFFFF"/>
                </a:solidFill>
                <a:latin typeface="Now" panose="020B0604020202020204" charset="0"/>
              </a:rPr>
              <a:t>conservation</a:t>
            </a:r>
          </a:p>
        </p:txBody>
      </p:sp>
      <p:pic>
        <p:nvPicPr>
          <p:cNvPr id="6" name="Picture 5" descr="Text&#10;&#10;Description automatically generated">
            <a:extLst>
              <a:ext uri="{FF2B5EF4-FFF2-40B4-BE49-F238E27FC236}">
                <a16:creationId xmlns:a16="http://schemas.microsoft.com/office/drawing/2014/main" id="{81DF92E5-8AB2-499B-89FD-265DD0238D3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678126" y="5889079"/>
            <a:ext cx="2284549" cy="7583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939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198646" y="1269"/>
            <a:ext cx="6993354"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26" name="Rectangle 25">
            <a:extLst>
              <a:ext uri="{FF2B5EF4-FFF2-40B4-BE49-F238E27FC236}">
                <a16:creationId xmlns:a16="http://schemas.microsoft.com/office/drawing/2014/main" id="{4B052D6C-1921-4194-A8AF-05398731D178}"/>
              </a:ext>
            </a:extLst>
          </p:cNvPr>
          <p:cNvSpPr/>
          <p:nvPr/>
        </p:nvSpPr>
        <p:spPr>
          <a:xfrm>
            <a:off x="127000" y="1041400"/>
            <a:ext cx="4775200" cy="4736312"/>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27" name="Arrow: Down 26">
            <a:extLst>
              <a:ext uri="{FF2B5EF4-FFF2-40B4-BE49-F238E27FC236}">
                <a16:creationId xmlns:a16="http://schemas.microsoft.com/office/drawing/2014/main" id="{727B1931-53CA-4EC5-B703-C378FE0DBBFB}"/>
              </a:ext>
            </a:extLst>
          </p:cNvPr>
          <p:cNvSpPr/>
          <p:nvPr/>
        </p:nvSpPr>
        <p:spPr>
          <a:xfrm rot="10800000">
            <a:off x="2465891" y="4642636"/>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33" name="Right Brace 32">
            <a:extLst>
              <a:ext uri="{FF2B5EF4-FFF2-40B4-BE49-F238E27FC236}">
                <a16:creationId xmlns:a16="http://schemas.microsoft.com/office/drawing/2014/main" id="{FF3DFEBE-9572-405D-84CE-3782F1C1E798}"/>
              </a:ext>
            </a:extLst>
          </p:cNvPr>
          <p:cNvSpPr/>
          <p:nvPr/>
        </p:nvSpPr>
        <p:spPr>
          <a:xfrm rot="5400000">
            <a:off x="2514677" y="2990764"/>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467">
              <a:solidFill>
                <a:prstClr val="white"/>
              </a:solidFill>
              <a:latin typeface="Calibri"/>
            </a:endParaRPr>
          </a:p>
        </p:txBody>
      </p:sp>
      <p:sp>
        <p:nvSpPr>
          <p:cNvPr id="34" name="Right Brace 33">
            <a:extLst>
              <a:ext uri="{FF2B5EF4-FFF2-40B4-BE49-F238E27FC236}">
                <a16:creationId xmlns:a16="http://schemas.microsoft.com/office/drawing/2014/main" id="{3868EFE7-E52C-4FDE-8BF1-900817C4053A}"/>
              </a:ext>
            </a:extLst>
          </p:cNvPr>
          <p:cNvSpPr/>
          <p:nvPr/>
        </p:nvSpPr>
        <p:spPr>
          <a:xfrm rot="16200000">
            <a:off x="2514677" y="1580281"/>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467">
              <a:solidFill>
                <a:prstClr val="white"/>
              </a:solidFill>
              <a:latin typeface="Calibri"/>
            </a:endParaRPr>
          </a:p>
        </p:txBody>
      </p:sp>
      <p:sp>
        <p:nvSpPr>
          <p:cNvPr id="35" name="Rectangle: Rounded Corners 34">
            <a:extLst>
              <a:ext uri="{FF2B5EF4-FFF2-40B4-BE49-F238E27FC236}">
                <a16:creationId xmlns:a16="http://schemas.microsoft.com/office/drawing/2014/main" id="{C58A589D-C126-4B14-9B4E-01A5F1D62419}"/>
              </a:ext>
            </a:extLst>
          </p:cNvPr>
          <p:cNvSpPr/>
          <p:nvPr/>
        </p:nvSpPr>
        <p:spPr>
          <a:xfrm>
            <a:off x="508000" y="1244600"/>
            <a:ext cx="4165602" cy="586645"/>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rPr>
              <a:t>How can women’s involvement continue and grow into the future?</a:t>
            </a:r>
          </a:p>
        </p:txBody>
      </p:sp>
      <p:sp>
        <p:nvSpPr>
          <p:cNvPr id="36" name="Rectangle: Rounded Corners 35">
            <a:extLst>
              <a:ext uri="{FF2B5EF4-FFF2-40B4-BE49-F238E27FC236}">
                <a16:creationId xmlns:a16="http://schemas.microsoft.com/office/drawing/2014/main" id="{DDC4AD7E-5008-4789-AE14-76DBE6EFC682}"/>
              </a:ext>
            </a:extLst>
          </p:cNvPr>
          <p:cNvSpPr/>
          <p:nvPr/>
        </p:nvSpPr>
        <p:spPr>
          <a:xfrm>
            <a:off x="609600" y="2209800"/>
            <a:ext cx="3810000" cy="479805"/>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rPr>
              <a:t>How can we promote &amp; support more meaningful inclusion of women?</a:t>
            </a:r>
          </a:p>
        </p:txBody>
      </p:sp>
      <p:sp>
        <p:nvSpPr>
          <p:cNvPr id="37" name="Rectangle: Rounded Corners 36">
            <a:extLst>
              <a:ext uri="{FF2B5EF4-FFF2-40B4-BE49-F238E27FC236}">
                <a16:creationId xmlns:a16="http://schemas.microsoft.com/office/drawing/2014/main" id="{1ED35275-EC4F-42FA-85F2-88E785C3B0DA}"/>
              </a:ext>
            </a:extLst>
          </p:cNvPr>
          <p:cNvSpPr/>
          <p:nvPr/>
        </p:nvSpPr>
        <p:spPr>
          <a:xfrm>
            <a:off x="264759" y="3279127"/>
            <a:ext cx="1256961" cy="1054415"/>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What is the current situation for women here? </a:t>
            </a:r>
          </a:p>
        </p:txBody>
      </p:sp>
      <p:sp>
        <p:nvSpPr>
          <p:cNvPr id="38" name="Rectangle: Rounded Corners 37">
            <a:extLst>
              <a:ext uri="{FF2B5EF4-FFF2-40B4-BE49-F238E27FC236}">
                <a16:creationId xmlns:a16="http://schemas.microsoft.com/office/drawing/2014/main" id="{E8B053A9-D5C3-4436-AB59-34102CF932F0}"/>
              </a:ext>
            </a:extLst>
          </p:cNvPr>
          <p:cNvSpPr/>
          <p:nvPr/>
        </p:nvSpPr>
        <p:spPr>
          <a:xfrm>
            <a:off x="1615013" y="3276600"/>
            <a:ext cx="1701753" cy="1054415"/>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How can we make it more possible for women to be involved?</a:t>
            </a:r>
          </a:p>
        </p:txBody>
      </p:sp>
      <p:sp>
        <p:nvSpPr>
          <p:cNvPr id="39" name="Rectangle: Rounded Corners 38">
            <a:extLst>
              <a:ext uri="{FF2B5EF4-FFF2-40B4-BE49-F238E27FC236}">
                <a16:creationId xmlns:a16="http://schemas.microsoft.com/office/drawing/2014/main" id="{4E32DAC9-A8B7-4F59-BDAA-FC80F3645BFB}"/>
              </a:ext>
            </a:extLst>
          </p:cNvPr>
          <p:cNvSpPr/>
          <p:nvPr/>
        </p:nvSpPr>
        <p:spPr>
          <a:xfrm>
            <a:off x="3403600" y="3277347"/>
            <a:ext cx="1454257" cy="1054415"/>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How can we build capacity for women’s involvement?</a:t>
            </a:r>
          </a:p>
        </p:txBody>
      </p:sp>
      <p:sp>
        <p:nvSpPr>
          <p:cNvPr id="40" name="Rectangle: Rounded Corners 39">
            <a:extLst>
              <a:ext uri="{FF2B5EF4-FFF2-40B4-BE49-F238E27FC236}">
                <a16:creationId xmlns:a16="http://schemas.microsoft.com/office/drawing/2014/main" id="{0257BCFB-9948-4314-AA60-3188F764B0F8}"/>
              </a:ext>
            </a:extLst>
          </p:cNvPr>
          <p:cNvSpPr/>
          <p:nvPr/>
        </p:nvSpPr>
        <p:spPr>
          <a:xfrm>
            <a:off x="1005303" y="4960993"/>
            <a:ext cx="3160297" cy="491892"/>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cs typeface="Arial" panose="020B0604020202020204" pitchFamily="34" charset="0"/>
              </a:rPr>
              <a:t>Goal: Women are actively involved in conservation</a:t>
            </a:r>
          </a:p>
        </p:txBody>
      </p:sp>
      <p:sp>
        <p:nvSpPr>
          <p:cNvPr id="41" name="Arrow: Down 40">
            <a:extLst>
              <a:ext uri="{FF2B5EF4-FFF2-40B4-BE49-F238E27FC236}">
                <a16:creationId xmlns:a16="http://schemas.microsoft.com/office/drawing/2014/main" id="{6DE370A9-C1ED-47DB-88C5-14F38F9EE158}"/>
              </a:ext>
            </a:extLst>
          </p:cNvPr>
          <p:cNvSpPr/>
          <p:nvPr/>
        </p:nvSpPr>
        <p:spPr>
          <a:xfrm rot="10800000">
            <a:off x="2465891" y="2752080"/>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42" name="Arrow: Down 41">
            <a:extLst>
              <a:ext uri="{FF2B5EF4-FFF2-40B4-BE49-F238E27FC236}">
                <a16:creationId xmlns:a16="http://schemas.microsoft.com/office/drawing/2014/main" id="{BFA9DFA2-3885-4B82-8E35-908AAC16395B}"/>
              </a:ext>
            </a:extLst>
          </p:cNvPr>
          <p:cNvSpPr/>
          <p:nvPr/>
        </p:nvSpPr>
        <p:spPr>
          <a:xfrm rot="10800000">
            <a:off x="2465891" y="1908098"/>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231912" y="1109267"/>
            <a:ext cx="4644888" cy="211150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5029200" y="939800"/>
            <a:ext cx="6903880" cy="970995"/>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41401"/>
            <a:ext cx="6646568" cy="913199"/>
          </a:xfrm>
          <a:prstGeom prst="rect">
            <a:avLst/>
          </a:prstGeom>
          <a:noFill/>
        </p:spPr>
        <p:txBody>
          <a:bodyPr wrap="square">
            <a:spAutoFit/>
          </a:bodyPr>
          <a:lstStyle/>
          <a:p>
            <a:pPr defTabSz="609630"/>
            <a:r>
              <a:rPr lang="en-US" sz="2667" b="1" dirty="0">
                <a:solidFill>
                  <a:prstClr val="white"/>
                </a:solidFill>
                <a:latin typeface="Now" panose="020B0604020202020204" charset="0"/>
              </a:rPr>
              <a:t>Making involvement in conservation more accessible to women</a:t>
            </a:r>
          </a:p>
        </p:txBody>
      </p:sp>
      <p:sp>
        <p:nvSpPr>
          <p:cNvPr id="46" name="TextBox 45">
            <a:extLst>
              <a:ext uri="{FF2B5EF4-FFF2-40B4-BE49-F238E27FC236}">
                <a16:creationId xmlns:a16="http://schemas.microsoft.com/office/drawing/2014/main" id="{29AD5706-375F-4BBD-93E9-5BBF7E5648D2}"/>
              </a:ext>
            </a:extLst>
          </p:cNvPr>
          <p:cNvSpPr txBox="1"/>
          <p:nvPr/>
        </p:nvSpPr>
        <p:spPr>
          <a:xfrm>
            <a:off x="5564754" y="2250848"/>
            <a:ext cx="6096000" cy="3416320"/>
          </a:xfrm>
          <a:prstGeom prst="rect">
            <a:avLst/>
          </a:prstGeom>
          <a:noFill/>
        </p:spPr>
        <p:txBody>
          <a:bodyPr wrap="square">
            <a:spAutoFit/>
          </a:bodyPr>
          <a:lstStyle/>
          <a:p>
            <a:pPr marL="304815" indent="-304815" defTabSz="609630">
              <a:buFont typeface="Arial" panose="020B0604020202020204" pitchFamily="34" charset="0"/>
              <a:buChar char="•"/>
            </a:pPr>
            <a:r>
              <a:rPr lang="en-US" sz="2400" dirty="0">
                <a:solidFill>
                  <a:prstClr val="white"/>
                </a:solidFill>
                <a:latin typeface="Now" panose="020B0604020202020204" charset="0"/>
              </a:rPr>
              <a:t>Understanding the current context of gender and conservation</a:t>
            </a:r>
          </a:p>
          <a:p>
            <a:pPr marL="304815" indent="-304815" defTabSz="609630">
              <a:buFont typeface="Arial" panose="020B0604020202020204" pitchFamily="34" charset="0"/>
              <a:buChar char="•"/>
            </a:pPr>
            <a:endParaRPr lang="en-US" sz="2400" dirty="0">
              <a:solidFill>
                <a:prstClr val="white"/>
              </a:solidFill>
              <a:latin typeface="Now" panose="020B0604020202020204" charset="0"/>
            </a:endParaRPr>
          </a:p>
          <a:p>
            <a:pPr marL="304815" indent="-304815" defTabSz="609630">
              <a:buFont typeface="Arial" panose="020B0604020202020204" pitchFamily="34" charset="0"/>
              <a:buChar char="•"/>
            </a:pPr>
            <a:r>
              <a:rPr lang="en-US" sz="2400" dirty="0">
                <a:solidFill>
                  <a:prstClr val="white"/>
                </a:solidFill>
                <a:latin typeface="Now" panose="020B0604020202020204" charset="0"/>
              </a:rPr>
              <a:t>Working to create an enabling environment in communities and institutions</a:t>
            </a:r>
          </a:p>
          <a:p>
            <a:pPr marL="304815" indent="-304815" defTabSz="609630">
              <a:buFont typeface="Arial" panose="020B0604020202020204" pitchFamily="34" charset="0"/>
              <a:buChar char="•"/>
            </a:pPr>
            <a:endParaRPr lang="en-US" sz="2400" dirty="0">
              <a:solidFill>
                <a:prstClr val="white"/>
              </a:solidFill>
              <a:latin typeface="Now" panose="020B0604020202020204" charset="0"/>
            </a:endParaRPr>
          </a:p>
          <a:p>
            <a:pPr marL="304815" indent="-304815" defTabSz="609630">
              <a:buFont typeface="Arial" panose="020B0604020202020204" pitchFamily="34" charset="0"/>
              <a:buChar char="•"/>
            </a:pPr>
            <a:r>
              <a:rPr lang="en-US" sz="2400" dirty="0">
                <a:solidFill>
                  <a:prstClr val="white"/>
                </a:solidFill>
                <a:latin typeface="Now" panose="020B0604020202020204" charset="0"/>
              </a:rPr>
              <a:t>Building capacity for women’s involvement</a:t>
            </a:r>
          </a:p>
        </p:txBody>
      </p:sp>
      <p:sp>
        <p:nvSpPr>
          <p:cNvPr id="22" name="Rectangle 21">
            <a:extLst>
              <a:ext uri="{FF2B5EF4-FFF2-40B4-BE49-F238E27FC236}">
                <a16:creationId xmlns:a16="http://schemas.microsoft.com/office/drawing/2014/main" id="{163574BD-762D-4131-936C-9715DCBC3220}"/>
              </a:ext>
            </a:extLst>
          </p:cNvPr>
          <p:cNvSpPr/>
          <p:nvPr/>
        </p:nvSpPr>
        <p:spPr>
          <a:xfrm>
            <a:off x="232634" y="4436343"/>
            <a:ext cx="4644888" cy="121637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25" name="Rectangle: Rounded Corners 24">
            <a:extLst>
              <a:ext uri="{FF2B5EF4-FFF2-40B4-BE49-F238E27FC236}">
                <a16:creationId xmlns:a16="http://schemas.microsoft.com/office/drawing/2014/main" id="{B5F5B58A-8A4E-461B-80C4-E2A316A6324D}"/>
              </a:ext>
            </a:extLst>
          </p:cNvPr>
          <p:cNvSpPr/>
          <p:nvPr/>
        </p:nvSpPr>
        <p:spPr>
          <a:xfrm>
            <a:off x="5511004" y="2362200"/>
            <a:ext cx="330997" cy="305427"/>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endParaRPr lang="en-US" sz="1467" dirty="0">
              <a:solidFill>
                <a:prstClr val="white"/>
              </a:solidFill>
              <a:latin typeface="Calibri"/>
            </a:endParaRPr>
          </a:p>
        </p:txBody>
      </p:sp>
      <p:sp>
        <p:nvSpPr>
          <p:cNvPr id="28" name="Rectangle: Rounded Corners 27">
            <a:extLst>
              <a:ext uri="{FF2B5EF4-FFF2-40B4-BE49-F238E27FC236}">
                <a16:creationId xmlns:a16="http://schemas.microsoft.com/office/drawing/2014/main" id="{2DA053A8-CB4F-44BA-A443-A6EC8462ADE5}"/>
              </a:ext>
            </a:extLst>
          </p:cNvPr>
          <p:cNvSpPr/>
          <p:nvPr/>
        </p:nvSpPr>
        <p:spPr>
          <a:xfrm>
            <a:off x="5511003" y="3428373"/>
            <a:ext cx="330997" cy="305427"/>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endParaRPr lang="en-US" sz="1467" dirty="0">
              <a:solidFill>
                <a:prstClr val="white"/>
              </a:solidFill>
              <a:latin typeface="Calibri"/>
            </a:endParaRPr>
          </a:p>
        </p:txBody>
      </p:sp>
      <p:sp>
        <p:nvSpPr>
          <p:cNvPr id="29" name="Rectangle: Rounded Corners 28">
            <a:extLst>
              <a:ext uri="{FF2B5EF4-FFF2-40B4-BE49-F238E27FC236}">
                <a16:creationId xmlns:a16="http://schemas.microsoft.com/office/drawing/2014/main" id="{BA362DEE-3A9E-46A3-9F1B-CE8256711475}"/>
              </a:ext>
            </a:extLst>
          </p:cNvPr>
          <p:cNvSpPr/>
          <p:nvPr/>
        </p:nvSpPr>
        <p:spPr>
          <a:xfrm>
            <a:off x="5517385" y="4901573"/>
            <a:ext cx="330997" cy="305427"/>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endParaRPr lang="en-US" sz="1467" dirty="0">
              <a:solidFill>
                <a:prstClr val="white"/>
              </a:solidFill>
              <a:latin typeface="Calibri"/>
            </a:endParaRPr>
          </a:p>
        </p:txBody>
      </p:sp>
    </p:spTree>
    <p:extLst>
      <p:ext uri="{BB962C8B-B14F-4D97-AF65-F5344CB8AC3E}">
        <p14:creationId xmlns:p14="http://schemas.microsoft.com/office/powerpoint/2010/main" val="359110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00337" y="1007556"/>
            <a:ext cx="5446242" cy="55372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GENDER CONTEXT</a:t>
            </a:r>
          </a:p>
        </p:txBody>
      </p:sp>
      <p:sp>
        <p:nvSpPr>
          <p:cNvPr id="46" name="TextBox 45">
            <a:extLst>
              <a:ext uri="{FF2B5EF4-FFF2-40B4-BE49-F238E27FC236}">
                <a16:creationId xmlns:a16="http://schemas.microsoft.com/office/drawing/2014/main" id="{29AD5706-375F-4BBD-93E9-5BBF7E5648D2}"/>
              </a:ext>
            </a:extLst>
          </p:cNvPr>
          <p:cNvSpPr txBox="1"/>
          <p:nvPr/>
        </p:nvSpPr>
        <p:spPr>
          <a:xfrm>
            <a:off x="609600" y="1831645"/>
            <a:ext cx="4299370" cy="625684"/>
          </a:xfrm>
          <a:prstGeom prst="rect">
            <a:avLst/>
          </a:prstGeom>
          <a:solidFill>
            <a:srgbClr val="94D2BD"/>
          </a:solidFill>
        </p:spPr>
        <p:txBody>
          <a:bodyPr wrap="square">
            <a:spAutoFit/>
          </a:bodyPr>
          <a:lstStyle/>
          <a:p>
            <a:pPr algn="ctr" defTabSz="609630"/>
            <a:r>
              <a:rPr lang="en-US" sz="1733" dirty="0">
                <a:solidFill>
                  <a:prstClr val="white"/>
                </a:solidFill>
                <a:latin typeface="Now" panose="020B0604020202020204" charset="0"/>
              </a:rPr>
              <a:t>What women currently do (&amp; why) + </a:t>
            </a:r>
          </a:p>
          <a:p>
            <a:pPr algn="ctr" defTabSz="609630"/>
            <a:r>
              <a:rPr lang="en-US" sz="1733" dirty="0">
                <a:solidFill>
                  <a:prstClr val="white"/>
                </a:solidFill>
                <a:latin typeface="Now" panose="020B0604020202020204" charset="0"/>
              </a:rPr>
              <a:t>what they could potentially do</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3237879" y="3799358"/>
            <a:ext cx="4700241" cy="21285"/>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sp>
        <p:nvSpPr>
          <p:cNvPr id="13" name="TextBox 12">
            <a:extLst>
              <a:ext uri="{FF2B5EF4-FFF2-40B4-BE49-F238E27FC236}">
                <a16:creationId xmlns:a16="http://schemas.microsoft.com/office/drawing/2014/main" id="{E75D8F41-5E6B-4BE0-8CDB-9DA1F42C01E3}"/>
              </a:ext>
            </a:extLst>
          </p:cNvPr>
          <p:cNvSpPr txBox="1"/>
          <p:nvPr/>
        </p:nvSpPr>
        <p:spPr>
          <a:xfrm>
            <a:off x="558799" y="2774888"/>
            <a:ext cx="4775200" cy="2616550"/>
          </a:xfrm>
          <a:prstGeom prst="rect">
            <a:avLst/>
          </a:prstGeom>
          <a:noFill/>
        </p:spPr>
        <p:txBody>
          <a:bodyPr wrap="square">
            <a:spAutoFit/>
          </a:bodyPr>
          <a:lstStyle/>
          <a:p>
            <a:pPr defTabSz="609630">
              <a:spcAft>
                <a:spcPts val="800"/>
              </a:spcAft>
            </a:pPr>
            <a:r>
              <a:rPr lang="en-US" sz="1867" dirty="0">
                <a:solidFill>
                  <a:prstClr val="white"/>
                </a:solidFill>
                <a:latin typeface="Now" panose="020B0604020202020204" charset="0"/>
                <a:sym typeface="Wingdings" panose="05000000000000000000" pitchFamily="2" charset="2"/>
              </a:rPr>
              <a:t>This helps you understand:</a:t>
            </a:r>
          </a:p>
          <a:p>
            <a:pPr marL="304815" indent="-304815" defTabSz="609630">
              <a:spcAft>
                <a:spcPts val="800"/>
              </a:spcAft>
              <a:buFont typeface="Wingdings" panose="05000000000000000000" pitchFamily="2" charset="2"/>
              <a:buChar char="à"/>
            </a:pPr>
            <a:r>
              <a:rPr lang="en-US" sz="1867" dirty="0">
                <a:solidFill>
                  <a:prstClr val="white"/>
                </a:solidFill>
                <a:latin typeface="Now" panose="020B0604020202020204" charset="0"/>
                <a:sym typeface="Wingdings" panose="05000000000000000000" pitchFamily="2" charset="2"/>
              </a:rPr>
              <a:t>Women’s roles in their communities and households</a:t>
            </a:r>
          </a:p>
          <a:p>
            <a:pPr marL="304815" indent="-304815" defTabSz="609630">
              <a:spcAft>
                <a:spcPts val="800"/>
              </a:spcAft>
              <a:buFont typeface="Wingdings" panose="05000000000000000000" pitchFamily="2" charset="2"/>
              <a:buChar char="à"/>
            </a:pPr>
            <a:r>
              <a:rPr lang="en-US" sz="1867" dirty="0">
                <a:solidFill>
                  <a:prstClr val="white"/>
                </a:solidFill>
                <a:latin typeface="Now" panose="020B0604020202020204" charset="0"/>
                <a:sym typeface="Wingdings" panose="05000000000000000000" pitchFamily="2" charset="2"/>
              </a:rPr>
              <a:t>Women’s involvement in conservation</a:t>
            </a:r>
          </a:p>
          <a:p>
            <a:pPr marL="190510" indent="-190510" defTabSz="609630">
              <a:spcAft>
                <a:spcPts val="800"/>
              </a:spcAft>
              <a:buFont typeface="Wingdings" panose="05000000000000000000" pitchFamily="2" charset="2"/>
              <a:buChar char="à"/>
            </a:pPr>
            <a:r>
              <a:rPr lang="en-US" sz="1867" dirty="0">
                <a:solidFill>
                  <a:prstClr val="white"/>
                </a:solidFill>
                <a:latin typeface="Now" panose="020B0604020202020204" charset="0"/>
                <a:sym typeface="Wingdings" panose="05000000000000000000" pitchFamily="2" charset="2"/>
              </a:rPr>
              <a:t> Barriers to women’s involvement</a:t>
            </a:r>
          </a:p>
          <a:p>
            <a:pPr marL="190510" indent="-190510" defTabSz="609630">
              <a:spcAft>
                <a:spcPts val="800"/>
              </a:spcAft>
              <a:buFont typeface="Wingdings" panose="05000000000000000000" pitchFamily="2" charset="2"/>
              <a:buChar char="à"/>
            </a:pPr>
            <a:r>
              <a:rPr lang="en-US" sz="1867" dirty="0">
                <a:solidFill>
                  <a:prstClr val="white"/>
                </a:solidFill>
                <a:latin typeface="Now" panose="020B0604020202020204" charset="0"/>
                <a:sym typeface="Wingdings" panose="05000000000000000000" pitchFamily="2" charset="2"/>
              </a:rPr>
              <a:t> Opportunities for further involvement</a:t>
            </a:r>
          </a:p>
          <a:p>
            <a:pPr marL="190510" indent="-190510" defTabSz="609630">
              <a:spcAft>
                <a:spcPts val="800"/>
              </a:spcAft>
              <a:buFont typeface="Wingdings" panose="05000000000000000000" pitchFamily="2" charset="2"/>
              <a:buChar char="à"/>
            </a:pPr>
            <a:r>
              <a:rPr lang="en-US" sz="1867" dirty="0">
                <a:solidFill>
                  <a:prstClr val="white"/>
                </a:solidFill>
                <a:latin typeface="Now" panose="020B0604020202020204" charset="0"/>
                <a:sym typeface="Wingdings" panose="05000000000000000000" pitchFamily="2" charset="2"/>
              </a:rPr>
              <a:t> Support needs for empowerment</a:t>
            </a:r>
            <a:endParaRPr lang="en-US" sz="1867" dirty="0">
              <a:solidFill>
                <a:prstClr val="white"/>
              </a:solidFill>
              <a:latin typeface="Now" panose="020B0604020202020204" charset="0"/>
            </a:endParaRPr>
          </a:p>
        </p:txBody>
      </p:sp>
      <p:sp>
        <p:nvSpPr>
          <p:cNvPr id="11" name="TextBox 10">
            <a:extLst>
              <a:ext uri="{FF2B5EF4-FFF2-40B4-BE49-F238E27FC236}">
                <a16:creationId xmlns:a16="http://schemas.microsoft.com/office/drawing/2014/main" id="{574B9B38-FB44-4AD3-B396-948DEAE54F22}"/>
              </a:ext>
            </a:extLst>
          </p:cNvPr>
          <p:cNvSpPr txBox="1"/>
          <p:nvPr/>
        </p:nvSpPr>
        <p:spPr>
          <a:xfrm>
            <a:off x="5564754" y="2250848"/>
            <a:ext cx="6096000" cy="830997"/>
          </a:xfrm>
          <a:prstGeom prst="rect">
            <a:avLst/>
          </a:prstGeom>
          <a:noFill/>
        </p:spPr>
        <p:txBody>
          <a:bodyPr wrap="square">
            <a:spAutoFit/>
          </a:bodyPr>
          <a:lstStyle/>
          <a:p>
            <a:pPr marL="304815" indent="-304815" defTabSz="609630">
              <a:buFont typeface="Arial" panose="020B0604020202020204" pitchFamily="34" charset="0"/>
              <a:buChar char="•"/>
            </a:pPr>
            <a:r>
              <a:rPr lang="en-US" sz="2400" dirty="0">
                <a:solidFill>
                  <a:prstClr val="white"/>
                </a:solidFill>
                <a:latin typeface="Now" panose="020B0604020202020204" charset="0"/>
              </a:rPr>
              <a:t>Understanding the current context of gender and conservation</a:t>
            </a:r>
          </a:p>
        </p:txBody>
      </p:sp>
      <p:sp>
        <p:nvSpPr>
          <p:cNvPr id="15" name="Rectangle: Rounded Corners 14">
            <a:extLst>
              <a:ext uri="{FF2B5EF4-FFF2-40B4-BE49-F238E27FC236}">
                <a16:creationId xmlns:a16="http://schemas.microsoft.com/office/drawing/2014/main" id="{9B454FAB-4AA1-47DB-98F2-1617E72EDC0F}"/>
              </a:ext>
            </a:extLst>
          </p:cNvPr>
          <p:cNvSpPr/>
          <p:nvPr/>
        </p:nvSpPr>
        <p:spPr>
          <a:xfrm>
            <a:off x="5511004" y="2362200"/>
            <a:ext cx="330997" cy="305427"/>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endParaRPr lang="en-US" sz="1467" dirty="0">
              <a:solidFill>
                <a:prstClr val="white"/>
              </a:solidFill>
              <a:latin typeface="Calibri"/>
            </a:endParaRPr>
          </a:p>
        </p:txBody>
      </p:sp>
    </p:spTree>
    <p:extLst>
      <p:ext uri="{BB962C8B-B14F-4D97-AF65-F5344CB8AC3E}">
        <p14:creationId xmlns:p14="http://schemas.microsoft.com/office/powerpoint/2010/main" val="151815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655C9F-B772-4986-92AF-ED598D1B98D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269"/>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152400" y="1041400"/>
            <a:ext cx="11760264" cy="55372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GENDER CONTEXT</a:t>
            </a:r>
          </a:p>
        </p:txBody>
      </p:sp>
      <p:sp>
        <p:nvSpPr>
          <p:cNvPr id="15" name="TextBox 14">
            <a:extLst>
              <a:ext uri="{FF2B5EF4-FFF2-40B4-BE49-F238E27FC236}">
                <a16:creationId xmlns:a16="http://schemas.microsoft.com/office/drawing/2014/main" id="{7DF28634-BC4E-4EA3-8238-2654BF13A499}"/>
              </a:ext>
            </a:extLst>
          </p:cNvPr>
          <p:cNvSpPr txBox="1"/>
          <p:nvPr/>
        </p:nvSpPr>
        <p:spPr>
          <a:xfrm>
            <a:off x="304801" y="1803401"/>
            <a:ext cx="7316571" cy="4339073"/>
          </a:xfrm>
          <a:prstGeom prst="rect">
            <a:avLst/>
          </a:prstGeom>
          <a:noFill/>
        </p:spPr>
        <p:txBody>
          <a:bodyPr wrap="square">
            <a:spAutoFit/>
          </a:bodyPr>
          <a:lstStyle/>
          <a:p>
            <a:pPr defTabSz="609630">
              <a:defRPr/>
            </a:pPr>
            <a:r>
              <a:rPr lang="en-US" sz="2000" i="1" dirty="0">
                <a:solidFill>
                  <a:prstClr val="white"/>
                </a:solidFill>
                <a:latin typeface="Now" panose="020B0604020202020204" charset="0"/>
              </a:rPr>
              <a:t>In many rural communities in the Indo-Burma Hotspot, including indigenous communities:</a:t>
            </a:r>
          </a:p>
          <a:p>
            <a:pPr defTabSz="609630">
              <a:defRPr/>
            </a:pPr>
            <a:endParaRPr lang="en-US" sz="2000" dirty="0">
              <a:solidFill>
                <a:prstClr val="white"/>
              </a:solidFill>
              <a:latin typeface="Now" panose="020B0604020202020204" charset="0"/>
            </a:endParaRPr>
          </a:p>
          <a:p>
            <a:pPr defTabSz="609630">
              <a:defRPr/>
            </a:pPr>
            <a:r>
              <a:rPr lang="en-US" sz="2000" dirty="0">
                <a:solidFill>
                  <a:prstClr val="white"/>
                </a:solidFill>
                <a:latin typeface="Now" panose="020B0604020202020204" charset="0"/>
              </a:rPr>
              <a:t>Gender norms: </a:t>
            </a:r>
          </a:p>
          <a:p>
            <a:pPr marL="304815" indent="-304815" defTabSz="609630">
              <a:buFont typeface="Arial" panose="020B0604020202020204" pitchFamily="34" charset="0"/>
              <a:buChar char="•"/>
              <a:defRPr/>
            </a:pPr>
            <a:r>
              <a:rPr lang="en-US" sz="1733" dirty="0">
                <a:solidFill>
                  <a:prstClr val="white"/>
                </a:solidFill>
                <a:latin typeface="Now" panose="020B0604020202020204" charset="0"/>
              </a:rPr>
              <a:t>Women are supposed to focus on household duties + childcare</a:t>
            </a:r>
          </a:p>
          <a:p>
            <a:pPr marL="304815" indent="-304815" defTabSz="609630">
              <a:buFont typeface="Arial" panose="020B0604020202020204" pitchFamily="34" charset="0"/>
              <a:buChar char="•"/>
              <a:defRPr/>
            </a:pPr>
            <a:r>
              <a:rPr lang="en-US" sz="1733" dirty="0">
                <a:solidFill>
                  <a:prstClr val="white"/>
                </a:solidFill>
                <a:latin typeface="Now" panose="020B0604020202020204" charset="0"/>
              </a:rPr>
              <a:t>Being involved in activities outside of household duties + outside of the community is discouraged</a:t>
            </a:r>
          </a:p>
          <a:p>
            <a:pPr defTabSz="609630">
              <a:defRPr/>
            </a:pPr>
            <a:endParaRPr lang="en-US" sz="2000" dirty="0">
              <a:solidFill>
                <a:prstClr val="white"/>
              </a:solidFill>
              <a:latin typeface="Now" panose="020B0604020202020204" charset="0"/>
            </a:endParaRPr>
          </a:p>
          <a:p>
            <a:pPr defTabSz="609630">
              <a:defRPr/>
            </a:pPr>
            <a:r>
              <a:rPr lang="en-US" sz="2000" dirty="0">
                <a:solidFill>
                  <a:prstClr val="white"/>
                </a:solidFill>
                <a:latin typeface="Now" panose="020B0604020202020204" charset="0"/>
              </a:rPr>
              <a:t>Common conditions:</a:t>
            </a:r>
          </a:p>
          <a:p>
            <a:pPr marL="228611" indent="-228611" defTabSz="609630">
              <a:buFont typeface="Arial" panose="020B0604020202020204" pitchFamily="34" charset="0"/>
              <a:buChar char="•"/>
              <a:defRPr/>
            </a:pPr>
            <a:r>
              <a:rPr lang="en-US" sz="1733" dirty="0">
                <a:solidFill>
                  <a:prstClr val="white"/>
                </a:solidFill>
                <a:latin typeface="Now" panose="020B0604020202020204" charset="0"/>
              </a:rPr>
              <a:t>Women have less access to education than men and relatively low literacy</a:t>
            </a:r>
          </a:p>
          <a:p>
            <a:pPr marL="228611" indent="-228611" defTabSz="609630">
              <a:buFont typeface="Arial" panose="020B0604020202020204" pitchFamily="34" charset="0"/>
              <a:buChar char="•"/>
              <a:defRPr/>
            </a:pPr>
            <a:r>
              <a:rPr lang="en-US" sz="1733" dirty="0">
                <a:solidFill>
                  <a:prstClr val="white"/>
                </a:solidFill>
                <a:latin typeface="Now" panose="020B0604020202020204" charset="0"/>
              </a:rPr>
              <a:t>Unequal employment opportunities</a:t>
            </a:r>
          </a:p>
          <a:p>
            <a:pPr marL="228611" indent="-228611" defTabSz="609630">
              <a:buFont typeface="Arial" panose="020B0604020202020204" pitchFamily="34" charset="0"/>
              <a:buChar char="•"/>
              <a:defRPr/>
            </a:pPr>
            <a:r>
              <a:rPr lang="en-US" sz="1733" dirty="0">
                <a:solidFill>
                  <a:prstClr val="white"/>
                </a:solidFill>
                <a:latin typeface="Now" panose="020B0604020202020204" charset="0"/>
              </a:rPr>
              <a:t>Women feel shy/reluctant to actively participate or speak up</a:t>
            </a:r>
          </a:p>
          <a:p>
            <a:pPr marL="228611" indent="-228611" defTabSz="609630">
              <a:buFont typeface="Arial" panose="020B0604020202020204" pitchFamily="34" charset="0"/>
              <a:buChar char="•"/>
              <a:defRPr/>
            </a:pPr>
            <a:r>
              <a:rPr lang="en-US" sz="1733" dirty="0">
                <a:solidFill>
                  <a:prstClr val="white"/>
                </a:solidFill>
                <a:latin typeface="Now" panose="020B0604020202020204" charset="0"/>
              </a:rPr>
              <a:t>Women are especially vulnerable to land loss – collecting water, plants, and firewood as women’s job</a:t>
            </a:r>
          </a:p>
        </p:txBody>
      </p:sp>
      <p:pic>
        <p:nvPicPr>
          <p:cNvPr id="6" name="Picture 5" descr="A picture containing several&#10;&#10;Description automatically generated">
            <a:extLst>
              <a:ext uri="{FF2B5EF4-FFF2-40B4-BE49-F238E27FC236}">
                <a16:creationId xmlns:a16="http://schemas.microsoft.com/office/drawing/2014/main" id="{08F0ECE5-B886-483E-9EFD-3295F1F6BA8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7226348" y="1939465"/>
            <a:ext cx="5152517" cy="3864388"/>
          </a:xfrm>
          <a:prstGeom prst="rect">
            <a:avLst/>
          </a:prstGeom>
        </p:spPr>
      </p:pic>
      <p:sp>
        <p:nvSpPr>
          <p:cNvPr id="14" name="TextBox 4">
            <a:extLst>
              <a:ext uri="{FF2B5EF4-FFF2-40B4-BE49-F238E27FC236}">
                <a16:creationId xmlns:a16="http://schemas.microsoft.com/office/drawing/2014/main" id="{F30182A9-85FD-4FC7-8A27-CDCAEA7255E8}"/>
              </a:ext>
            </a:extLst>
          </p:cNvPr>
          <p:cNvSpPr txBox="1"/>
          <p:nvPr/>
        </p:nvSpPr>
        <p:spPr>
          <a:xfrm>
            <a:off x="7854373" y="6037811"/>
            <a:ext cx="3778827" cy="371768"/>
          </a:xfrm>
          <a:prstGeom prst="rect">
            <a:avLst/>
          </a:prstGeom>
        </p:spPr>
        <p:txBody>
          <a:bodyPr wrap="square" lIns="0" tIns="0" rIns="0" bIns="0" rtlCol="0" anchor="t">
            <a:spAutoFit/>
          </a:bodyPr>
          <a:lstStyle/>
          <a:p>
            <a:pPr algn="r" defTabSz="609630">
              <a:lnSpc>
                <a:spcPts val="1493"/>
              </a:lnSpc>
            </a:pPr>
            <a:r>
              <a:rPr lang="en-US" sz="1200" dirty="0">
                <a:solidFill>
                  <a:prstClr val="white"/>
                </a:solidFill>
                <a:latin typeface="Now"/>
              </a:rPr>
              <a:t>Women sorting through fish catch &amp; tending </a:t>
            </a:r>
            <a:br>
              <a:rPr lang="en-US" sz="1200" dirty="0">
                <a:solidFill>
                  <a:prstClr val="white"/>
                </a:solidFill>
                <a:latin typeface="Now"/>
              </a:rPr>
            </a:br>
            <a:r>
              <a:rPr lang="en-US" sz="1200" dirty="0">
                <a:solidFill>
                  <a:prstClr val="white"/>
                </a:solidFill>
                <a:latin typeface="Now"/>
              </a:rPr>
              <a:t>to children in Mon State, Myanmar. © </a:t>
            </a:r>
            <a:r>
              <a:rPr lang="en-US" sz="1200" dirty="0" err="1">
                <a:solidFill>
                  <a:prstClr val="white"/>
                </a:solidFill>
                <a:latin typeface="Now"/>
              </a:rPr>
              <a:t>TSWhitty</a:t>
            </a:r>
            <a:endParaRPr lang="en-US" sz="1200" dirty="0">
              <a:solidFill>
                <a:prstClr val="white"/>
              </a:solidFill>
              <a:latin typeface="Now"/>
            </a:endParaRPr>
          </a:p>
        </p:txBody>
      </p:sp>
    </p:spTree>
    <p:extLst>
      <p:ext uri="{BB962C8B-B14F-4D97-AF65-F5344CB8AC3E}">
        <p14:creationId xmlns:p14="http://schemas.microsoft.com/office/powerpoint/2010/main" val="295844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781E1E-6874-4C93-860A-CC328E45FF2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2538"/>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152400" y="1041400"/>
            <a:ext cx="11760264" cy="55372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GENDER CONTEXT</a:t>
            </a:r>
          </a:p>
        </p:txBody>
      </p:sp>
      <p:sp>
        <p:nvSpPr>
          <p:cNvPr id="15" name="TextBox 14">
            <a:extLst>
              <a:ext uri="{FF2B5EF4-FFF2-40B4-BE49-F238E27FC236}">
                <a16:creationId xmlns:a16="http://schemas.microsoft.com/office/drawing/2014/main" id="{7DF28634-BC4E-4EA3-8238-2654BF13A499}"/>
              </a:ext>
            </a:extLst>
          </p:cNvPr>
          <p:cNvSpPr txBox="1"/>
          <p:nvPr/>
        </p:nvSpPr>
        <p:spPr>
          <a:xfrm>
            <a:off x="558800" y="2105720"/>
            <a:ext cx="5202237" cy="3170099"/>
          </a:xfrm>
          <a:prstGeom prst="rect">
            <a:avLst/>
          </a:prstGeom>
          <a:noFill/>
        </p:spPr>
        <p:txBody>
          <a:bodyPr wrap="square">
            <a:spAutoFit/>
          </a:bodyPr>
          <a:lstStyle/>
          <a:p>
            <a:pPr defTabSz="609630">
              <a:defRPr/>
            </a:pPr>
            <a:r>
              <a:rPr lang="en-US" sz="2000" dirty="0">
                <a:solidFill>
                  <a:prstClr val="white"/>
                </a:solidFill>
                <a:latin typeface="Now" panose="020B0604020202020204" charset="0"/>
              </a:rPr>
              <a:t>Women also have existing + potential strengths in their skills, knowledge, and experience that can contribute to conservation efforts</a:t>
            </a:r>
          </a:p>
          <a:p>
            <a:pPr defTabSz="609630">
              <a:defRPr/>
            </a:pPr>
            <a:endParaRPr lang="en-US" sz="2000" i="1" dirty="0">
              <a:solidFill>
                <a:prstClr val="white"/>
              </a:solidFill>
              <a:latin typeface="Now" panose="020B0604020202020204" charset="0"/>
            </a:endParaRPr>
          </a:p>
          <a:p>
            <a:pPr marL="228611" indent="-228611" defTabSz="609630">
              <a:buFont typeface="Arial" panose="020B0604020202020204" pitchFamily="34" charset="0"/>
              <a:buChar char="•"/>
              <a:defRPr/>
            </a:pPr>
            <a:r>
              <a:rPr lang="en-US" sz="2000" dirty="0">
                <a:solidFill>
                  <a:prstClr val="white"/>
                </a:solidFill>
                <a:latin typeface="Now" panose="020B0604020202020204" charset="0"/>
              </a:rPr>
              <a:t>Within households, women can play active r</a:t>
            </a:r>
            <a:r>
              <a:rPr lang="en-US" sz="2000" dirty="0" err="1">
                <a:solidFill>
                  <a:prstClr val="white"/>
                </a:solidFill>
                <a:latin typeface="Now" panose="020B0604020202020204" charset="0"/>
              </a:rPr>
              <a:t>oles</a:t>
            </a:r>
            <a:r>
              <a:rPr lang="en-US" sz="2000" dirty="0">
                <a:solidFill>
                  <a:prstClr val="white"/>
                </a:solidFill>
                <a:latin typeface="Now" panose="020B0604020202020204" charset="0"/>
              </a:rPr>
              <a:t> – managing household finances</a:t>
            </a:r>
          </a:p>
          <a:p>
            <a:pPr marL="228611" indent="-228611" defTabSz="609630">
              <a:buFont typeface="Arial" panose="020B0604020202020204" pitchFamily="34" charset="0"/>
              <a:buChar char="•"/>
              <a:defRPr/>
            </a:pPr>
            <a:endParaRPr lang="en-US" sz="2000" dirty="0">
              <a:solidFill>
                <a:prstClr val="white"/>
              </a:solidFill>
              <a:latin typeface="Now" panose="020B0604020202020204" charset="0"/>
            </a:endParaRPr>
          </a:p>
          <a:p>
            <a:pPr marL="228611" indent="-228611" defTabSz="609630">
              <a:buFont typeface="Arial" panose="020B0604020202020204" pitchFamily="34" charset="0"/>
              <a:buChar char="•"/>
              <a:defRPr/>
            </a:pPr>
            <a:r>
              <a:rPr lang="en-US" sz="2000" dirty="0">
                <a:solidFill>
                  <a:prstClr val="white"/>
                </a:solidFill>
                <a:latin typeface="Now" panose="020B0604020202020204" charset="0"/>
              </a:rPr>
              <a:t>Women are highly involved in work in market chains related to natural resources</a:t>
            </a:r>
          </a:p>
        </p:txBody>
      </p:sp>
      <p:sp>
        <p:nvSpPr>
          <p:cNvPr id="9" name="Rectangle 8">
            <a:extLst>
              <a:ext uri="{FF2B5EF4-FFF2-40B4-BE49-F238E27FC236}">
                <a16:creationId xmlns:a16="http://schemas.microsoft.com/office/drawing/2014/main" id="{6EEF7454-BE56-4DAB-89CD-25682A9ECF44}"/>
              </a:ext>
            </a:extLst>
          </p:cNvPr>
          <p:cNvSpPr/>
          <p:nvPr/>
        </p:nvSpPr>
        <p:spPr>
          <a:xfrm>
            <a:off x="6405909" y="1573560"/>
            <a:ext cx="5024372" cy="210944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609630"/>
            <a:r>
              <a:rPr lang="en-US" sz="1600" dirty="0">
                <a:solidFill>
                  <a:prstClr val="white"/>
                </a:solidFill>
                <a:latin typeface="Now" panose="020B0604020202020204" charset="0"/>
              </a:rPr>
              <a:t>We found that women were very influential as communicators, using a more diplomatic and less confrontational approach than men. It was useful to have men and women involved in designing management activities and approaches, since they brought up different perspectives</a:t>
            </a:r>
          </a:p>
          <a:p>
            <a:pPr algn="r" defTabSz="609630">
              <a:defRPr/>
            </a:pPr>
            <a:r>
              <a:rPr lang="en-US" sz="1333" dirty="0">
                <a:solidFill>
                  <a:prstClr val="white"/>
                </a:solidFill>
                <a:latin typeface="Now" panose="020B0604020202020204" charset="0"/>
              </a:rPr>
              <a:t>				WorldFish | Cambodia</a:t>
            </a:r>
          </a:p>
        </p:txBody>
      </p:sp>
      <p:sp>
        <p:nvSpPr>
          <p:cNvPr id="11" name="Rectangle 10">
            <a:extLst>
              <a:ext uri="{FF2B5EF4-FFF2-40B4-BE49-F238E27FC236}">
                <a16:creationId xmlns:a16="http://schemas.microsoft.com/office/drawing/2014/main" id="{84869244-C373-477A-8AEA-88CF1E91F63E}"/>
              </a:ext>
            </a:extLst>
          </p:cNvPr>
          <p:cNvSpPr/>
          <p:nvPr/>
        </p:nvSpPr>
        <p:spPr>
          <a:xfrm>
            <a:off x="6408897" y="3983157"/>
            <a:ext cx="5024372" cy="210944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defTabSz="609630"/>
            <a:r>
              <a:rPr lang="en-US" sz="1600" dirty="0">
                <a:solidFill>
                  <a:prstClr val="white"/>
                </a:solidFill>
                <a:latin typeface="Now" panose="020B0604020202020204" charset="0"/>
              </a:rPr>
              <a:t>Women are seen as strong with financial management, transparency, and accountability, so engaging them in financial positions is a good first step. The project chose to engage women based on their current roles (secretarial and finance) as a starting point for building toward more leadership roles.</a:t>
            </a:r>
          </a:p>
          <a:p>
            <a:pPr algn="r" defTabSz="609630">
              <a:defRPr/>
            </a:pPr>
            <a:r>
              <a:rPr lang="en-US" sz="1333" dirty="0">
                <a:solidFill>
                  <a:prstClr val="white"/>
                </a:solidFill>
                <a:latin typeface="Now" panose="020B0604020202020204" charset="0"/>
              </a:rPr>
              <a:t>FACT | Cambodia</a:t>
            </a:r>
          </a:p>
        </p:txBody>
      </p:sp>
    </p:spTree>
    <p:extLst>
      <p:ext uri="{BB962C8B-B14F-4D97-AF65-F5344CB8AC3E}">
        <p14:creationId xmlns:p14="http://schemas.microsoft.com/office/powerpoint/2010/main" val="3180655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3F2B2B6-6AAB-4B76-80CF-97D2816AEC4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269"/>
            <a:ext cx="12191999" cy="6855462"/>
          </a:xfrm>
          <a:prstGeom prst="rect">
            <a:avLst/>
          </a:prstGeom>
        </p:spPr>
      </p:pic>
      <p:sp>
        <p:nvSpPr>
          <p:cNvPr id="3" name="Arrow: Right 2">
            <a:extLst>
              <a:ext uri="{FF2B5EF4-FFF2-40B4-BE49-F238E27FC236}">
                <a16:creationId xmlns:a16="http://schemas.microsoft.com/office/drawing/2014/main" id="{8B315DF4-40D7-42CF-8673-6FD0543DE992}"/>
              </a:ext>
            </a:extLst>
          </p:cNvPr>
          <p:cNvSpPr/>
          <p:nvPr/>
        </p:nvSpPr>
        <p:spPr>
          <a:xfrm rot="10800000">
            <a:off x="5212732" y="990601"/>
            <a:ext cx="5991126" cy="1117599"/>
          </a:xfrm>
          <a:prstGeom prst="rightArrow">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152401" y="1041400"/>
            <a:ext cx="5029200" cy="16764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GENDER CONTEXT</a:t>
            </a:r>
          </a:p>
        </p:txBody>
      </p:sp>
      <p:sp>
        <p:nvSpPr>
          <p:cNvPr id="46" name="TextBox 45">
            <a:extLst>
              <a:ext uri="{FF2B5EF4-FFF2-40B4-BE49-F238E27FC236}">
                <a16:creationId xmlns:a16="http://schemas.microsoft.com/office/drawing/2014/main" id="{29AD5706-375F-4BBD-93E9-5BBF7E5648D2}"/>
              </a:ext>
            </a:extLst>
          </p:cNvPr>
          <p:cNvSpPr txBox="1"/>
          <p:nvPr/>
        </p:nvSpPr>
        <p:spPr>
          <a:xfrm>
            <a:off x="279336" y="1831645"/>
            <a:ext cx="5202237" cy="625684"/>
          </a:xfrm>
          <a:prstGeom prst="rect">
            <a:avLst/>
          </a:prstGeom>
          <a:noFill/>
        </p:spPr>
        <p:txBody>
          <a:bodyPr wrap="square">
            <a:spAutoFit/>
          </a:bodyPr>
          <a:lstStyle/>
          <a:p>
            <a:pPr algn="ctr" defTabSz="609630"/>
            <a:r>
              <a:rPr lang="en-US" sz="1733" dirty="0">
                <a:solidFill>
                  <a:prstClr val="white"/>
                </a:solidFill>
                <a:latin typeface="Now" panose="020B0604020202020204" charset="0"/>
              </a:rPr>
              <a:t>What women currently do (&amp; why) + </a:t>
            </a:r>
          </a:p>
          <a:p>
            <a:pPr algn="ctr" defTabSz="609630"/>
            <a:r>
              <a:rPr lang="en-US" sz="1733" dirty="0">
                <a:solidFill>
                  <a:prstClr val="white"/>
                </a:solidFill>
                <a:latin typeface="Now" panose="020B0604020202020204" charset="0"/>
              </a:rPr>
              <a:t>what they could potentially do</a:t>
            </a:r>
          </a:p>
        </p:txBody>
      </p:sp>
      <p:sp>
        <p:nvSpPr>
          <p:cNvPr id="11" name="TextBox 10">
            <a:extLst>
              <a:ext uri="{FF2B5EF4-FFF2-40B4-BE49-F238E27FC236}">
                <a16:creationId xmlns:a16="http://schemas.microsoft.com/office/drawing/2014/main" id="{05DC1A07-BA44-471B-84DB-EDC7DDD6AE97}"/>
              </a:ext>
            </a:extLst>
          </p:cNvPr>
          <p:cNvSpPr txBox="1"/>
          <p:nvPr/>
        </p:nvSpPr>
        <p:spPr>
          <a:xfrm>
            <a:off x="6400800" y="1337598"/>
            <a:ext cx="5329084"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GENDER ANALYSIS</a:t>
            </a:r>
          </a:p>
        </p:txBody>
      </p:sp>
      <p:sp>
        <p:nvSpPr>
          <p:cNvPr id="15" name="TextBox 14">
            <a:extLst>
              <a:ext uri="{FF2B5EF4-FFF2-40B4-BE49-F238E27FC236}">
                <a16:creationId xmlns:a16="http://schemas.microsoft.com/office/drawing/2014/main" id="{540DBDC8-0712-47E0-BD9B-84B3B8EBCA0E}"/>
              </a:ext>
            </a:extLst>
          </p:cNvPr>
          <p:cNvSpPr txBox="1"/>
          <p:nvPr/>
        </p:nvSpPr>
        <p:spPr>
          <a:xfrm>
            <a:off x="6022258" y="1879600"/>
            <a:ext cx="5329084" cy="1015663"/>
          </a:xfrm>
          <a:prstGeom prst="rect">
            <a:avLst/>
          </a:prstGeom>
          <a:noFill/>
        </p:spPr>
        <p:txBody>
          <a:bodyPr wrap="square">
            <a:spAutoFit/>
          </a:bodyPr>
          <a:lstStyle/>
          <a:p>
            <a:pPr defTabSz="609630"/>
            <a:r>
              <a:rPr lang="en-US" sz="2000" dirty="0">
                <a:solidFill>
                  <a:prstClr val="white"/>
                </a:solidFill>
                <a:latin typeface="Now" panose="020B0604020202020204" charset="0"/>
              </a:rPr>
              <a:t>Assessment of gender norms &amp; gender roles in households, communities, and specific areas of work (e.g., conservation)</a:t>
            </a:r>
            <a:endParaRPr lang="en-US" sz="2000" b="1" dirty="0">
              <a:solidFill>
                <a:prstClr val="white"/>
              </a:solidFill>
              <a:latin typeface="Now" panose="020B0604020202020204" charset="0"/>
            </a:endParaRPr>
          </a:p>
        </p:txBody>
      </p:sp>
      <p:sp>
        <p:nvSpPr>
          <p:cNvPr id="16" name="AutoShape 10">
            <a:extLst>
              <a:ext uri="{FF2B5EF4-FFF2-40B4-BE49-F238E27FC236}">
                <a16:creationId xmlns:a16="http://schemas.microsoft.com/office/drawing/2014/main" id="{4504865E-8AD4-493F-9F15-41CA703E6FAB}"/>
              </a:ext>
            </a:extLst>
          </p:cNvPr>
          <p:cNvSpPr/>
          <p:nvPr/>
        </p:nvSpPr>
        <p:spPr>
          <a:xfrm rot="-5400000" flipH="1">
            <a:off x="6036302" y="-1896101"/>
            <a:ext cx="19063" cy="9754866"/>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sp>
        <p:nvSpPr>
          <p:cNvPr id="23" name="TextBox 22">
            <a:extLst>
              <a:ext uri="{FF2B5EF4-FFF2-40B4-BE49-F238E27FC236}">
                <a16:creationId xmlns:a16="http://schemas.microsoft.com/office/drawing/2014/main" id="{3BA54C47-76FF-48BE-A693-539DF74B6F0F}"/>
              </a:ext>
            </a:extLst>
          </p:cNvPr>
          <p:cNvSpPr txBox="1"/>
          <p:nvPr/>
        </p:nvSpPr>
        <p:spPr>
          <a:xfrm>
            <a:off x="2641601" y="3330341"/>
            <a:ext cx="8432799" cy="3186517"/>
          </a:xfrm>
          <a:prstGeom prst="rect">
            <a:avLst/>
          </a:prstGeom>
          <a:solidFill>
            <a:srgbClr val="94D2BD"/>
          </a:solidFill>
        </p:spPr>
        <p:txBody>
          <a:bodyPr wrap="square" lIns="121920" tIns="121920" rIns="121920" bIns="121920">
            <a:noAutofit/>
          </a:bodyPr>
          <a:lstStyle/>
          <a:p>
            <a:pPr defTabSz="609630"/>
            <a:r>
              <a:rPr lang="en-US" sz="2000" dirty="0">
                <a:solidFill>
                  <a:srgbClr val="264653"/>
                </a:solidFill>
                <a:latin typeface="Now" panose="020B0604020202020204" charset="0"/>
              </a:rPr>
              <a:t>“The process of collecting and interpreting information on the respective roles and responsibilities among women and men in six domains of activity: </a:t>
            </a:r>
          </a:p>
        </p:txBody>
      </p:sp>
      <p:sp>
        <p:nvSpPr>
          <p:cNvPr id="24" name="TextBox 23">
            <a:extLst>
              <a:ext uri="{FF2B5EF4-FFF2-40B4-BE49-F238E27FC236}">
                <a16:creationId xmlns:a16="http://schemas.microsoft.com/office/drawing/2014/main" id="{A9FA5C2E-36EF-4979-B9F1-1AEB88F078DC}"/>
              </a:ext>
            </a:extLst>
          </p:cNvPr>
          <p:cNvSpPr txBox="1"/>
          <p:nvPr/>
        </p:nvSpPr>
        <p:spPr>
          <a:xfrm>
            <a:off x="3911601" y="4334905"/>
            <a:ext cx="7061199" cy="2094343"/>
          </a:xfrm>
          <a:prstGeom prst="rect">
            <a:avLst/>
          </a:prstGeom>
          <a:solidFill>
            <a:srgbClr val="94D2BD"/>
          </a:solidFill>
        </p:spPr>
        <p:txBody>
          <a:bodyPr wrap="square" lIns="121920" tIns="121920" rIns="121920" bIns="121920">
            <a:noAutofit/>
          </a:bodyPr>
          <a:lstStyle/>
          <a:p>
            <a:pPr marL="304815" indent="-304815" defTabSz="609630">
              <a:buFont typeface="Arial" panose="020B0604020202020204" pitchFamily="34" charset="0"/>
              <a:buChar char="•"/>
            </a:pPr>
            <a:r>
              <a:rPr lang="en-US" sz="1867" dirty="0">
                <a:solidFill>
                  <a:srgbClr val="264653"/>
                </a:solidFill>
                <a:latin typeface="Now" panose="020B0604020202020204" charset="0"/>
              </a:rPr>
              <a:t>practices and participation</a:t>
            </a:r>
          </a:p>
          <a:p>
            <a:pPr marL="304815" indent="-304815" defTabSz="609630">
              <a:buFont typeface="Arial" panose="020B0604020202020204" pitchFamily="34" charset="0"/>
              <a:buChar char="•"/>
            </a:pPr>
            <a:r>
              <a:rPr lang="en-US" sz="1867" dirty="0">
                <a:solidFill>
                  <a:srgbClr val="264653"/>
                </a:solidFill>
                <a:latin typeface="Now" panose="020B0604020202020204" charset="0"/>
              </a:rPr>
              <a:t>access to resources</a:t>
            </a:r>
          </a:p>
          <a:p>
            <a:pPr marL="304815" indent="-304815" defTabSz="609630">
              <a:buFont typeface="Arial" panose="020B0604020202020204" pitchFamily="34" charset="0"/>
              <a:buChar char="•"/>
            </a:pPr>
            <a:r>
              <a:rPr lang="en-US" sz="1867" dirty="0">
                <a:solidFill>
                  <a:srgbClr val="264653"/>
                </a:solidFill>
                <a:latin typeface="Now" panose="020B0604020202020204" charset="0"/>
              </a:rPr>
              <a:t>knowledge and beliefs</a:t>
            </a:r>
          </a:p>
          <a:p>
            <a:pPr marL="304815" indent="-304815" defTabSz="609630">
              <a:buFont typeface="Arial" panose="020B0604020202020204" pitchFamily="34" charset="0"/>
              <a:buChar char="•"/>
            </a:pPr>
            <a:r>
              <a:rPr lang="en-US" sz="1867" dirty="0">
                <a:solidFill>
                  <a:srgbClr val="264653"/>
                </a:solidFill>
                <a:latin typeface="Now" panose="020B0604020202020204" charset="0"/>
              </a:rPr>
              <a:t>laws</a:t>
            </a:r>
          </a:p>
          <a:p>
            <a:pPr marL="304815" indent="-304815" defTabSz="609630">
              <a:buFont typeface="Arial" panose="020B0604020202020204" pitchFamily="34" charset="0"/>
              <a:buChar char="•"/>
            </a:pPr>
            <a:r>
              <a:rPr lang="en-US" sz="1867" dirty="0">
                <a:solidFill>
                  <a:srgbClr val="264653"/>
                </a:solidFill>
                <a:latin typeface="Now" panose="020B0604020202020204" charset="0"/>
              </a:rPr>
              <a:t>policies</a:t>
            </a:r>
          </a:p>
          <a:p>
            <a:pPr marL="304815" indent="-304815" defTabSz="609630">
              <a:buFont typeface="Arial" panose="020B0604020202020204" pitchFamily="34" charset="0"/>
              <a:buChar char="•"/>
            </a:pPr>
            <a:r>
              <a:rPr lang="en-US" sz="1867" dirty="0">
                <a:solidFill>
                  <a:srgbClr val="264653"/>
                </a:solidFill>
                <a:latin typeface="Now" panose="020B0604020202020204" charset="0"/>
              </a:rPr>
              <a:t>and regulatory institutions.” </a:t>
            </a:r>
          </a:p>
        </p:txBody>
      </p:sp>
      <p:sp>
        <p:nvSpPr>
          <p:cNvPr id="26" name="TextBox 25">
            <a:extLst>
              <a:ext uri="{FF2B5EF4-FFF2-40B4-BE49-F238E27FC236}">
                <a16:creationId xmlns:a16="http://schemas.microsoft.com/office/drawing/2014/main" id="{88FB729B-C078-49A1-910D-40C8A7817924}"/>
              </a:ext>
            </a:extLst>
          </p:cNvPr>
          <p:cNvSpPr txBox="1"/>
          <p:nvPr/>
        </p:nvSpPr>
        <p:spPr>
          <a:xfrm>
            <a:off x="8788401" y="6118423"/>
            <a:ext cx="2292583" cy="338554"/>
          </a:xfrm>
          <a:prstGeom prst="rect">
            <a:avLst/>
          </a:prstGeom>
          <a:noFill/>
        </p:spPr>
        <p:txBody>
          <a:bodyPr wrap="square">
            <a:spAutoFit/>
          </a:bodyPr>
          <a:lstStyle/>
          <a:p>
            <a:pPr defTabSz="609630"/>
            <a:r>
              <a:rPr lang="en-US" sz="1600" dirty="0">
                <a:solidFill>
                  <a:srgbClr val="264653"/>
                </a:solidFill>
                <a:latin typeface="Now" panose="020B0604020202020204" charset="0"/>
              </a:rPr>
              <a:t>CEPF Gender Toolkit</a:t>
            </a:r>
          </a:p>
        </p:txBody>
      </p:sp>
      <p:sp>
        <p:nvSpPr>
          <p:cNvPr id="27" name="TextBox 26">
            <a:extLst>
              <a:ext uri="{FF2B5EF4-FFF2-40B4-BE49-F238E27FC236}">
                <a16:creationId xmlns:a16="http://schemas.microsoft.com/office/drawing/2014/main" id="{93601B8C-C917-4713-A333-8C44D6389A2E}"/>
              </a:ext>
            </a:extLst>
          </p:cNvPr>
          <p:cNvSpPr txBox="1"/>
          <p:nvPr/>
        </p:nvSpPr>
        <p:spPr>
          <a:xfrm>
            <a:off x="279336" y="3437417"/>
            <a:ext cx="5329084" cy="420564"/>
          </a:xfrm>
          <a:prstGeom prst="rect">
            <a:avLst/>
          </a:prstGeom>
          <a:noFill/>
        </p:spPr>
        <p:txBody>
          <a:bodyPr wrap="square">
            <a:spAutoFit/>
          </a:bodyPr>
          <a:lstStyle/>
          <a:p>
            <a:pPr defTabSz="609630"/>
            <a:r>
              <a:rPr lang="en-US" sz="2133" b="1" dirty="0">
                <a:solidFill>
                  <a:prstClr val="white"/>
                </a:solidFill>
                <a:latin typeface="Now" panose="020B0604020202020204" charset="0"/>
              </a:rPr>
              <a:t>One definition:</a:t>
            </a:r>
          </a:p>
        </p:txBody>
      </p:sp>
    </p:spTree>
    <p:extLst>
      <p:ext uri="{BB962C8B-B14F-4D97-AF65-F5344CB8AC3E}">
        <p14:creationId xmlns:p14="http://schemas.microsoft.com/office/powerpoint/2010/main" val="1197047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FE1A27-D2E1-43DD-8AA0-21422EA74DB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15" name="TextBox 14">
            <a:extLst>
              <a:ext uri="{FF2B5EF4-FFF2-40B4-BE49-F238E27FC236}">
                <a16:creationId xmlns:a16="http://schemas.microsoft.com/office/drawing/2014/main" id="{540DBDC8-0712-47E0-BD9B-84B3B8EBCA0E}"/>
              </a:ext>
            </a:extLst>
          </p:cNvPr>
          <p:cNvSpPr txBox="1"/>
          <p:nvPr/>
        </p:nvSpPr>
        <p:spPr>
          <a:xfrm>
            <a:off x="355600" y="1903717"/>
            <a:ext cx="5329084" cy="420564"/>
          </a:xfrm>
          <a:prstGeom prst="rect">
            <a:avLst/>
          </a:prstGeom>
          <a:noFill/>
        </p:spPr>
        <p:txBody>
          <a:bodyPr wrap="square">
            <a:spAutoFit/>
          </a:bodyPr>
          <a:lstStyle/>
          <a:p>
            <a:pPr defTabSz="609630"/>
            <a:r>
              <a:rPr lang="en-US" sz="2133" dirty="0">
                <a:solidFill>
                  <a:prstClr val="white"/>
                </a:solidFill>
                <a:latin typeface="Now" panose="020B0604020202020204" charset="0"/>
              </a:rPr>
              <a:t>COMMON ELEMENTS INCLUDE:</a:t>
            </a:r>
            <a:endParaRPr lang="en-US" sz="2133" b="1" dirty="0">
              <a:solidFill>
                <a:prstClr val="white"/>
              </a:solidFill>
              <a:latin typeface="Now" panose="020B0604020202020204" charset="0"/>
            </a:endParaRPr>
          </a:p>
        </p:txBody>
      </p:sp>
      <p:sp>
        <p:nvSpPr>
          <p:cNvPr id="13" name="Rectangle 12">
            <a:extLst>
              <a:ext uri="{FF2B5EF4-FFF2-40B4-BE49-F238E27FC236}">
                <a16:creationId xmlns:a16="http://schemas.microsoft.com/office/drawing/2014/main" id="{46AA63A1-26DE-44B4-B56F-1F82A8B5685B}"/>
              </a:ext>
            </a:extLst>
          </p:cNvPr>
          <p:cNvSpPr/>
          <p:nvPr/>
        </p:nvSpPr>
        <p:spPr>
          <a:xfrm>
            <a:off x="406399" y="2463801"/>
            <a:ext cx="5791200" cy="603155"/>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60960" rIns="121920" bIns="60960" rtlCol="0" anchor="ctr"/>
          <a:lstStyle/>
          <a:p>
            <a:pPr defTabSz="609630"/>
            <a:r>
              <a:rPr lang="en-US" sz="1733" b="1" dirty="0">
                <a:solidFill>
                  <a:srgbClr val="264653"/>
                </a:solidFill>
                <a:latin typeface="Calibri"/>
              </a:rPr>
              <a:t>Gender norms</a:t>
            </a:r>
          </a:p>
          <a:p>
            <a:pPr defTabSz="609630"/>
            <a:r>
              <a:rPr lang="en-US" sz="1733" dirty="0">
                <a:solidFill>
                  <a:srgbClr val="264653"/>
                </a:solidFill>
                <a:latin typeface="Calibri"/>
              </a:rPr>
              <a:t>Perspectives on what women &amp; men should do and can do</a:t>
            </a:r>
          </a:p>
        </p:txBody>
      </p:sp>
      <p:sp>
        <p:nvSpPr>
          <p:cNvPr id="14" name="Rectangle 13">
            <a:extLst>
              <a:ext uri="{FF2B5EF4-FFF2-40B4-BE49-F238E27FC236}">
                <a16:creationId xmlns:a16="http://schemas.microsoft.com/office/drawing/2014/main" id="{8DBC86DE-FFFE-4BA1-9B4F-64E09032D984}"/>
              </a:ext>
            </a:extLst>
          </p:cNvPr>
          <p:cNvSpPr/>
          <p:nvPr/>
        </p:nvSpPr>
        <p:spPr>
          <a:xfrm>
            <a:off x="3454400" y="3276600"/>
            <a:ext cx="2743200" cy="140451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60960" rIns="121920" bIns="60960" rtlCol="0" anchor="ctr"/>
          <a:lstStyle/>
          <a:p>
            <a:pPr defTabSz="609630"/>
            <a:r>
              <a:rPr lang="en-US" sz="1733" b="1" dirty="0">
                <a:solidFill>
                  <a:srgbClr val="264653"/>
                </a:solidFill>
                <a:latin typeface="Calibri"/>
              </a:rPr>
              <a:t>Gender roles &amp; experiences in natural resource use and management/ conservation</a:t>
            </a:r>
          </a:p>
        </p:txBody>
      </p:sp>
      <p:sp>
        <p:nvSpPr>
          <p:cNvPr id="17" name="Rectangle 16">
            <a:extLst>
              <a:ext uri="{FF2B5EF4-FFF2-40B4-BE49-F238E27FC236}">
                <a16:creationId xmlns:a16="http://schemas.microsoft.com/office/drawing/2014/main" id="{06C7AB6C-DCCA-4A68-954F-1FC6496A4C43}"/>
              </a:ext>
            </a:extLst>
          </p:cNvPr>
          <p:cNvSpPr/>
          <p:nvPr/>
        </p:nvSpPr>
        <p:spPr>
          <a:xfrm>
            <a:off x="406400" y="3276600"/>
            <a:ext cx="2895600" cy="140451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60960" rIns="121920" bIns="60960" rtlCol="0" anchor="ctr"/>
          <a:lstStyle/>
          <a:p>
            <a:pPr defTabSz="609630"/>
            <a:r>
              <a:rPr lang="en-US" sz="1733" b="1" dirty="0">
                <a:solidFill>
                  <a:srgbClr val="264653"/>
                </a:solidFill>
                <a:latin typeface="Calibri"/>
              </a:rPr>
              <a:t>Gender roles in households &amp; communities </a:t>
            </a:r>
            <a:r>
              <a:rPr lang="en-US" sz="1733" dirty="0">
                <a:solidFill>
                  <a:srgbClr val="264653"/>
                </a:solidFill>
                <a:latin typeface="Calibri"/>
              </a:rPr>
              <a:t>(and/or organizations, positions of influence)</a:t>
            </a:r>
            <a:endParaRPr lang="en-US" sz="1733" b="1" dirty="0">
              <a:solidFill>
                <a:srgbClr val="264653"/>
              </a:solidFill>
              <a:latin typeface="Calibri"/>
            </a:endParaRPr>
          </a:p>
        </p:txBody>
      </p:sp>
      <p:sp>
        <p:nvSpPr>
          <p:cNvPr id="18" name="Rectangle 17">
            <a:extLst>
              <a:ext uri="{FF2B5EF4-FFF2-40B4-BE49-F238E27FC236}">
                <a16:creationId xmlns:a16="http://schemas.microsoft.com/office/drawing/2014/main" id="{CFD7AA74-89BB-4475-B26D-C13216990AA2}"/>
              </a:ext>
            </a:extLst>
          </p:cNvPr>
          <p:cNvSpPr/>
          <p:nvPr/>
        </p:nvSpPr>
        <p:spPr>
          <a:xfrm>
            <a:off x="406401" y="4902201"/>
            <a:ext cx="5791200" cy="1546347"/>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60960" rIns="121920" bIns="60960" rtlCol="0" anchor="ctr"/>
          <a:lstStyle/>
          <a:p>
            <a:pPr defTabSz="609630"/>
            <a:r>
              <a:rPr lang="en-US" sz="1733" b="1" dirty="0">
                <a:solidFill>
                  <a:srgbClr val="264653"/>
                </a:solidFill>
                <a:latin typeface="Calibri"/>
              </a:rPr>
              <a:t>Skills, experience, knowledge</a:t>
            </a:r>
          </a:p>
          <a:p>
            <a:pPr marL="228611" indent="-228611" defTabSz="609630">
              <a:buFont typeface="Arial" panose="020B0604020202020204" pitchFamily="34" charset="0"/>
              <a:buChar char="•"/>
            </a:pPr>
            <a:r>
              <a:rPr lang="en-US" sz="1733" dirty="0">
                <a:solidFill>
                  <a:srgbClr val="264653"/>
                </a:solidFill>
                <a:latin typeface="Calibri"/>
              </a:rPr>
              <a:t>Existing skills, experience, and knowledge from their activities, roles</a:t>
            </a:r>
          </a:p>
          <a:p>
            <a:pPr marL="228611" indent="-228611" defTabSz="609630">
              <a:buFont typeface="Arial" panose="020B0604020202020204" pitchFamily="34" charset="0"/>
              <a:buChar char="•"/>
            </a:pPr>
            <a:r>
              <a:rPr lang="en-US" sz="1733" dirty="0">
                <a:solidFill>
                  <a:srgbClr val="264653"/>
                </a:solidFill>
                <a:latin typeface="Calibri"/>
              </a:rPr>
              <a:t>Potential skills and knowledge that are still needed for greater involvement</a:t>
            </a:r>
          </a:p>
        </p:txBody>
      </p:sp>
      <p:sp>
        <p:nvSpPr>
          <p:cNvPr id="19" name="Rectangle 18">
            <a:extLst>
              <a:ext uri="{FF2B5EF4-FFF2-40B4-BE49-F238E27FC236}">
                <a16:creationId xmlns:a16="http://schemas.microsoft.com/office/drawing/2014/main" id="{8AE3647F-5265-4142-911D-F9AA53F4BFA4}"/>
              </a:ext>
            </a:extLst>
          </p:cNvPr>
          <p:cNvSpPr/>
          <p:nvPr/>
        </p:nvSpPr>
        <p:spPr>
          <a:xfrm>
            <a:off x="6400800" y="2461401"/>
            <a:ext cx="5384799" cy="1684577"/>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60960" rIns="121920" bIns="60960" rtlCol="0" anchor="ctr"/>
          <a:lstStyle/>
          <a:p>
            <a:pPr defTabSz="609630"/>
            <a:r>
              <a:rPr lang="en-US" sz="1733" b="1" dirty="0">
                <a:solidFill>
                  <a:srgbClr val="264653"/>
                </a:solidFill>
                <a:latin typeface="Calibri"/>
              </a:rPr>
              <a:t>Barriers to greater involvement in conservation</a:t>
            </a:r>
          </a:p>
          <a:p>
            <a:pPr marL="228611" indent="-228611" defTabSz="609630">
              <a:buFont typeface="Arial" panose="020B0604020202020204" pitchFamily="34" charset="0"/>
              <a:buChar char="•"/>
            </a:pPr>
            <a:r>
              <a:rPr lang="en-US" sz="1733" dirty="0">
                <a:solidFill>
                  <a:srgbClr val="264653"/>
                </a:solidFill>
                <a:latin typeface="Calibri"/>
              </a:rPr>
              <a:t>Social norms that limit women’s participation?</a:t>
            </a:r>
          </a:p>
          <a:p>
            <a:pPr marL="228611" indent="-228611" defTabSz="609630">
              <a:buFont typeface="Arial" panose="020B0604020202020204" pitchFamily="34" charset="0"/>
              <a:buChar char="•"/>
            </a:pPr>
            <a:r>
              <a:rPr lang="en-US" sz="1733" dirty="0">
                <a:solidFill>
                  <a:srgbClr val="264653"/>
                </a:solidFill>
                <a:latin typeface="Calibri"/>
              </a:rPr>
              <a:t>Logistics – not enough time, limited means of transportation, etc.?</a:t>
            </a:r>
          </a:p>
          <a:p>
            <a:pPr marL="228611" indent="-228611" defTabSz="609630">
              <a:buFont typeface="Arial" panose="020B0604020202020204" pitchFamily="34" charset="0"/>
              <a:buChar char="•"/>
            </a:pPr>
            <a:r>
              <a:rPr lang="en-US" sz="1733" dirty="0">
                <a:solidFill>
                  <a:srgbClr val="264653"/>
                </a:solidFill>
                <a:latin typeface="Calibri"/>
              </a:rPr>
              <a:t>Safety concerns?</a:t>
            </a:r>
          </a:p>
          <a:p>
            <a:pPr marL="228611" indent="-228611" defTabSz="609630">
              <a:buFont typeface="Arial" panose="020B0604020202020204" pitchFamily="34" charset="0"/>
              <a:buChar char="•"/>
            </a:pPr>
            <a:r>
              <a:rPr lang="en-US" sz="1733" dirty="0">
                <a:solidFill>
                  <a:srgbClr val="264653"/>
                </a:solidFill>
                <a:latin typeface="Calibri"/>
              </a:rPr>
              <a:t>Limited skills and confidence?</a:t>
            </a:r>
          </a:p>
        </p:txBody>
      </p:sp>
      <p:sp>
        <p:nvSpPr>
          <p:cNvPr id="20" name="Rectangle 19">
            <a:extLst>
              <a:ext uri="{FF2B5EF4-FFF2-40B4-BE49-F238E27FC236}">
                <a16:creationId xmlns:a16="http://schemas.microsoft.com/office/drawing/2014/main" id="{6A278EC0-F8B3-4385-AAE2-32A57476C8F5}"/>
              </a:ext>
            </a:extLst>
          </p:cNvPr>
          <p:cNvSpPr/>
          <p:nvPr/>
        </p:nvSpPr>
        <p:spPr>
          <a:xfrm>
            <a:off x="6400800" y="4313811"/>
            <a:ext cx="5384799" cy="2134736"/>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43840" tIns="60960" rIns="121920" bIns="60960" rtlCol="0" anchor="ctr"/>
          <a:lstStyle/>
          <a:p>
            <a:pPr defTabSz="609630"/>
            <a:r>
              <a:rPr lang="en-US" sz="1733" b="1" dirty="0">
                <a:solidFill>
                  <a:srgbClr val="264653"/>
                </a:solidFill>
                <a:latin typeface="Calibri"/>
              </a:rPr>
              <a:t>Opportunities for greater involvement</a:t>
            </a:r>
          </a:p>
          <a:p>
            <a:pPr marL="228611" indent="-228611" defTabSz="609630">
              <a:buFont typeface="Arial" panose="020B0604020202020204" pitchFamily="34" charset="0"/>
              <a:buChar char="•"/>
            </a:pPr>
            <a:r>
              <a:rPr lang="en-US" sz="1733" dirty="0">
                <a:solidFill>
                  <a:srgbClr val="264653"/>
                </a:solidFill>
                <a:latin typeface="Calibri"/>
              </a:rPr>
              <a:t>Possible areas where women could be involved (and what support is needed)</a:t>
            </a:r>
          </a:p>
          <a:p>
            <a:pPr marL="228611" indent="-228611" defTabSz="609630">
              <a:buFont typeface="Arial" panose="020B0604020202020204" pitchFamily="34" charset="0"/>
              <a:buChar char="•"/>
            </a:pPr>
            <a:r>
              <a:rPr lang="en-US" sz="1733" dirty="0">
                <a:solidFill>
                  <a:srgbClr val="264653"/>
                </a:solidFill>
                <a:latin typeface="Calibri"/>
              </a:rPr>
              <a:t>Areas where women are interested in being involved</a:t>
            </a:r>
          </a:p>
          <a:p>
            <a:pPr marL="228611" indent="-228611" defTabSz="609630">
              <a:buFont typeface="Arial" panose="020B0604020202020204" pitchFamily="34" charset="0"/>
              <a:buChar char="•"/>
            </a:pPr>
            <a:r>
              <a:rPr lang="en-US" sz="1733" dirty="0">
                <a:solidFill>
                  <a:srgbClr val="264653"/>
                </a:solidFill>
                <a:latin typeface="Calibri"/>
              </a:rPr>
              <a:t>Means of mitigating barriers &amp; increasing women’s involvement without “causing harm”</a:t>
            </a:r>
          </a:p>
          <a:p>
            <a:pPr marL="228611" indent="-228611" defTabSz="609630">
              <a:buFont typeface="Arial" panose="020B0604020202020204" pitchFamily="34" charset="0"/>
              <a:buChar char="•"/>
            </a:pPr>
            <a:r>
              <a:rPr lang="en-US" sz="1733" dirty="0">
                <a:solidFill>
                  <a:srgbClr val="264653"/>
                </a:solidFill>
                <a:latin typeface="Calibri"/>
              </a:rPr>
              <a:t>Policy support for gender equity</a:t>
            </a:r>
          </a:p>
        </p:txBody>
      </p:sp>
      <p:sp>
        <p:nvSpPr>
          <p:cNvPr id="23" name="Freeform 4">
            <a:extLst>
              <a:ext uri="{FF2B5EF4-FFF2-40B4-BE49-F238E27FC236}">
                <a16:creationId xmlns:a16="http://schemas.microsoft.com/office/drawing/2014/main" id="{772559D7-610A-4483-8DA8-AE34B7D02DA1}"/>
              </a:ext>
            </a:extLst>
          </p:cNvPr>
          <p:cNvSpPr/>
          <p:nvPr/>
        </p:nvSpPr>
        <p:spPr>
          <a:xfrm>
            <a:off x="5846916" y="1271780"/>
            <a:ext cx="5329084" cy="552205"/>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endParaRPr lang="en-US" sz="1200" dirty="0">
              <a:solidFill>
                <a:prstClr val="black"/>
              </a:solidFill>
              <a:latin typeface="Calibri"/>
            </a:endParaRPr>
          </a:p>
        </p:txBody>
      </p:sp>
      <p:sp>
        <p:nvSpPr>
          <p:cNvPr id="24" name="TextBox 23">
            <a:extLst>
              <a:ext uri="{FF2B5EF4-FFF2-40B4-BE49-F238E27FC236}">
                <a16:creationId xmlns:a16="http://schemas.microsoft.com/office/drawing/2014/main" id="{BD1C75B3-F2E9-4092-9518-8CE7B3E54612}"/>
              </a:ext>
            </a:extLst>
          </p:cNvPr>
          <p:cNvSpPr txBox="1"/>
          <p:nvPr/>
        </p:nvSpPr>
        <p:spPr>
          <a:xfrm>
            <a:off x="6400800" y="1337598"/>
            <a:ext cx="5329084"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GENDER ANALYSIS</a:t>
            </a:r>
          </a:p>
        </p:txBody>
      </p:sp>
    </p:spTree>
    <p:extLst>
      <p:ext uri="{BB962C8B-B14F-4D97-AF65-F5344CB8AC3E}">
        <p14:creationId xmlns:p14="http://schemas.microsoft.com/office/powerpoint/2010/main" val="245516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15" name="TextBox 14">
            <a:extLst>
              <a:ext uri="{FF2B5EF4-FFF2-40B4-BE49-F238E27FC236}">
                <a16:creationId xmlns:a16="http://schemas.microsoft.com/office/drawing/2014/main" id="{540DBDC8-0712-47E0-BD9B-84B3B8EBCA0E}"/>
              </a:ext>
            </a:extLst>
          </p:cNvPr>
          <p:cNvSpPr txBox="1"/>
          <p:nvPr/>
        </p:nvSpPr>
        <p:spPr>
          <a:xfrm>
            <a:off x="6022258" y="1879600"/>
            <a:ext cx="5329084" cy="1323439"/>
          </a:xfrm>
          <a:prstGeom prst="rect">
            <a:avLst/>
          </a:prstGeom>
          <a:noFill/>
        </p:spPr>
        <p:txBody>
          <a:bodyPr wrap="square">
            <a:spAutoFit/>
          </a:bodyPr>
          <a:lstStyle/>
          <a:p>
            <a:pPr defTabSz="609630"/>
            <a:r>
              <a:rPr lang="en-US" sz="2000" dirty="0">
                <a:solidFill>
                  <a:prstClr val="white"/>
                </a:solidFill>
                <a:latin typeface="Now" panose="020B0604020202020204" charset="0"/>
                <a:sym typeface="Wingdings" panose="05000000000000000000" pitchFamily="2" charset="2"/>
              </a:rPr>
              <a:t>Can be conducted through</a:t>
            </a:r>
          </a:p>
          <a:p>
            <a:pPr marL="304815" indent="-304815" defTabSz="609630">
              <a:buFont typeface="Arial" panose="020B0604020202020204" pitchFamily="34" charset="0"/>
              <a:buChar char="•"/>
            </a:pPr>
            <a:r>
              <a:rPr lang="en-US" sz="2000" dirty="0">
                <a:solidFill>
                  <a:prstClr val="white"/>
                </a:solidFill>
                <a:latin typeface="Now" panose="020B0604020202020204" charset="0"/>
                <a:sym typeface="Wingdings" panose="05000000000000000000" pitchFamily="2" charset="2"/>
              </a:rPr>
              <a:t>Interviews</a:t>
            </a:r>
          </a:p>
          <a:p>
            <a:pPr marL="304815" indent="-304815" defTabSz="609630">
              <a:buFont typeface="Arial" panose="020B0604020202020204" pitchFamily="34" charset="0"/>
              <a:buChar char="•"/>
            </a:pPr>
            <a:r>
              <a:rPr lang="en-US" sz="2000" dirty="0">
                <a:solidFill>
                  <a:prstClr val="white"/>
                </a:solidFill>
                <a:latin typeface="Now" panose="020B0604020202020204" charset="0"/>
                <a:sym typeface="Wingdings" panose="05000000000000000000" pitchFamily="2" charset="2"/>
              </a:rPr>
              <a:t>Focus Group Discussions</a:t>
            </a:r>
          </a:p>
          <a:p>
            <a:pPr marL="304815" indent="-304815" defTabSz="609630">
              <a:buFont typeface="Arial" panose="020B0604020202020204" pitchFamily="34" charset="0"/>
              <a:buChar char="•"/>
            </a:pPr>
            <a:r>
              <a:rPr lang="en-US" sz="2000" dirty="0">
                <a:solidFill>
                  <a:prstClr val="white"/>
                </a:solidFill>
                <a:latin typeface="Now" panose="020B0604020202020204" charset="0"/>
                <a:sym typeface="Wingdings" panose="05000000000000000000" pitchFamily="2" charset="2"/>
              </a:rPr>
              <a:t>Reviewing existing data and reports</a:t>
            </a:r>
          </a:p>
        </p:txBody>
      </p:sp>
      <p:sp>
        <p:nvSpPr>
          <p:cNvPr id="23" name="Freeform 4">
            <a:extLst>
              <a:ext uri="{FF2B5EF4-FFF2-40B4-BE49-F238E27FC236}">
                <a16:creationId xmlns:a16="http://schemas.microsoft.com/office/drawing/2014/main" id="{DCDC9E79-7B52-4E1B-826E-FE16F3321D22}"/>
              </a:ext>
            </a:extLst>
          </p:cNvPr>
          <p:cNvSpPr/>
          <p:nvPr/>
        </p:nvSpPr>
        <p:spPr>
          <a:xfrm>
            <a:off x="5846916" y="1271780"/>
            <a:ext cx="5329084" cy="552205"/>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endParaRPr lang="en-US" sz="1200" dirty="0">
              <a:solidFill>
                <a:prstClr val="black"/>
              </a:solidFill>
              <a:latin typeface="Calibri"/>
            </a:endParaRPr>
          </a:p>
        </p:txBody>
      </p:sp>
      <p:sp>
        <p:nvSpPr>
          <p:cNvPr id="11" name="TextBox 10">
            <a:extLst>
              <a:ext uri="{FF2B5EF4-FFF2-40B4-BE49-F238E27FC236}">
                <a16:creationId xmlns:a16="http://schemas.microsoft.com/office/drawing/2014/main" id="{05DC1A07-BA44-471B-84DB-EDC7DDD6AE97}"/>
              </a:ext>
            </a:extLst>
          </p:cNvPr>
          <p:cNvSpPr txBox="1"/>
          <p:nvPr/>
        </p:nvSpPr>
        <p:spPr>
          <a:xfrm>
            <a:off x="6400800" y="1337598"/>
            <a:ext cx="5329084"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GENDER ANALYSIS</a:t>
            </a:r>
          </a:p>
        </p:txBody>
      </p:sp>
      <p:pic>
        <p:nvPicPr>
          <p:cNvPr id="5" name="Picture 4" descr="A picture containing person&#10;&#10;Description automatically generated">
            <a:extLst>
              <a:ext uri="{FF2B5EF4-FFF2-40B4-BE49-F238E27FC236}">
                <a16:creationId xmlns:a16="http://schemas.microsoft.com/office/drawing/2014/main" id="{A0C9BFCA-857C-45C4-BAF6-A6E21701C06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195454" y="1091045"/>
            <a:ext cx="6234545" cy="4675909"/>
          </a:xfrm>
          <a:prstGeom prst="rect">
            <a:avLst/>
          </a:prstGeom>
        </p:spPr>
      </p:pic>
      <p:sp>
        <p:nvSpPr>
          <p:cNvPr id="24" name="TextBox 4">
            <a:extLst>
              <a:ext uri="{FF2B5EF4-FFF2-40B4-BE49-F238E27FC236}">
                <a16:creationId xmlns:a16="http://schemas.microsoft.com/office/drawing/2014/main" id="{2B8AFB2C-F8A6-4C68-9DC3-93D65C10FD08}"/>
              </a:ext>
            </a:extLst>
          </p:cNvPr>
          <p:cNvSpPr txBox="1"/>
          <p:nvPr/>
        </p:nvSpPr>
        <p:spPr>
          <a:xfrm>
            <a:off x="733864" y="5776709"/>
            <a:ext cx="2771336" cy="756489"/>
          </a:xfrm>
          <a:prstGeom prst="rect">
            <a:avLst/>
          </a:prstGeom>
        </p:spPr>
        <p:txBody>
          <a:bodyPr wrap="square" lIns="0" tIns="0" rIns="0" bIns="0" rtlCol="0" anchor="t">
            <a:spAutoFit/>
          </a:bodyPr>
          <a:lstStyle/>
          <a:p>
            <a:pPr defTabSz="609630">
              <a:lnSpc>
                <a:spcPts val="1493"/>
              </a:lnSpc>
            </a:pPr>
            <a:r>
              <a:rPr lang="en-US" sz="1200" dirty="0">
                <a:solidFill>
                  <a:prstClr val="white"/>
                </a:solidFill>
                <a:latin typeface="Now"/>
              </a:rPr>
              <a:t>Documenting men’s and women’s daily fisheries-related activities and experiences in Mon State, Myanmar</a:t>
            </a:r>
            <a:br>
              <a:rPr lang="en-US" sz="1200" dirty="0">
                <a:solidFill>
                  <a:prstClr val="white"/>
                </a:solidFill>
                <a:latin typeface="Now"/>
              </a:rPr>
            </a:br>
            <a:r>
              <a:rPr lang="en-US" sz="1200" dirty="0">
                <a:solidFill>
                  <a:prstClr val="white"/>
                </a:solidFill>
                <a:latin typeface="Now"/>
              </a:rPr>
              <a:t>© </a:t>
            </a:r>
            <a:r>
              <a:rPr lang="en-US" sz="1200" dirty="0" err="1">
                <a:solidFill>
                  <a:prstClr val="white"/>
                </a:solidFill>
                <a:latin typeface="Now"/>
              </a:rPr>
              <a:t>TSWhitty</a:t>
            </a:r>
            <a:endParaRPr lang="en-US" sz="1200" dirty="0">
              <a:solidFill>
                <a:prstClr val="white"/>
              </a:solidFill>
              <a:highlight>
                <a:srgbClr val="FFFF00"/>
              </a:highlight>
              <a:latin typeface="Now"/>
            </a:endParaRPr>
          </a:p>
        </p:txBody>
      </p:sp>
      <p:sp>
        <p:nvSpPr>
          <p:cNvPr id="25" name="TextBox 24">
            <a:extLst>
              <a:ext uri="{FF2B5EF4-FFF2-40B4-BE49-F238E27FC236}">
                <a16:creationId xmlns:a16="http://schemas.microsoft.com/office/drawing/2014/main" id="{191C99C2-3E8D-40CB-8079-C50ABA245DA4}"/>
              </a:ext>
            </a:extLst>
          </p:cNvPr>
          <p:cNvSpPr txBox="1"/>
          <p:nvPr/>
        </p:nvSpPr>
        <p:spPr>
          <a:xfrm>
            <a:off x="6022258" y="3784600"/>
            <a:ext cx="5329084" cy="3375283"/>
          </a:xfrm>
          <a:prstGeom prst="rect">
            <a:avLst/>
          </a:prstGeom>
          <a:noFill/>
        </p:spPr>
        <p:txBody>
          <a:bodyPr wrap="square">
            <a:spAutoFit/>
          </a:bodyPr>
          <a:lstStyle/>
          <a:p>
            <a:pPr defTabSz="609630">
              <a:spcAft>
                <a:spcPts val="800"/>
              </a:spcAft>
              <a:defRPr/>
            </a:pPr>
            <a:r>
              <a:rPr lang="en-US" sz="2000" dirty="0">
                <a:solidFill>
                  <a:prstClr val="white"/>
                </a:solidFill>
                <a:latin typeface="Now" panose="020B0604020202020204" charset="0"/>
                <a:sym typeface="Wingdings" panose="05000000000000000000" pitchFamily="2" charset="2"/>
              </a:rPr>
              <a:t>IMPORTANT CONSIDERATION:</a:t>
            </a:r>
          </a:p>
          <a:p>
            <a:pPr defTabSz="609630">
              <a:spcAft>
                <a:spcPts val="800"/>
              </a:spcAft>
              <a:defRPr/>
            </a:pPr>
            <a:r>
              <a:rPr lang="en-US" sz="2000" dirty="0">
                <a:solidFill>
                  <a:prstClr val="white"/>
                </a:solidFill>
                <a:latin typeface="Now" panose="020B0604020202020204" charset="0"/>
                <a:sym typeface="Wingdings" panose="05000000000000000000" pitchFamily="2" charset="2"/>
              </a:rPr>
              <a:t>Collect information that is </a:t>
            </a:r>
            <a:r>
              <a:rPr lang="en-US" sz="2000" b="1" u="sng" dirty="0">
                <a:solidFill>
                  <a:prstClr val="white"/>
                </a:solidFill>
                <a:latin typeface="Now" panose="020B0604020202020204" charset="0"/>
                <a:sym typeface="Wingdings" panose="05000000000000000000" pitchFamily="2" charset="2"/>
              </a:rPr>
              <a:t>representative </a:t>
            </a:r>
            <a:r>
              <a:rPr lang="en-US" sz="2000" u="sng" dirty="0">
                <a:solidFill>
                  <a:prstClr val="white"/>
                </a:solidFill>
                <a:latin typeface="Now" panose="020B0604020202020204" charset="0"/>
                <a:sym typeface="Wingdings" panose="05000000000000000000" pitchFamily="2" charset="2"/>
              </a:rPr>
              <a:t>of the community </a:t>
            </a:r>
          </a:p>
          <a:p>
            <a:pPr defTabSz="609630">
              <a:spcAft>
                <a:spcPts val="800"/>
              </a:spcAft>
              <a:defRPr/>
            </a:pPr>
            <a:r>
              <a:rPr lang="en-US" sz="2000" dirty="0">
                <a:solidFill>
                  <a:prstClr val="white"/>
                </a:solidFill>
                <a:latin typeface="Now" panose="020B0604020202020204" charset="0"/>
                <a:sym typeface="Wingdings" panose="05000000000000000000" pitchFamily="2" charset="2"/>
              </a:rPr>
              <a:t> men, women, boys, girls of different ethnicities, religions, socioeconomic status, etc.</a:t>
            </a:r>
          </a:p>
          <a:p>
            <a:pPr marL="304815" indent="-304815" defTabSz="609630">
              <a:spcAft>
                <a:spcPts val="800"/>
              </a:spcAft>
              <a:buFont typeface="Arial" panose="020B0604020202020204" pitchFamily="34" charset="0"/>
              <a:buChar char="•"/>
              <a:defRPr/>
            </a:pPr>
            <a:endParaRPr lang="en-US" sz="2000" dirty="0">
              <a:solidFill>
                <a:prstClr val="white"/>
              </a:solidFill>
              <a:latin typeface="Now" panose="020B0604020202020204" charset="0"/>
              <a:sym typeface="Wingdings" panose="05000000000000000000" pitchFamily="2" charset="2"/>
            </a:endParaRPr>
          </a:p>
          <a:p>
            <a:pPr marL="304815" indent="-304815" defTabSz="609630">
              <a:spcAft>
                <a:spcPts val="800"/>
              </a:spcAft>
              <a:buFont typeface="Arial" panose="020B0604020202020204" pitchFamily="34" charset="0"/>
              <a:buChar char="•"/>
              <a:defRPr/>
            </a:pPr>
            <a:endParaRPr lang="en-US" sz="2000" dirty="0">
              <a:solidFill>
                <a:prstClr val="white"/>
              </a:solidFill>
              <a:latin typeface="Now" panose="020B0604020202020204" charset="0"/>
              <a:sym typeface="Wingdings" panose="05000000000000000000" pitchFamily="2" charset="2"/>
            </a:endParaRPr>
          </a:p>
          <a:p>
            <a:pPr marL="304815" indent="-304815" defTabSz="609630">
              <a:spcAft>
                <a:spcPts val="800"/>
              </a:spcAft>
              <a:buFont typeface="Arial" panose="020B0604020202020204" pitchFamily="34" charset="0"/>
              <a:buChar char="•"/>
              <a:defRPr/>
            </a:pPr>
            <a:endParaRPr lang="en-US" sz="2000" dirty="0">
              <a:solidFill>
                <a:prstClr val="white"/>
              </a:solidFill>
              <a:latin typeface="Now" panose="020B0604020202020204" charset="0"/>
              <a:sym typeface="Wingdings" panose="05000000000000000000" pitchFamily="2" charset="2"/>
            </a:endParaRPr>
          </a:p>
        </p:txBody>
      </p:sp>
    </p:spTree>
    <p:extLst>
      <p:ext uri="{BB962C8B-B14F-4D97-AF65-F5344CB8AC3E}">
        <p14:creationId xmlns:p14="http://schemas.microsoft.com/office/powerpoint/2010/main" val="209388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23" name="Freeform 4">
            <a:extLst>
              <a:ext uri="{FF2B5EF4-FFF2-40B4-BE49-F238E27FC236}">
                <a16:creationId xmlns:a16="http://schemas.microsoft.com/office/drawing/2014/main" id="{DCDC9E79-7B52-4E1B-826E-FE16F3321D22}"/>
              </a:ext>
            </a:extLst>
          </p:cNvPr>
          <p:cNvSpPr/>
          <p:nvPr/>
        </p:nvSpPr>
        <p:spPr>
          <a:xfrm>
            <a:off x="6400800" y="1271780"/>
            <a:ext cx="4775200" cy="552205"/>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defRPr/>
            </a:pPr>
            <a:endParaRPr lang="en-US" sz="1200" dirty="0">
              <a:solidFill>
                <a:prstClr val="black"/>
              </a:solidFill>
              <a:latin typeface="Calibri"/>
            </a:endParaRPr>
          </a:p>
        </p:txBody>
      </p:sp>
      <p:sp>
        <p:nvSpPr>
          <p:cNvPr id="11" name="TextBox 10">
            <a:extLst>
              <a:ext uri="{FF2B5EF4-FFF2-40B4-BE49-F238E27FC236}">
                <a16:creationId xmlns:a16="http://schemas.microsoft.com/office/drawing/2014/main" id="{05DC1A07-BA44-471B-84DB-EDC7DDD6AE97}"/>
              </a:ext>
            </a:extLst>
          </p:cNvPr>
          <p:cNvSpPr txBox="1"/>
          <p:nvPr/>
        </p:nvSpPr>
        <p:spPr>
          <a:xfrm>
            <a:off x="6400800" y="1337598"/>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GENDER ANALYSIS</a:t>
            </a:r>
          </a:p>
        </p:txBody>
      </p:sp>
      <p:sp>
        <p:nvSpPr>
          <p:cNvPr id="8" name="Freeform 4">
            <a:extLst>
              <a:ext uri="{FF2B5EF4-FFF2-40B4-BE49-F238E27FC236}">
                <a16:creationId xmlns:a16="http://schemas.microsoft.com/office/drawing/2014/main" id="{D578EFF5-2303-4E03-8D5E-539772FBCC26}"/>
              </a:ext>
            </a:extLst>
          </p:cNvPr>
          <p:cNvSpPr/>
          <p:nvPr/>
        </p:nvSpPr>
        <p:spPr>
          <a:xfrm>
            <a:off x="6500761" y="1905000"/>
            <a:ext cx="4675239" cy="1082066"/>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182880" tIns="60960" bIns="60960" anchor="ctr"/>
          <a:lstStyle/>
          <a:p>
            <a:pPr defTabSz="609630">
              <a:defRPr/>
            </a:pPr>
            <a:r>
              <a:rPr lang="en-US" sz="1867" dirty="0">
                <a:solidFill>
                  <a:prstClr val="white"/>
                </a:solidFill>
                <a:latin typeface="Calibri"/>
              </a:rPr>
              <a:t>Identify your key gender questions – what you need to know in order to better support women’s involvement</a:t>
            </a:r>
          </a:p>
        </p:txBody>
      </p:sp>
      <p:sp>
        <p:nvSpPr>
          <p:cNvPr id="9" name="TextBox 8">
            <a:extLst>
              <a:ext uri="{FF2B5EF4-FFF2-40B4-BE49-F238E27FC236}">
                <a16:creationId xmlns:a16="http://schemas.microsoft.com/office/drawing/2014/main" id="{1773481F-D4AD-438C-9F3F-5691CE13B023}"/>
              </a:ext>
            </a:extLst>
          </p:cNvPr>
          <p:cNvSpPr txBox="1"/>
          <p:nvPr/>
        </p:nvSpPr>
        <p:spPr>
          <a:xfrm>
            <a:off x="3098800" y="1338009"/>
            <a:ext cx="5143642"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how to conduct a</a:t>
            </a:r>
          </a:p>
        </p:txBody>
      </p:sp>
      <p:sp>
        <p:nvSpPr>
          <p:cNvPr id="10" name="TextBox 9">
            <a:extLst>
              <a:ext uri="{FF2B5EF4-FFF2-40B4-BE49-F238E27FC236}">
                <a16:creationId xmlns:a16="http://schemas.microsoft.com/office/drawing/2014/main" id="{90464880-3586-4143-BEB3-EDF78148CD61}"/>
              </a:ext>
            </a:extLst>
          </p:cNvPr>
          <p:cNvSpPr txBox="1"/>
          <p:nvPr/>
        </p:nvSpPr>
        <p:spPr>
          <a:xfrm>
            <a:off x="304800" y="2023150"/>
            <a:ext cx="6197600" cy="420564"/>
          </a:xfrm>
          <a:prstGeom prst="rect">
            <a:avLst/>
          </a:prstGeom>
          <a:noFill/>
        </p:spPr>
        <p:txBody>
          <a:bodyPr wrap="square">
            <a:spAutoFit/>
          </a:bodyPr>
          <a:lstStyle/>
          <a:p>
            <a:pPr defTabSz="609630">
              <a:defRPr/>
            </a:pPr>
            <a:r>
              <a:rPr lang="en-US" sz="2133" dirty="0">
                <a:solidFill>
                  <a:prstClr val="white"/>
                </a:solidFill>
                <a:latin typeface="Now" panose="020B0604020202020204" charset="0"/>
              </a:rPr>
              <a:t>There are many approaches, but generally:</a:t>
            </a:r>
          </a:p>
        </p:txBody>
      </p:sp>
      <p:sp>
        <p:nvSpPr>
          <p:cNvPr id="13" name="Freeform 4">
            <a:extLst>
              <a:ext uri="{FF2B5EF4-FFF2-40B4-BE49-F238E27FC236}">
                <a16:creationId xmlns:a16="http://schemas.microsoft.com/office/drawing/2014/main" id="{6DF31EE6-8C39-4951-B793-D840C77FD110}"/>
              </a:ext>
            </a:extLst>
          </p:cNvPr>
          <p:cNvSpPr/>
          <p:nvPr/>
        </p:nvSpPr>
        <p:spPr>
          <a:xfrm>
            <a:off x="6500761" y="4137847"/>
            <a:ext cx="4675239" cy="662753"/>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182880" tIns="121920" bIns="121920" anchor="ctr"/>
          <a:lstStyle/>
          <a:p>
            <a:pPr defTabSz="609630">
              <a:defRPr/>
            </a:pPr>
            <a:r>
              <a:rPr lang="en-US" sz="1867" dirty="0">
                <a:solidFill>
                  <a:prstClr val="white"/>
                </a:solidFill>
                <a:latin typeface="Calibri"/>
              </a:rPr>
              <a:t>Choose your methods/toolkits, making sure to adapt to your project</a:t>
            </a:r>
          </a:p>
        </p:txBody>
      </p:sp>
      <p:sp>
        <p:nvSpPr>
          <p:cNvPr id="14" name="Freeform 4">
            <a:extLst>
              <a:ext uri="{FF2B5EF4-FFF2-40B4-BE49-F238E27FC236}">
                <a16:creationId xmlns:a16="http://schemas.microsoft.com/office/drawing/2014/main" id="{1C7E3327-4926-4879-993C-D9A349364D04}"/>
              </a:ext>
            </a:extLst>
          </p:cNvPr>
          <p:cNvSpPr/>
          <p:nvPr/>
        </p:nvSpPr>
        <p:spPr>
          <a:xfrm>
            <a:off x="6500761" y="4878463"/>
            <a:ext cx="4675239" cy="106112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182880" tIns="121920" bIns="121920" anchor="ctr"/>
          <a:lstStyle/>
          <a:p>
            <a:pPr defTabSz="609630">
              <a:defRPr/>
            </a:pPr>
            <a:r>
              <a:rPr lang="en-US" sz="1867" dirty="0">
                <a:solidFill>
                  <a:prstClr val="white"/>
                </a:solidFill>
                <a:latin typeface="Calibri"/>
              </a:rPr>
              <a:t>Select a </a:t>
            </a:r>
            <a:r>
              <a:rPr lang="en-US" sz="1867" b="1" dirty="0">
                <a:solidFill>
                  <a:prstClr val="white"/>
                </a:solidFill>
                <a:latin typeface="Calibri"/>
              </a:rPr>
              <a:t>representative sample</a:t>
            </a:r>
            <a:r>
              <a:rPr lang="en-US" sz="1867" dirty="0">
                <a:solidFill>
                  <a:prstClr val="white"/>
                </a:solidFill>
                <a:latin typeface="Calibri"/>
              </a:rPr>
              <a:t> of community members to interview or to join Focus Group Discussions</a:t>
            </a:r>
          </a:p>
        </p:txBody>
      </p:sp>
      <p:sp>
        <p:nvSpPr>
          <p:cNvPr id="16" name="Freeform 4">
            <a:extLst>
              <a:ext uri="{FF2B5EF4-FFF2-40B4-BE49-F238E27FC236}">
                <a16:creationId xmlns:a16="http://schemas.microsoft.com/office/drawing/2014/main" id="{95FFB58D-AB38-4828-BBB2-F514EC4DE1A4}"/>
              </a:ext>
            </a:extLst>
          </p:cNvPr>
          <p:cNvSpPr/>
          <p:nvPr/>
        </p:nvSpPr>
        <p:spPr>
          <a:xfrm>
            <a:off x="6502400" y="3068082"/>
            <a:ext cx="4675239" cy="979642"/>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182880" tIns="121920" bIns="121920" anchor="ctr"/>
          <a:lstStyle/>
          <a:p>
            <a:pPr defTabSz="609630">
              <a:defRPr/>
            </a:pPr>
            <a:r>
              <a:rPr lang="en-US" sz="1867" dirty="0">
                <a:solidFill>
                  <a:prstClr val="white"/>
                </a:solidFill>
                <a:latin typeface="Calibri"/>
              </a:rPr>
              <a:t>Review any existing reports or data related to gender roles in households, communities, livelihoods, etc.</a:t>
            </a:r>
          </a:p>
        </p:txBody>
      </p:sp>
      <p:sp>
        <p:nvSpPr>
          <p:cNvPr id="15" name="Freeform 4">
            <a:extLst>
              <a:ext uri="{FF2B5EF4-FFF2-40B4-BE49-F238E27FC236}">
                <a16:creationId xmlns:a16="http://schemas.microsoft.com/office/drawing/2014/main" id="{E5374198-0DD8-44AE-AE32-4657190BEFF7}"/>
              </a:ext>
            </a:extLst>
          </p:cNvPr>
          <p:cNvSpPr/>
          <p:nvPr/>
        </p:nvSpPr>
        <p:spPr>
          <a:xfrm>
            <a:off x="6500761" y="6017447"/>
            <a:ext cx="4675239" cy="662753"/>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182880" tIns="121920" bIns="121920" anchor="ctr"/>
          <a:lstStyle/>
          <a:p>
            <a:pPr defTabSz="609630">
              <a:defRPr/>
            </a:pPr>
            <a:r>
              <a:rPr lang="en-US" sz="1867" dirty="0">
                <a:solidFill>
                  <a:prstClr val="white"/>
                </a:solidFill>
                <a:latin typeface="Calibri"/>
              </a:rPr>
              <a:t>Analyze the data to synthesize answers to your key questions</a:t>
            </a:r>
          </a:p>
        </p:txBody>
      </p:sp>
      <p:sp>
        <p:nvSpPr>
          <p:cNvPr id="2" name="Oval 1">
            <a:extLst>
              <a:ext uri="{FF2B5EF4-FFF2-40B4-BE49-F238E27FC236}">
                <a16:creationId xmlns:a16="http://schemas.microsoft.com/office/drawing/2014/main" id="{85C7A379-41B1-497E-87CD-BDD0EA6E4B06}"/>
              </a:ext>
            </a:extLst>
          </p:cNvPr>
          <p:cNvSpPr/>
          <p:nvPr/>
        </p:nvSpPr>
        <p:spPr>
          <a:xfrm>
            <a:off x="6197600" y="2006600"/>
            <a:ext cx="406400" cy="38985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630"/>
            <a:r>
              <a:rPr lang="en-US" sz="1733" dirty="0">
                <a:solidFill>
                  <a:prstClr val="white"/>
                </a:solidFill>
                <a:latin typeface="Now" panose="020B0604020202020204" charset="0"/>
              </a:rPr>
              <a:t>1</a:t>
            </a:r>
          </a:p>
        </p:txBody>
      </p:sp>
      <p:sp>
        <p:nvSpPr>
          <p:cNvPr id="20" name="Oval 19">
            <a:extLst>
              <a:ext uri="{FF2B5EF4-FFF2-40B4-BE49-F238E27FC236}">
                <a16:creationId xmlns:a16="http://schemas.microsoft.com/office/drawing/2014/main" id="{114E398A-03F8-45E6-9506-70717357F14A}"/>
              </a:ext>
            </a:extLst>
          </p:cNvPr>
          <p:cNvSpPr/>
          <p:nvPr/>
        </p:nvSpPr>
        <p:spPr>
          <a:xfrm>
            <a:off x="6197600" y="3089950"/>
            <a:ext cx="406400" cy="38985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630"/>
            <a:r>
              <a:rPr lang="en-US" sz="1733" dirty="0">
                <a:solidFill>
                  <a:prstClr val="white"/>
                </a:solidFill>
                <a:latin typeface="Now" panose="020B0604020202020204" charset="0"/>
              </a:rPr>
              <a:t>2</a:t>
            </a:r>
          </a:p>
        </p:txBody>
      </p:sp>
      <p:sp>
        <p:nvSpPr>
          <p:cNvPr id="21" name="Oval 20">
            <a:extLst>
              <a:ext uri="{FF2B5EF4-FFF2-40B4-BE49-F238E27FC236}">
                <a16:creationId xmlns:a16="http://schemas.microsoft.com/office/drawing/2014/main" id="{072FE9D2-2D2E-456F-9011-7EFDEA0D0687}"/>
              </a:ext>
            </a:extLst>
          </p:cNvPr>
          <p:cNvSpPr/>
          <p:nvPr/>
        </p:nvSpPr>
        <p:spPr>
          <a:xfrm>
            <a:off x="6199239" y="4142639"/>
            <a:ext cx="406400" cy="38985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630"/>
            <a:r>
              <a:rPr lang="en-US" sz="1733" dirty="0">
                <a:solidFill>
                  <a:prstClr val="white"/>
                </a:solidFill>
                <a:latin typeface="Now" panose="020B0604020202020204" charset="0"/>
              </a:rPr>
              <a:t>3</a:t>
            </a:r>
          </a:p>
        </p:txBody>
      </p:sp>
      <p:sp>
        <p:nvSpPr>
          <p:cNvPr id="22" name="Oval 21">
            <a:extLst>
              <a:ext uri="{FF2B5EF4-FFF2-40B4-BE49-F238E27FC236}">
                <a16:creationId xmlns:a16="http://schemas.microsoft.com/office/drawing/2014/main" id="{9E620B20-80F0-4B79-8798-A48A3C6673B6}"/>
              </a:ext>
            </a:extLst>
          </p:cNvPr>
          <p:cNvSpPr/>
          <p:nvPr/>
        </p:nvSpPr>
        <p:spPr>
          <a:xfrm>
            <a:off x="6199239" y="4953000"/>
            <a:ext cx="406400" cy="38985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630"/>
            <a:r>
              <a:rPr lang="en-US" sz="1733" dirty="0">
                <a:solidFill>
                  <a:prstClr val="white"/>
                </a:solidFill>
                <a:latin typeface="Now" panose="020B0604020202020204" charset="0"/>
              </a:rPr>
              <a:t>4</a:t>
            </a:r>
          </a:p>
        </p:txBody>
      </p:sp>
      <p:sp>
        <p:nvSpPr>
          <p:cNvPr id="24" name="Oval 23">
            <a:extLst>
              <a:ext uri="{FF2B5EF4-FFF2-40B4-BE49-F238E27FC236}">
                <a16:creationId xmlns:a16="http://schemas.microsoft.com/office/drawing/2014/main" id="{C0221A9A-B4F3-4520-8C95-04B06BA7E51B}"/>
              </a:ext>
            </a:extLst>
          </p:cNvPr>
          <p:cNvSpPr/>
          <p:nvPr/>
        </p:nvSpPr>
        <p:spPr>
          <a:xfrm>
            <a:off x="6197600" y="6019800"/>
            <a:ext cx="406400" cy="38985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630"/>
            <a:r>
              <a:rPr lang="en-US" sz="1733" dirty="0">
                <a:solidFill>
                  <a:prstClr val="white"/>
                </a:solidFill>
                <a:latin typeface="Now" panose="020B0604020202020204" charset="0"/>
              </a:rPr>
              <a:t>5</a:t>
            </a:r>
          </a:p>
        </p:txBody>
      </p:sp>
      <p:pic>
        <p:nvPicPr>
          <p:cNvPr id="4" name="Picture 3" descr="A group of people sitting on the floor playing a board game&#10;&#10;Description automatically generated">
            <a:extLst>
              <a:ext uri="{FF2B5EF4-FFF2-40B4-BE49-F238E27FC236}">
                <a16:creationId xmlns:a16="http://schemas.microsoft.com/office/drawing/2014/main" id="{A1B78E32-44FD-4A12-BF52-55F4A76E017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8800" y="2717800"/>
            <a:ext cx="4876800" cy="3657601"/>
          </a:xfrm>
          <a:prstGeom prst="rect">
            <a:avLst/>
          </a:prstGeom>
        </p:spPr>
      </p:pic>
      <p:sp>
        <p:nvSpPr>
          <p:cNvPr id="25" name="TextBox 4">
            <a:extLst>
              <a:ext uri="{FF2B5EF4-FFF2-40B4-BE49-F238E27FC236}">
                <a16:creationId xmlns:a16="http://schemas.microsoft.com/office/drawing/2014/main" id="{7026C2A5-CED2-499D-811E-A72423624945}"/>
              </a:ext>
            </a:extLst>
          </p:cNvPr>
          <p:cNvSpPr txBox="1"/>
          <p:nvPr/>
        </p:nvSpPr>
        <p:spPr>
          <a:xfrm>
            <a:off x="609600" y="5765800"/>
            <a:ext cx="3759200" cy="564129"/>
          </a:xfrm>
          <a:prstGeom prst="rect">
            <a:avLst/>
          </a:prstGeom>
        </p:spPr>
        <p:txBody>
          <a:bodyPr wrap="square" lIns="0" tIns="0" rIns="0" bIns="0" rtlCol="0" anchor="t">
            <a:spAutoFit/>
          </a:bodyPr>
          <a:lstStyle/>
          <a:p>
            <a:pPr defTabSz="609630">
              <a:lnSpc>
                <a:spcPts val="1493"/>
              </a:lnSpc>
            </a:pPr>
            <a:r>
              <a:rPr lang="en-US" sz="1200" dirty="0">
                <a:solidFill>
                  <a:prstClr val="white"/>
                </a:solidFill>
                <a:latin typeface="Now"/>
              </a:rPr>
              <a:t>Women-led discussion to reflect on progress of community fisheries management and fisheries resource conservation. © FACT</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252827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23" name="Freeform 4">
            <a:extLst>
              <a:ext uri="{FF2B5EF4-FFF2-40B4-BE49-F238E27FC236}">
                <a16:creationId xmlns:a16="http://schemas.microsoft.com/office/drawing/2014/main" id="{DCDC9E79-7B52-4E1B-826E-FE16F3321D22}"/>
              </a:ext>
            </a:extLst>
          </p:cNvPr>
          <p:cNvSpPr/>
          <p:nvPr/>
        </p:nvSpPr>
        <p:spPr>
          <a:xfrm>
            <a:off x="6400800" y="1271780"/>
            <a:ext cx="4775200" cy="552205"/>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defRPr/>
            </a:pPr>
            <a:endParaRPr lang="en-US" sz="1200" dirty="0">
              <a:solidFill>
                <a:prstClr val="black"/>
              </a:solidFill>
              <a:latin typeface="Calibri"/>
            </a:endParaRPr>
          </a:p>
        </p:txBody>
      </p:sp>
      <p:sp>
        <p:nvSpPr>
          <p:cNvPr id="11" name="TextBox 10">
            <a:extLst>
              <a:ext uri="{FF2B5EF4-FFF2-40B4-BE49-F238E27FC236}">
                <a16:creationId xmlns:a16="http://schemas.microsoft.com/office/drawing/2014/main" id="{05DC1A07-BA44-471B-84DB-EDC7DDD6AE97}"/>
              </a:ext>
            </a:extLst>
          </p:cNvPr>
          <p:cNvSpPr txBox="1"/>
          <p:nvPr/>
        </p:nvSpPr>
        <p:spPr>
          <a:xfrm>
            <a:off x="6400800" y="1337598"/>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GENDER ANALYSIS</a:t>
            </a:r>
          </a:p>
        </p:txBody>
      </p:sp>
      <p:sp>
        <p:nvSpPr>
          <p:cNvPr id="9" name="TextBox 8">
            <a:extLst>
              <a:ext uri="{FF2B5EF4-FFF2-40B4-BE49-F238E27FC236}">
                <a16:creationId xmlns:a16="http://schemas.microsoft.com/office/drawing/2014/main" id="{1773481F-D4AD-438C-9F3F-5691CE13B023}"/>
              </a:ext>
            </a:extLst>
          </p:cNvPr>
          <p:cNvSpPr txBox="1"/>
          <p:nvPr/>
        </p:nvSpPr>
        <p:spPr>
          <a:xfrm>
            <a:off x="3657600" y="1338009"/>
            <a:ext cx="4584842"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some tools for</a:t>
            </a:r>
          </a:p>
        </p:txBody>
      </p:sp>
      <p:sp>
        <p:nvSpPr>
          <p:cNvPr id="15" name="AutoShape 2">
            <a:extLst>
              <a:ext uri="{FF2B5EF4-FFF2-40B4-BE49-F238E27FC236}">
                <a16:creationId xmlns:a16="http://schemas.microsoft.com/office/drawing/2014/main" id="{06BF850F-081D-42B1-9CBE-CF6755F94808}"/>
              </a:ext>
            </a:extLst>
          </p:cNvPr>
          <p:cNvSpPr/>
          <p:nvPr/>
        </p:nvSpPr>
        <p:spPr>
          <a:xfrm>
            <a:off x="406400" y="2409005"/>
            <a:ext cx="2916659" cy="0"/>
          </a:xfrm>
          <a:prstGeom prst="line">
            <a:avLst/>
          </a:prstGeom>
          <a:ln w="28575" cap="rnd">
            <a:solidFill>
              <a:schemeClr val="bg1"/>
            </a:solidFill>
            <a:prstDash val="sysDot"/>
            <a:headEnd type="none" w="sm" len="sm"/>
            <a:tailEnd type="none" w="sm" len="sm"/>
          </a:ln>
        </p:spPr>
      </p:sp>
      <p:sp>
        <p:nvSpPr>
          <p:cNvPr id="17" name="TextBox 3">
            <a:extLst>
              <a:ext uri="{FF2B5EF4-FFF2-40B4-BE49-F238E27FC236}">
                <a16:creationId xmlns:a16="http://schemas.microsoft.com/office/drawing/2014/main" id="{EF714464-9F0C-42BA-8800-60DE3FDAC81E}"/>
              </a:ext>
            </a:extLst>
          </p:cNvPr>
          <p:cNvSpPr txBox="1"/>
          <p:nvPr/>
        </p:nvSpPr>
        <p:spPr>
          <a:xfrm>
            <a:off x="406400" y="2540569"/>
            <a:ext cx="3607353" cy="1104790"/>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Structured questionnaire asking about expectations and roles of women, men, girls, boys in the community + natural resource use and management</a:t>
            </a:r>
          </a:p>
        </p:txBody>
      </p:sp>
      <p:sp>
        <p:nvSpPr>
          <p:cNvPr id="18" name="TextBox 4">
            <a:extLst>
              <a:ext uri="{FF2B5EF4-FFF2-40B4-BE49-F238E27FC236}">
                <a16:creationId xmlns:a16="http://schemas.microsoft.com/office/drawing/2014/main" id="{2BD1EB5C-FE72-42C4-B60E-D1615CC116A3}"/>
              </a:ext>
            </a:extLst>
          </p:cNvPr>
          <p:cNvSpPr txBox="1"/>
          <p:nvPr/>
        </p:nvSpPr>
        <p:spPr>
          <a:xfrm>
            <a:off x="406400" y="2057400"/>
            <a:ext cx="3505200" cy="258404"/>
          </a:xfrm>
          <a:prstGeom prst="rect">
            <a:avLst/>
          </a:prstGeom>
        </p:spPr>
        <p:txBody>
          <a:bodyPr wrap="square" lIns="0" tIns="0" rIns="0" bIns="0" rtlCol="0" anchor="t">
            <a:spAutoFit/>
          </a:bodyPr>
          <a:lstStyle/>
          <a:p>
            <a:pPr defTabSz="609630">
              <a:lnSpc>
                <a:spcPts val="2239"/>
              </a:lnSpc>
            </a:pPr>
            <a:r>
              <a:rPr lang="en-US" sz="1600" dirty="0">
                <a:solidFill>
                  <a:srgbClr val="0A9396"/>
                </a:solidFill>
                <a:latin typeface="Now Bold"/>
              </a:rPr>
              <a:t>Questionnaire about norms, roles</a:t>
            </a:r>
          </a:p>
        </p:txBody>
      </p:sp>
      <p:sp>
        <p:nvSpPr>
          <p:cNvPr id="19" name="AutoShape 2">
            <a:extLst>
              <a:ext uri="{FF2B5EF4-FFF2-40B4-BE49-F238E27FC236}">
                <a16:creationId xmlns:a16="http://schemas.microsoft.com/office/drawing/2014/main" id="{28C8FC81-048F-47F9-9EAC-7CD852631EFB}"/>
              </a:ext>
            </a:extLst>
          </p:cNvPr>
          <p:cNvSpPr/>
          <p:nvPr/>
        </p:nvSpPr>
        <p:spPr>
          <a:xfrm>
            <a:off x="2794000" y="4689141"/>
            <a:ext cx="2916659"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0ABF9A5C-EA3E-49D7-B774-60B5E1EAC613}"/>
              </a:ext>
            </a:extLst>
          </p:cNvPr>
          <p:cNvSpPr txBox="1"/>
          <p:nvPr/>
        </p:nvSpPr>
        <p:spPr>
          <a:xfrm>
            <a:off x="2794000" y="4820704"/>
            <a:ext cx="3607353" cy="1104790"/>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Outlining the different activities of women &amp; men over the seasons – since natural resource use often changes with seasons, so do people’s activities</a:t>
            </a:r>
          </a:p>
        </p:txBody>
      </p:sp>
      <p:sp>
        <p:nvSpPr>
          <p:cNvPr id="21" name="TextBox 4">
            <a:extLst>
              <a:ext uri="{FF2B5EF4-FFF2-40B4-BE49-F238E27FC236}">
                <a16:creationId xmlns:a16="http://schemas.microsoft.com/office/drawing/2014/main" id="{BBD7381E-B7A1-43BF-8699-2DF4FD1CD391}"/>
              </a:ext>
            </a:extLst>
          </p:cNvPr>
          <p:cNvSpPr txBox="1"/>
          <p:nvPr/>
        </p:nvSpPr>
        <p:spPr>
          <a:xfrm>
            <a:off x="2794001" y="4337536"/>
            <a:ext cx="2393087" cy="258404"/>
          </a:xfrm>
          <a:prstGeom prst="rect">
            <a:avLst/>
          </a:prstGeom>
        </p:spPr>
        <p:txBody>
          <a:bodyPr lIns="0" tIns="0" rIns="0" bIns="0" rtlCol="0" anchor="t">
            <a:spAutoFit/>
          </a:bodyPr>
          <a:lstStyle/>
          <a:p>
            <a:pPr defTabSz="609630">
              <a:lnSpc>
                <a:spcPts val="2239"/>
              </a:lnSpc>
            </a:pPr>
            <a:r>
              <a:rPr lang="en-US" sz="1600" dirty="0">
                <a:solidFill>
                  <a:srgbClr val="0A9396"/>
                </a:solidFill>
                <a:latin typeface="Now Bold"/>
              </a:rPr>
              <a:t>Seasonal calendar</a:t>
            </a:r>
          </a:p>
        </p:txBody>
      </p:sp>
      <p:sp>
        <p:nvSpPr>
          <p:cNvPr id="22" name="AutoShape 2">
            <a:extLst>
              <a:ext uri="{FF2B5EF4-FFF2-40B4-BE49-F238E27FC236}">
                <a16:creationId xmlns:a16="http://schemas.microsoft.com/office/drawing/2014/main" id="{943D1105-82A3-4BDD-9BD0-374355F399AB}"/>
              </a:ext>
            </a:extLst>
          </p:cNvPr>
          <p:cNvSpPr/>
          <p:nvPr/>
        </p:nvSpPr>
        <p:spPr>
          <a:xfrm>
            <a:off x="4520647" y="2398277"/>
            <a:ext cx="2916659"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4390FA50-DDA4-4B3E-A59E-1135CB7B86F8}"/>
              </a:ext>
            </a:extLst>
          </p:cNvPr>
          <p:cNvSpPr txBox="1"/>
          <p:nvPr/>
        </p:nvSpPr>
        <p:spPr>
          <a:xfrm>
            <a:off x="4520648" y="2529840"/>
            <a:ext cx="3607353" cy="1104790"/>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Making maps of the resources used by women &amp; men – including labeling the resources, how they are used, &amp; by whom</a:t>
            </a:r>
          </a:p>
        </p:txBody>
      </p:sp>
      <p:sp>
        <p:nvSpPr>
          <p:cNvPr id="25" name="TextBox 4">
            <a:extLst>
              <a:ext uri="{FF2B5EF4-FFF2-40B4-BE49-F238E27FC236}">
                <a16:creationId xmlns:a16="http://schemas.microsoft.com/office/drawing/2014/main" id="{AEA23989-BDBA-4A75-AF2C-726017CB491D}"/>
              </a:ext>
            </a:extLst>
          </p:cNvPr>
          <p:cNvSpPr txBox="1"/>
          <p:nvPr/>
        </p:nvSpPr>
        <p:spPr>
          <a:xfrm>
            <a:off x="4520648" y="2046672"/>
            <a:ext cx="2393087" cy="258404"/>
          </a:xfrm>
          <a:prstGeom prst="rect">
            <a:avLst/>
          </a:prstGeom>
        </p:spPr>
        <p:txBody>
          <a:bodyPr lIns="0" tIns="0" rIns="0" bIns="0" rtlCol="0" anchor="t">
            <a:spAutoFit/>
          </a:bodyPr>
          <a:lstStyle/>
          <a:p>
            <a:pPr defTabSz="609630">
              <a:lnSpc>
                <a:spcPts val="2239"/>
              </a:lnSpc>
            </a:pPr>
            <a:r>
              <a:rPr lang="en-US" sz="1600" dirty="0">
                <a:solidFill>
                  <a:srgbClr val="0A9396"/>
                </a:solidFill>
                <a:latin typeface="Now Bold"/>
              </a:rPr>
              <a:t>Resource mapping</a:t>
            </a:r>
          </a:p>
        </p:txBody>
      </p:sp>
      <p:sp>
        <p:nvSpPr>
          <p:cNvPr id="26" name="AutoShape 2">
            <a:extLst>
              <a:ext uri="{FF2B5EF4-FFF2-40B4-BE49-F238E27FC236}">
                <a16:creationId xmlns:a16="http://schemas.microsoft.com/office/drawing/2014/main" id="{7643E8C8-34C4-4D03-A768-C5744679A849}"/>
              </a:ext>
            </a:extLst>
          </p:cNvPr>
          <p:cNvSpPr/>
          <p:nvPr/>
        </p:nvSpPr>
        <p:spPr>
          <a:xfrm>
            <a:off x="6781514" y="4664309"/>
            <a:ext cx="2916659" cy="0"/>
          </a:xfrm>
          <a:prstGeom prst="line">
            <a:avLst/>
          </a:prstGeom>
          <a:ln w="28575" cap="rnd">
            <a:solidFill>
              <a:schemeClr val="bg1"/>
            </a:solidFill>
            <a:prstDash val="sysDot"/>
            <a:headEnd type="none" w="sm" len="sm"/>
            <a:tailEnd type="none" w="sm" len="sm"/>
          </a:ln>
        </p:spPr>
      </p:sp>
      <p:sp>
        <p:nvSpPr>
          <p:cNvPr id="27" name="TextBox 3">
            <a:extLst>
              <a:ext uri="{FF2B5EF4-FFF2-40B4-BE49-F238E27FC236}">
                <a16:creationId xmlns:a16="http://schemas.microsoft.com/office/drawing/2014/main" id="{B835EC6B-1A56-4FAE-BFCA-D4A2109D800C}"/>
              </a:ext>
            </a:extLst>
          </p:cNvPr>
          <p:cNvSpPr txBox="1"/>
          <p:nvPr/>
        </p:nvSpPr>
        <p:spPr>
          <a:xfrm>
            <a:off x="6781514" y="4795873"/>
            <a:ext cx="3607353" cy="1386918"/>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Documenting how women &amp; men experience their days or certain processes (e.g., the process from fishing to selling fish products), including their activities and feelings</a:t>
            </a:r>
          </a:p>
        </p:txBody>
      </p:sp>
      <p:sp>
        <p:nvSpPr>
          <p:cNvPr id="28" name="TextBox 4">
            <a:extLst>
              <a:ext uri="{FF2B5EF4-FFF2-40B4-BE49-F238E27FC236}">
                <a16:creationId xmlns:a16="http://schemas.microsoft.com/office/drawing/2014/main" id="{BB2D9E79-9CB4-4235-A08C-39654753196E}"/>
              </a:ext>
            </a:extLst>
          </p:cNvPr>
          <p:cNvSpPr txBox="1"/>
          <p:nvPr/>
        </p:nvSpPr>
        <p:spPr>
          <a:xfrm>
            <a:off x="6781515" y="4312704"/>
            <a:ext cx="2393087" cy="258404"/>
          </a:xfrm>
          <a:prstGeom prst="rect">
            <a:avLst/>
          </a:prstGeom>
        </p:spPr>
        <p:txBody>
          <a:bodyPr lIns="0" tIns="0" rIns="0" bIns="0" rtlCol="0" anchor="t">
            <a:spAutoFit/>
          </a:bodyPr>
          <a:lstStyle/>
          <a:p>
            <a:pPr defTabSz="609630">
              <a:lnSpc>
                <a:spcPts val="2239"/>
              </a:lnSpc>
            </a:pPr>
            <a:r>
              <a:rPr lang="en-US" sz="1600" dirty="0">
                <a:solidFill>
                  <a:srgbClr val="0A9396"/>
                </a:solidFill>
                <a:latin typeface="Now Bold"/>
              </a:rPr>
              <a:t>Journey mapping</a:t>
            </a:r>
          </a:p>
        </p:txBody>
      </p:sp>
      <p:sp>
        <p:nvSpPr>
          <p:cNvPr id="29" name="AutoShape 2">
            <a:extLst>
              <a:ext uri="{FF2B5EF4-FFF2-40B4-BE49-F238E27FC236}">
                <a16:creationId xmlns:a16="http://schemas.microsoft.com/office/drawing/2014/main" id="{29920DF9-5C63-4BAF-9AF3-F974154B91AB}"/>
              </a:ext>
            </a:extLst>
          </p:cNvPr>
          <p:cNvSpPr/>
          <p:nvPr/>
        </p:nvSpPr>
        <p:spPr>
          <a:xfrm>
            <a:off x="8455173" y="2398277"/>
            <a:ext cx="2916659" cy="0"/>
          </a:xfrm>
          <a:prstGeom prst="line">
            <a:avLst/>
          </a:prstGeom>
          <a:ln w="28575" cap="rnd">
            <a:solidFill>
              <a:schemeClr val="bg1"/>
            </a:solidFill>
            <a:prstDash val="sysDot"/>
            <a:headEnd type="none" w="sm" len="sm"/>
            <a:tailEnd type="none" w="sm" len="sm"/>
          </a:ln>
        </p:spPr>
      </p:sp>
      <p:sp>
        <p:nvSpPr>
          <p:cNvPr id="30" name="TextBox 3">
            <a:extLst>
              <a:ext uri="{FF2B5EF4-FFF2-40B4-BE49-F238E27FC236}">
                <a16:creationId xmlns:a16="http://schemas.microsoft.com/office/drawing/2014/main" id="{57D4D415-678C-436E-8D8F-CC47189218E7}"/>
              </a:ext>
            </a:extLst>
          </p:cNvPr>
          <p:cNvSpPr txBox="1"/>
          <p:nvPr/>
        </p:nvSpPr>
        <p:spPr>
          <a:xfrm>
            <a:off x="8455173" y="2529840"/>
            <a:ext cx="3607353" cy="1104790"/>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Open questions and/or a list of topics to guide more detailed interviews or group discussions about gender norms, issues, experiences</a:t>
            </a:r>
          </a:p>
        </p:txBody>
      </p:sp>
      <p:sp>
        <p:nvSpPr>
          <p:cNvPr id="31" name="TextBox 4">
            <a:extLst>
              <a:ext uri="{FF2B5EF4-FFF2-40B4-BE49-F238E27FC236}">
                <a16:creationId xmlns:a16="http://schemas.microsoft.com/office/drawing/2014/main" id="{01189A05-EF84-4757-A260-63A959F1FCA9}"/>
              </a:ext>
            </a:extLst>
          </p:cNvPr>
          <p:cNvSpPr txBox="1"/>
          <p:nvPr/>
        </p:nvSpPr>
        <p:spPr>
          <a:xfrm>
            <a:off x="8455173" y="2046672"/>
            <a:ext cx="3505200" cy="258404"/>
          </a:xfrm>
          <a:prstGeom prst="rect">
            <a:avLst/>
          </a:prstGeom>
        </p:spPr>
        <p:txBody>
          <a:bodyPr wrap="square" lIns="0" tIns="0" rIns="0" bIns="0" rtlCol="0" anchor="t">
            <a:spAutoFit/>
          </a:bodyPr>
          <a:lstStyle/>
          <a:p>
            <a:pPr defTabSz="609630">
              <a:lnSpc>
                <a:spcPts val="2239"/>
              </a:lnSpc>
            </a:pPr>
            <a:r>
              <a:rPr lang="en-US" sz="1600" dirty="0">
                <a:solidFill>
                  <a:srgbClr val="0A9396"/>
                </a:solidFill>
                <a:latin typeface="Now Bold"/>
              </a:rPr>
              <a:t>Interview + Discussion guides</a:t>
            </a:r>
          </a:p>
        </p:txBody>
      </p:sp>
    </p:spTree>
    <p:extLst>
      <p:ext uri="{BB962C8B-B14F-4D97-AF65-F5344CB8AC3E}">
        <p14:creationId xmlns:p14="http://schemas.microsoft.com/office/powerpoint/2010/main" val="378262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61D71C-214E-41CC-A586-3137523257BE}"/>
              </a:ext>
            </a:extLst>
          </p:cNvPr>
          <p:cNvSpPr/>
          <p:nvPr/>
        </p:nvSpPr>
        <p:spPr>
          <a:xfrm>
            <a:off x="3916127" y="871421"/>
            <a:ext cx="8225073" cy="596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19" name="AutoShape 2">
            <a:extLst>
              <a:ext uri="{FF2B5EF4-FFF2-40B4-BE49-F238E27FC236}">
                <a16:creationId xmlns:a16="http://schemas.microsoft.com/office/drawing/2014/main" id="{28C8FC81-048F-47F9-9EAC-7CD852631EFB}"/>
              </a:ext>
            </a:extLst>
          </p:cNvPr>
          <p:cNvSpPr/>
          <p:nvPr/>
        </p:nvSpPr>
        <p:spPr>
          <a:xfrm>
            <a:off x="254000" y="584097"/>
            <a:ext cx="2916659"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0ABF9A5C-EA3E-49D7-B774-60B5E1EAC613}"/>
              </a:ext>
            </a:extLst>
          </p:cNvPr>
          <p:cNvSpPr txBox="1"/>
          <p:nvPr/>
        </p:nvSpPr>
        <p:spPr>
          <a:xfrm>
            <a:off x="254000" y="715661"/>
            <a:ext cx="3607353" cy="1104790"/>
          </a:xfrm>
          <a:prstGeom prst="rect">
            <a:avLst/>
          </a:prstGeom>
        </p:spPr>
        <p:txBody>
          <a:bodyPr lIns="0" tIns="0" rIns="0" bIns="0" rtlCol="0" anchor="t">
            <a:spAutoFit/>
          </a:bodyPr>
          <a:lstStyle/>
          <a:p>
            <a:pPr defTabSz="609630">
              <a:lnSpc>
                <a:spcPts val="2239"/>
              </a:lnSpc>
              <a:defRPr/>
            </a:pPr>
            <a:r>
              <a:rPr lang="en-US" sz="1600" dirty="0">
                <a:solidFill>
                  <a:srgbClr val="1E1E1E"/>
                </a:solidFill>
                <a:latin typeface="Now"/>
              </a:rPr>
              <a:t>Outlining the different activities of women &amp; men over the seasons – since natural resource use often changes with seasons, so do people’s activities</a:t>
            </a:r>
          </a:p>
        </p:txBody>
      </p:sp>
      <p:sp>
        <p:nvSpPr>
          <p:cNvPr id="21" name="TextBox 4">
            <a:extLst>
              <a:ext uri="{FF2B5EF4-FFF2-40B4-BE49-F238E27FC236}">
                <a16:creationId xmlns:a16="http://schemas.microsoft.com/office/drawing/2014/main" id="{BBD7381E-B7A1-43BF-8699-2DF4FD1CD391}"/>
              </a:ext>
            </a:extLst>
          </p:cNvPr>
          <p:cNvSpPr txBox="1"/>
          <p:nvPr/>
        </p:nvSpPr>
        <p:spPr>
          <a:xfrm>
            <a:off x="254001" y="232492"/>
            <a:ext cx="2393087" cy="258404"/>
          </a:xfrm>
          <a:prstGeom prst="rect">
            <a:avLst/>
          </a:prstGeom>
        </p:spPr>
        <p:txBody>
          <a:bodyPr lIns="0" tIns="0" rIns="0" bIns="0" rtlCol="0" anchor="t">
            <a:spAutoFit/>
          </a:bodyPr>
          <a:lstStyle/>
          <a:p>
            <a:pPr defTabSz="609630">
              <a:lnSpc>
                <a:spcPts val="2239"/>
              </a:lnSpc>
              <a:defRPr/>
            </a:pPr>
            <a:r>
              <a:rPr lang="en-US" sz="1600" dirty="0">
                <a:solidFill>
                  <a:srgbClr val="0A9396"/>
                </a:solidFill>
                <a:latin typeface="Now Bold"/>
              </a:rPr>
              <a:t>Seasonal calendar</a:t>
            </a:r>
          </a:p>
        </p:txBody>
      </p:sp>
      <p:pic>
        <p:nvPicPr>
          <p:cNvPr id="32" name="Picture 31">
            <a:extLst>
              <a:ext uri="{FF2B5EF4-FFF2-40B4-BE49-F238E27FC236}">
                <a16:creationId xmlns:a16="http://schemas.microsoft.com/office/drawing/2014/main" id="{DD971103-6BDE-4380-B1B1-A4183CF057F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16127" y="5629171"/>
            <a:ext cx="2595215" cy="1089107"/>
          </a:xfrm>
          <a:prstGeom prst="rect">
            <a:avLst/>
          </a:prstGeom>
        </p:spPr>
      </p:pic>
      <p:pic>
        <p:nvPicPr>
          <p:cNvPr id="33" name="Picture 32">
            <a:extLst>
              <a:ext uri="{FF2B5EF4-FFF2-40B4-BE49-F238E27FC236}">
                <a16:creationId xmlns:a16="http://schemas.microsoft.com/office/drawing/2014/main" id="{C8E9C05B-5080-47C3-8422-11F7F438946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916127" y="871422"/>
            <a:ext cx="8225073" cy="4757749"/>
          </a:xfrm>
          <a:prstGeom prst="rect">
            <a:avLst/>
          </a:prstGeom>
        </p:spPr>
      </p:pic>
      <p:pic>
        <p:nvPicPr>
          <p:cNvPr id="34" name="Picture 33">
            <a:extLst>
              <a:ext uri="{FF2B5EF4-FFF2-40B4-BE49-F238E27FC236}">
                <a16:creationId xmlns:a16="http://schemas.microsoft.com/office/drawing/2014/main" id="{5FB72058-AB9A-4574-9E7D-C3BDB3D0ABF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898308" y="5627712"/>
            <a:ext cx="2587603" cy="900089"/>
          </a:xfrm>
          <a:prstGeom prst="rect">
            <a:avLst/>
          </a:prstGeom>
        </p:spPr>
      </p:pic>
      <p:pic>
        <p:nvPicPr>
          <p:cNvPr id="35" name="Picture 34">
            <a:extLst>
              <a:ext uri="{FF2B5EF4-FFF2-40B4-BE49-F238E27FC236}">
                <a16:creationId xmlns:a16="http://schemas.microsoft.com/office/drawing/2014/main" id="{E8E48E39-441F-485F-9556-20E52F232953}"/>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197780" y="6467637"/>
            <a:ext cx="5878873" cy="364963"/>
          </a:xfrm>
          <a:prstGeom prst="rect">
            <a:avLst/>
          </a:prstGeom>
        </p:spPr>
      </p:pic>
      <p:sp>
        <p:nvSpPr>
          <p:cNvPr id="36" name="TextBox 3">
            <a:extLst>
              <a:ext uri="{FF2B5EF4-FFF2-40B4-BE49-F238E27FC236}">
                <a16:creationId xmlns:a16="http://schemas.microsoft.com/office/drawing/2014/main" id="{3D76A5E5-8843-48DA-9E0D-B343ECADE941}"/>
              </a:ext>
            </a:extLst>
          </p:cNvPr>
          <p:cNvSpPr txBox="1"/>
          <p:nvPr/>
        </p:nvSpPr>
        <p:spPr>
          <a:xfrm>
            <a:off x="304248" y="2768600"/>
            <a:ext cx="3607353" cy="3636188"/>
          </a:xfrm>
          <a:prstGeom prst="rect">
            <a:avLst/>
          </a:prstGeom>
          <a:noFill/>
        </p:spPr>
        <p:txBody>
          <a:bodyPr lIns="182880" tIns="0" rIns="182880" bIns="0" rtlCol="0" anchor="t">
            <a:spAutoFit/>
          </a:bodyPr>
          <a:lstStyle/>
          <a:p>
            <a:pPr algn="r" defTabSz="609630">
              <a:lnSpc>
                <a:spcPts val="2239"/>
              </a:lnSpc>
              <a:defRPr/>
            </a:pPr>
            <a:r>
              <a:rPr lang="en-US" sz="1333" dirty="0">
                <a:solidFill>
                  <a:prstClr val="white"/>
                </a:solidFill>
                <a:latin typeface="Now"/>
              </a:rPr>
              <a:t>EXAMPLE:</a:t>
            </a:r>
          </a:p>
          <a:p>
            <a:pPr algn="r" defTabSz="609630">
              <a:lnSpc>
                <a:spcPts val="2239"/>
              </a:lnSpc>
              <a:defRPr/>
            </a:pPr>
            <a:r>
              <a:rPr lang="en-US" sz="1333" dirty="0">
                <a:solidFill>
                  <a:prstClr val="white"/>
                </a:solidFill>
                <a:latin typeface="Now"/>
              </a:rPr>
              <a:t>This seasonal calendar documents the activities of men, women, boys, and girls related to </a:t>
            </a:r>
            <a:r>
              <a:rPr lang="en-US" sz="1333" b="1" dirty="0">
                <a:solidFill>
                  <a:prstClr val="white"/>
                </a:solidFill>
                <a:latin typeface="Now"/>
              </a:rPr>
              <a:t>household duties, fisheries, </a:t>
            </a:r>
            <a:r>
              <a:rPr lang="en-US" sz="1333" dirty="0">
                <a:solidFill>
                  <a:prstClr val="white"/>
                </a:solidFill>
                <a:latin typeface="Now"/>
              </a:rPr>
              <a:t>and</a:t>
            </a:r>
            <a:r>
              <a:rPr lang="en-US" sz="1333" b="1" dirty="0">
                <a:solidFill>
                  <a:prstClr val="white"/>
                </a:solidFill>
                <a:latin typeface="Now"/>
              </a:rPr>
              <a:t> agriculture</a:t>
            </a:r>
            <a:r>
              <a:rPr lang="en-US" sz="1333" dirty="0">
                <a:solidFill>
                  <a:prstClr val="white"/>
                </a:solidFill>
                <a:latin typeface="Now"/>
              </a:rPr>
              <a:t>.</a:t>
            </a:r>
          </a:p>
          <a:p>
            <a:pPr algn="r" defTabSz="609630">
              <a:lnSpc>
                <a:spcPts val="2239"/>
              </a:lnSpc>
              <a:defRPr/>
            </a:pPr>
            <a:endParaRPr lang="en-US" sz="1333" dirty="0">
              <a:solidFill>
                <a:prstClr val="white"/>
              </a:solidFill>
              <a:latin typeface="Now"/>
            </a:endParaRPr>
          </a:p>
          <a:p>
            <a:pPr algn="r" defTabSz="609630">
              <a:lnSpc>
                <a:spcPts val="2239"/>
              </a:lnSpc>
              <a:defRPr/>
            </a:pPr>
            <a:r>
              <a:rPr lang="en-US" sz="1333" dirty="0">
                <a:solidFill>
                  <a:prstClr val="white"/>
                </a:solidFill>
                <a:latin typeface="Now"/>
              </a:rPr>
              <a:t>Men’s activities are marked with a white square at the beginning, women’s with a white circle – the line indicates the intensity of their activities.</a:t>
            </a:r>
          </a:p>
          <a:p>
            <a:pPr algn="r" defTabSz="609630">
              <a:lnSpc>
                <a:spcPts val="2239"/>
              </a:lnSpc>
              <a:defRPr/>
            </a:pPr>
            <a:endParaRPr lang="en-US" sz="1333" dirty="0">
              <a:solidFill>
                <a:prstClr val="white"/>
              </a:solidFill>
              <a:latin typeface="Now"/>
            </a:endParaRPr>
          </a:p>
          <a:p>
            <a:pPr algn="r" defTabSz="609630">
              <a:lnSpc>
                <a:spcPts val="2239"/>
              </a:lnSpc>
              <a:defRPr/>
            </a:pPr>
            <a:r>
              <a:rPr lang="en-US" sz="1333" dirty="0">
                <a:solidFill>
                  <a:prstClr val="white"/>
                </a:solidFill>
                <a:latin typeface="Now"/>
              </a:rPr>
              <a:t>Notes on the type of activity are also added.</a:t>
            </a:r>
          </a:p>
        </p:txBody>
      </p:sp>
      <p:sp>
        <p:nvSpPr>
          <p:cNvPr id="37" name="AutoShape 2">
            <a:extLst>
              <a:ext uri="{FF2B5EF4-FFF2-40B4-BE49-F238E27FC236}">
                <a16:creationId xmlns:a16="http://schemas.microsoft.com/office/drawing/2014/main" id="{0AEC0603-26D4-40E2-9415-48C783EF4E10}"/>
              </a:ext>
            </a:extLst>
          </p:cNvPr>
          <p:cNvSpPr/>
          <p:nvPr/>
        </p:nvSpPr>
        <p:spPr>
          <a:xfrm flipH="1" flipV="1">
            <a:off x="3911600" y="2883710"/>
            <a:ext cx="0" cy="3186890"/>
          </a:xfrm>
          <a:prstGeom prst="line">
            <a:avLst/>
          </a:prstGeom>
          <a:ln w="28575" cap="rnd">
            <a:solidFill>
              <a:srgbClr val="94D2BD"/>
            </a:solidFill>
            <a:prstDash val="sysDot"/>
            <a:headEnd type="none" w="sm" len="sm"/>
            <a:tailEnd type="none" w="sm" len="sm"/>
          </a:ln>
        </p:spPr>
      </p:sp>
    </p:spTree>
    <p:extLst>
      <p:ext uri="{BB962C8B-B14F-4D97-AF65-F5344CB8AC3E}">
        <p14:creationId xmlns:p14="http://schemas.microsoft.com/office/powerpoint/2010/main" val="410437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3629"/>
            <a:ext cx="6451601" cy="6861629"/>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6350"/>
            <a:ext cx="6451600" cy="686435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6662101" y="227023"/>
            <a:ext cx="4644275" cy="331757"/>
          </a:xfrm>
          <a:prstGeom prst="rect">
            <a:avLst/>
          </a:prstGeom>
        </p:spPr>
        <p:txBody>
          <a:bodyPr lIns="0" tIns="0" rIns="0" bIns="0" rtlCol="0" anchor="t">
            <a:spAutoFit/>
          </a:bodyPr>
          <a:lstStyle/>
          <a:p>
            <a:pPr>
              <a:lnSpc>
                <a:spcPts val="2800"/>
              </a:lnSpc>
            </a:pPr>
            <a:r>
              <a:rPr lang="en-US" sz="2133" dirty="0">
                <a:solidFill>
                  <a:srgbClr val="1E1E1E"/>
                </a:solidFill>
                <a:latin typeface="Now"/>
              </a:rPr>
              <a:t>About</a:t>
            </a:r>
          </a:p>
        </p:txBody>
      </p:sp>
      <p:sp>
        <p:nvSpPr>
          <p:cNvPr id="19" name="TextBox 8">
            <a:extLst>
              <a:ext uri="{FF2B5EF4-FFF2-40B4-BE49-F238E27FC236}">
                <a16:creationId xmlns:a16="http://schemas.microsoft.com/office/drawing/2014/main" id="{58644867-E420-44B4-B5F3-6EFC6C75F198}"/>
              </a:ext>
            </a:extLst>
          </p:cNvPr>
          <p:cNvSpPr txBox="1"/>
          <p:nvPr/>
        </p:nvSpPr>
        <p:spPr>
          <a:xfrm>
            <a:off x="6780660" y="634708"/>
            <a:ext cx="5228081" cy="1048942"/>
          </a:xfrm>
          <a:prstGeom prst="rect">
            <a:avLst/>
          </a:prstGeom>
        </p:spPr>
        <p:txBody>
          <a:bodyPr wrap="square" lIns="0" tIns="0" rIns="0" bIns="0" rtlCol="0" anchor="t">
            <a:spAutoFit/>
          </a:bodyPr>
          <a:lstStyle/>
          <a:p>
            <a:pPr>
              <a:lnSpc>
                <a:spcPts val="2053"/>
              </a:lnSpc>
              <a:spcAft>
                <a:spcPts val="400"/>
              </a:spcAft>
            </a:pPr>
            <a:r>
              <a:rPr lang="en-US" sz="1333" dirty="0">
                <a:solidFill>
                  <a:srgbClr val="1E1E1E"/>
                </a:solidFill>
                <a:latin typeface="Now"/>
              </a:rPr>
              <a:t>This knowledge product is based on experiences of CEPF Grantees in the Indo-Burma Hotspot, and is meant to provide useful information and guidelines for supporting women in </a:t>
            </a:r>
            <a:r>
              <a:rPr lang="en-US" sz="1333">
                <a:solidFill>
                  <a:srgbClr val="1E1E1E"/>
                </a:solidFill>
                <a:latin typeface="Now"/>
              </a:rPr>
              <a:t>conservation. </a:t>
            </a:r>
            <a:r>
              <a:rPr lang="en-US" sz="1333" i="1">
                <a:solidFill>
                  <a:srgbClr val="222222"/>
                </a:solidFill>
                <a:latin typeface="Now" panose="00000500000000000000" pitchFamily="50" charset="0"/>
              </a:rPr>
              <a:t>Licensed under </a:t>
            </a:r>
            <a:r>
              <a:rPr lang="en-US" sz="1333" i="1">
                <a:solidFill>
                  <a:srgbClr val="1155CC"/>
                </a:solidFill>
                <a:latin typeface="Now" panose="00000500000000000000" pitchFamily="50" charset="0"/>
                <a:hlinkClick r:id="rId4"/>
              </a:rPr>
              <a:t>CC BY-NC 4.0</a:t>
            </a:r>
            <a:r>
              <a:rPr lang="en-US" sz="1333" i="1">
                <a:solidFill>
                  <a:srgbClr val="222222"/>
                </a:solidFill>
                <a:latin typeface="Now" panose="00000500000000000000" pitchFamily="50" charset="0"/>
              </a:rPr>
              <a:t>.</a:t>
            </a:r>
            <a:endParaRPr lang="en-US" sz="667" i="1" dirty="0">
              <a:solidFill>
                <a:srgbClr val="1E1E1E"/>
              </a:solidFill>
              <a:latin typeface="Now" panose="00000500000000000000" pitchFamily="50" charset="0"/>
            </a:endParaRPr>
          </a:p>
        </p:txBody>
      </p:sp>
      <p:sp>
        <p:nvSpPr>
          <p:cNvPr id="20" name="TextBox 8">
            <a:extLst>
              <a:ext uri="{FF2B5EF4-FFF2-40B4-BE49-F238E27FC236}">
                <a16:creationId xmlns:a16="http://schemas.microsoft.com/office/drawing/2014/main" id="{8ED2F551-9B33-49A7-984F-CCA5E1A9E180}"/>
              </a:ext>
            </a:extLst>
          </p:cNvPr>
          <p:cNvSpPr txBox="1"/>
          <p:nvPr/>
        </p:nvSpPr>
        <p:spPr>
          <a:xfrm>
            <a:off x="6780660" y="1786871"/>
            <a:ext cx="5309741" cy="779637"/>
          </a:xfrm>
          <a:prstGeom prst="rect">
            <a:avLst/>
          </a:prstGeom>
        </p:spPr>
        <p:txBody>
          <a:bodyPr wrap="square" lIns="0" tIns="0" rIns="0" bIns="0" rtlCol="0" anchor="t">
            <a:spAutoFit/>
          </a:bodyPr>
          <a:lstStyle/>
          <a:p>
            <a:pPr>
              <a:lnSpc>
                <a:spcPts val="2053"/>
              </a:lnSpc>
              <a:spcAft>
                <a:spcPts val="400"/>
              </a:spcAft>
            </a:pPr>
            <a:r>
              <a:rPr lang="en-US" sz="1333" dirty="0">
                <a:latin typeface="Now" panose="00000500000000000000" pitchFamily="50" charset="0"/>
                <a:ea typeface="Calibri" panose="020F0502020204030204" pitchFamily="34" charset="0"/>
                <a:cs typeface="Myanmar Text" panose="020B0502040204020203" pitchFamily="34" charset="0"/>
              </a:rPr>
              <a:t>Funded as a part of the CEPF "Building on Success" learning resource series, which aims to promote effective conservation practices across the planet. </a:t>
            </a:r>
            <a:endParaRPr lang="en-US" sz="1333" dirty="0">
              <a:solidFill>
                <a:srgbClr val="1E1E1E"/>
              </a:solidFill>
              <a:latin typeface="Now Bold"/>
            </a:endParaRPr>
          </a:p>
        </p:txBody>
      </p:sp>
      <p:sp>
        <p:nvSpPr>
          <p:cNvPr id="22" name="TextBox 7">
            <a:extLst>
              <a:ext uri="{FF2B5EF4-FFF2-40B4-BE49-F238E27FC236}">
                <a16:creationId xmlns:a16="http://schemas.microsoft.com/office/drawing/2014/main" id="{B5DECDFD-E340-4BEE-8AAD-797EB71C4A3C}"/>
              </a:ext>
            </a:extLst>
          </p:cNvPr>
          <p:cNvSpPr txBox="1"/>
          <p:nvPr/>
        </p:nvSpPr>
        <p:spPr>
          <a:xfrm>
            <a:off x="558800" y="6544539"/>
            <a:ext cx="5300480" cy="192360"/>
          </a:xfrm>
          <a:prstGeom prst="rect">
            <a:avLst/>
          </a:prstGeom>
        </p:spPr>
        <p:txBody>
          <a:bodyPr wrap="square" lIns="0" tIns="0" rIns="0" bIns="0" rtlCol="0" anchor="t">
            <a:spAutoFit/>
          </a:bodyPr>
          <a:lstStyle/>
          <a:p>
            <a:pPr algn="ctr">
              <a:lnSpc>
                <a:spcPts val="1493"/>
              </a:lnSpc>
            </a:pPr>
            <a:r>
              <a:rPr lang="en-US" sz="1333" dirty="0">
                <a:solidFill>
                  <a:srgbClr val="FBB38F"/>
                </a:solidFill>
                <a:latin typeface="Now"/>
              </a:rPr>
              <a:t>Published 2021 |  Author: Tara Sayuri Whitty, PhD. @ Keiruna Inc</a:t>
            </a:r>
          </a:p>
        </p:txBody>
      </p:sp>
      <p:sp>
        <p:nvSpPr>
          <p:cNvPr id="23" name="TextBox 9">
            <a:extLst>
              <a:ext uri="{FF2B5EF4-FFF2-40B4-BE49-F238E27FC236}">
                <a16:creationId xmlns:a16="http://schemas.microsoft.com/office/drawing/2014/main" id="{5A0978F6-14CB-4B75-8311-4575748A7BE5}"/>
              </a:ext>
            </a:extLst>
          </p:cNvPr>
          <p:cNvSpPr txBox="1"/>
          <p:nvPr/>
        </p:nvSpPr>
        <p:spPr>
          <a:xfrm>
            <a:off x="6665378" y="2887926"/>
            <a:ext cx="4910320" cy="331757"/>
          </a:xfrm>
          <a:prstGeom prst="rect">
            <a:avLst/>
          </a:prstGeom>
        </p:spPr>
        <p:txBody>
          <a:bodyPr wrap="square" lIns="0" tIns="0" rIns="0" bIns="0" rtlCol="0" anchor="t">
            <a:spAutoFit/>
          </a:bodyPr>
          <a:lstStyle/>
          <a:p>
            <a:pPr>
              <a:lnSpc>
                <a:spcPts val="2800"/>
              </a:lnSpc>
            </a:pPr>
            <a:r>
              <a:rPr lang="en-US" sz="2133" dirty="0">
                <a:solidFill>
                  <a:srgbClr val="1E1E1E"/>
                </a:solidFill>
                <a:latin typeface="Now"/>
              </a:rPr>
              <a:t>How to use this knowledge product</a:t>
            </a:r>
          </a:p>
        </p:txBody>
      </p:sp>
      <p:sp>
        <p:nvSpPr>
          <p:cNvPr id="24" name="TextBox 10">
            <a:extLst>
              <a:ext uri="{FF2B5EF4-FFF2-40B4-BE49-F238E27FC236}">
                <a16:creationId xmlns:a16="http://schemas.microsoft.com/office/drawing/2014/main" id="{A6577997-3E86-4D70-8B10-EA097303FFA1}"/>
              </a:ext>
            </a:extLst>
          </p:cNvPr>
          <p:cNvSpPr txBox="1"/>
          <p:nvPr/>
        </p:nvSpPr>
        <p:spPr>
          <a:xfrm>
            <a:off x="6780659" y="3345809"/>
            <a:ext cx="4834515" cy="744371"/>
          </a:xfrm>
          <a:prstGeom prst="rect">
            <a:avLst/>
          </a:prstGeom>
        </p:spPr>
        <p:txBody>
          <a:bodyPr wrap="square" lIns="0" tIns="0" rIns="0" bIns="0" rtlCol="0" anchor="t">
            <a:spAutoFit/>
          </a:bodyPr>
          <a:lstStyle/>
          <a:p>
            <a:pPr>
              <a:lnSpc>
                <a:spcPts val="1959"/>
              </a:lnSpc>
            </a:pPr>
            <a:r>
              <a:rPr lang="en-US" sz="1333" dirty="0">
                <a:solidFill>
                  <a:srgbClr val="1E1E1E"/>
                </a:solidFill>
                <a:latin typeface="Now"/>
              </a:rPr>
              <a:t>This is a training with </a:t>
            </a:r>
            <a:r>
              <a:rPr lang="en-US" sz="1333" u="sng" dirty="0">
                <a:solidFill>
                  <a:srgbClr val="1E1E1E"/>
                </a:solidFill>
                <a:latin typeface="Now"/>
              </a:rPr>
              <a:t>3 modules</a:t>
            </a:r>
            <a:r>
              <a:rPr lang="en-US" sz="1333" dirty="0">
                <a:solidFill>
                  <a:srgbClr val="1E1E1E"/>
                </a:solidFill>
                <a:latin typeface="Now"/>
              </a:rPr>
              <a:t> that can be self-guided or delivered by a trainer to a group, with extra explanations in the optional </a:t>
            </a:r>
            <a:r>
              <a:rPr lang="en-US" sz="1333" dirty="0">
                <a:solidFill>
                  <a:srgbClr val="1E1E1E"/>
                </a:solidFill>
                <a:latin typeface="Now Bold"/>
              </a:rPr>
              <a:t>Training Script</a:t>
            </a:r>
            <a:r>
              <a:rPr lang="en-US" sz="1333" dirty="0">
                <a:solidFill>
                  <a:srgbClr val="1E1E1E"/>
                </a:solidFill>
                <a:latin typeface="Now"/>
              </a:rPr>
              <a:t> document.</a:t>
            </a:r>
          </a:p>
        </p:txBody>
      </p:sp>
      <p:sp>
        <p:nvSpPr>
          <p:cNvPr id="8" name="TextBox 8"/>
          <p:cNvSpPr txBox="1"/>
          <p:nvPr/>
        </p:nvSpPr>
        <p:spPr>
          <a:xfrm>
            <a:off x="8650616" y="5421171"/>
            <a:ext cx="3439785" cy="1314334"/>
          </a:xfrm>
          <a:prstGeom prst="rect">
            <a:avLst/>
          </a:prstGeom>
        </p:spPr>
        <p:txBody>
          <a:bodyPr wrap="square" lIns="0" tIns="0" rIns="0" bIns="0" rtlCol="0" anchor="t">
            <a:spAutoFit/>
          </a:bodyPr>
          <a:lstStyle/>
          <a:p>
            <a:pPr>
              <a:lnSpc>
                <a:spcPts val="2053"/>
              </a:lnSpc>
              <a:spcAft>
                <a:spcPts val="400"/>
              </a:spcAft>
            </a:pPr>
            <a:r>
              <a:rPr lang="en-US" sz="1200" dirty="0">
                <a:solidFill>
                  <a:srgbClr val="0A9396"/>
                </a:solidFill>
                <a:latin typeface="Now" panose="00000500000000000000" pitchFamily="50" charset="0"/>
                <a:ea typeface="Calibri" panose="020F0502020204030204" pitchFamily="34" charset="0"/>
                <a:cs typeface="Myanmar Text" panose="020B0502040204020203" pitchFamily="34" charset="0"/>
              </a:rPr>
              <a:t>CEPF is a joint initiative of </a:t>
            </a:r>
            <a:br>
              <a:rPr lang="en-US" sz="1200" dirty="0">
                <a:solidFill>
                  <a:srgbClr val="0A9396"/>
                </a:solidFill>
                <a:latin typeface="Now" panose="00000500000000000000" pitchFamily="50" charset="0"/>
                <a:ea typeface="Calibri" panose="020F0502020204030204" pitchFamily="34" charset="0"/>
                <a:cs typeface="Myanmar Text" panose="020B0502040204020203" pitchFamily="34" charset="0"/>
              </a:rPr>
            </a:br>
            <a:r>
              <a:rPr lang="en-US" sz="1200" dirty="0" err="1">
                <a:solidFill>
                  <a:srgbClr val="0A9396"/>
                </a:solidFill>
                <a:latin typeface="Now" panose="00000500000000000000" pitchFamily="50" charset="0"/>
                <a:ea typeface="Calibri" panose="020F0502020204030204" pitchFamily="34" charset="0"/>
                <a:cs typeface="Myanmar Text" panose="020B0502040204020203" pitchFamily="34" charset="0"/>
              </a:rPr>
              <a:t>l’Agence</a:t>
            </a:r>
            <a:r>
              <a:rPr lang="en-US" sz="1200" dirty="0">
                <a:solidFill>
                  <a:srgbClr val="0A9396"/>
                </a:solidFill>
                <a:latin typeface="Now" panose="00000500000000000000" pitchFamily="50" charset="0"/>
                <a:ea typeface="Calibri" panose="020F0502020204030204" pitchFamily="34" charset="0"/>
                <a:cs typeface="Myanmar Text" panose="020B0502040204020203" pitchFamily="34" charset="0"/>
              </a:rPr>
              <a:t> </a:t>
            </a:r>
            <a:r>
              <a:rPr lang="en-US" sz="1200" dirty="0" err="1">
                <a:solidFill>
                  <a:srgbClr val="0A9396"/>
                </a:solidFill>
                <a:latin typeface="Now" panose="00000500000000000000" pitchFamily="50" charset="0"/>
                <a:ea typeface="Calibri" panose="020F0502020204030204" pitchFamily="34" charset="0"/>
                <a:cs typeface="Myanmar Text" panose="020B0502040204020203" pitchFamily="34" charset="0"/>
              </a:rPr>
              <a:t>Française</a:t>
            </a:r>
            <a:r>
              <a:rPr lang="en-US" sz="1200" dirty="0">
                <a:solidFill>
                  <a:srgbClr val="0A9396"/>
                </a:solidFill>
                <a:latin typeface="Now" panose="00000500000000000000" pitchFamily="50" charset="0"/>
                <a:ea typeface="Calibri" panose="020F0502020204030204" pitchFamily="34" charset="0"/>
                <a:cs typeface="Myanmar Text" panose="020B0502040204020203" pitchFamily="34" charset="0"/>
              </a:rPr>
              <a:t> de </a:t>
            </a:r>
            <a:r>
              <a:rPr lang="en-US" sz="1200" dirty="0" err="1">
                <a:solidFill>
                  <a:srgbClr val="0A9396"/>
                </a:solidFill>
                <a:latin typeface="Now" panose="00000500000000000000" pitchFamily="50" charset="0"/>
                <a:ea typeface="Calibri" panose="020F0502020204030204" pitchFamily="34" charset="0"/>
                <a:cs typeface="Myanmar Text" panose="020B0502040204020203" pitchFamily="34" charset="0"/>
              </a:rPr>
              <a:t>Développement</a:t>
            </a:r>
            <a:r>
              <a:rPr lang="en-US" sz="1200" dirty="0">
                <a:solidFill>
                  <a:srgbClr val="0A9396"/>
                </a:solidFill>
                <a:latin typeface="Now" panose="00000500000000000000" pitchFamily="50" charset="0"/>
                <a:ea typeface="Calibri" panose="020F0502020204030204" pitchFamily="34" charset="0"/>
                <a:cs typeface="Myanmar Text" panose="020B0502040204020203" pitchFamily="34" charset="0"/>
              </a:rPr>
              <a:t>, Conservation International, the European Union, the Global Environment Facility, the Government of Japan and the World Bank.</a:t>
            </a:r>
            <a:endParaRPr lang="en-US" sz="1200" dirty="0">
              <a:solidFill>
                <a:srgbClr val="0A9396"/>
              </a:solidFill>
              <a:latin typeface="Now"/>
            </a:endParaRPr>
          </a:p>
        </p:txBody>
      </p:sp>
      <p:sp>
        <p:nvSpPr>
          <p:cNvPr id="30" name="TextBox 29">
            <a:extLst>
              <a:ext uri="{FF2B5EF4-FFF2-40B4-BE49-F238E27FC236}">
                <a16:creationId xmlns:a16="http://schemas.microsoft.com/office/drawing/2014/main" id="{B31CDC44-8CEE-41CE-A6F0-41CEC1C235EB}"/>
              </a:ext>
            </a:extLst>
          </p:cNvPr>
          <p:cNvSpPr txBox="1"/>
          <p:nvPr/>
        </p:nvSpPr>
        <p:spPr>
          <a:xfrm>
            <a:off x="6780660" y="4187336"/>
            <a:ext cx="5254447" cy="836704"/>
          </a:xfrm>
          <a:prstGeom prst="rect">
            <a:avLst/>
          </a:prstGeom>
          <a:noFill/>
        </p:spPr>
        <p:txBody>
          <a:bodyPr wrap="square">
            <a:spAutoFit/>
          </a:bodyPr>
          <a:lstStyle/>
          <a:p>
            <a:pPr>
              <a:lnSpc>
                <a:spcPts val="1959"/>
              </a:lnSpc>
            </a:pPr>
            <a:r>
              <a:rPr lang="en-US" sz="1333" dirty="0">
                <a:solidFill>
                  <a:srgbClr val="1E1E1E"/>
                </a:solidFill>
                <a:latin typeface="Now"/>
              </a:rPr>
              <a:t>For more in-depth information on any of the topics covered, there are many useful references available, including those in the Annex (Further Learning).</a:t>
            </a:r>
          </a:p>
        </p:txBody>
      </p:sp>
      <p:pic>
        <p:nvPicPr>
          <p:cNvPr id="16" name="Picture 15">
            <a:extLst>
              <a:ext uri="{FF2B5EF4-FFF2-40B4-BE49-F238E27FC236}">
                <a16:creationId xmlns:a16="http://schemas.microsoft.com/office/drawing/2014/main" id="{693A157A-D3F3-4BD8-A871-0F1A8445FFD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2800" y="1851639"/>
            <a:ext cx="4320407" cy="1767993"/>
          </a:xfrm>
          <a:prstGeom prst="rect">
            <a:avLst/>
          </a:prstGeom>
        </p:spPr>
      </p:pic>
      <p:sp>
        <p:nvSpPr>
          <p:cNvPr id="21" name="TextBox 7">
            <a:extLst>
              <a:ext uri="{FF2B5EF4-FFF2-40B4-BE49-F238E27FC236}">
                <a16:creationId xmlns:a16="http://schemas.microsoft.com/office/drawing/2014/main" id="{A3B6967A-A4D3-4887-BF02-BF058EE73213}"/>
              </a:ext>
            </a:extLst>
          </p:cNvPr>
          <p:cNvSpPr txBox="1"/>
          <p:nvPr/>
        </p:nvSpPr>
        <p:spPr>
          <a:xfrm>
            <a:off x="914400" y="1957816"/>
            <a:ext cx="5300480" cy="2462597"/>
          </a:xfrm>
          <a:prstGeom prst="rect">
            <a:avLst/>
          </a:prstGeom>
        </p:spPr>
        <p:txBody>
          <a:bodyPr lIns="0" tIns="0" rIns="0" bIns="0" rtlCol="0" anchor="t">
            <a:spAutoFit/>
          </a:bodyPr>
          <a:lstStyle/>
          <a:p>
            <a:r>
              <a:rPr lang="en-US" sz="5334" dirty="0">
                <a:solidFill>
                  <a:srgbClr val="FFFFFF"/>
                </a:solidFill>
                <a:latin typeface="Now"/>
              </a:rPr>
              <a:t>Empowering women in </a:t>
            </a:r>
            <a:r>
              <a:rPr lang="en-US" sz="5334" dirty="0">
                <a:solidFill>
                  <a:srgbClr val="FFFFFF"/>
                </a:solidFill>
                <a:latin typeface="Now" panose="020B0604020202020204" charset="0"/>
              </a:rPr>
              <a:t>conservation</a:t>
            </a:r>
          </a:p>
        </p:txBody>
      </p:sp>
      <p:pic>
        <p:nvPicPr>
          <p:cNvPr id="3" name="Picture 2" descr="A picture containing text&#10;&#10;Description automatically generated">
            <a:extLst>
              <a:ext uri="{FF2B5EF4-FFF2-40B4-BE49-F238E27FC236}">
                <a16:creationId xmlns:a16="http://schemas.microsoft.com/office/drawing/2014/main" id="{93E84DBB-0262-44A5-9A5F-57687D09055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07083" y="5473745"/>
            <a:ext cx="1888051" cy="626739"/>
          </a:xfrm>
          <a:prstGeom prst="rect">
            <a:avLst/>
          </a:prstGeom>
        </p:spPr>
      </p:pic>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36" name="TextBox 3">
            <a:extLst>
              <a:ext uri="{FF2B5EF4-FFF2-40B4-BE49-F238E27FC236}">
                <a16:creationId xmlns:a16="http://schemas.microsoft.com/office/drawing/2014/main" id="{3D76A5E5-8843-48DA-9E0D-B343ECADE941}"/>
              </a:ext>
            </a:extLst>
          </p:cNvPr>
          <p:cNvSpPr txBox="1"/>
          <p:nvPr/>
        </p:nvSpPr>
        <p:spPr>
          <a:xfrm>
            <a:off x="580312" y="2444995"/>
            <a:ext cx="3607353" cy="3636188"/>
          </a:xfrm>
          <a:prstGeom prst="rect">
            <a:avLst/>
          </a:prstGeom>
          <a:noFill/>
        </p:spPr>
        <p:txBody>
          <a:bodyPr lIns="182880" tIns="0" rIns="182880" bIns="0" rtlCol="0" anchor="t">
            <a:spAutoFit/>
          </a:bodyPr>
          <a:lstStyle/>
          <a:p>
            <a:pPr algn="r" defTabSz="609630">
              <a:lnSpc>
                <a:spcPts val="2239"/>
              </a:lnSpc>
              <a:defRPr/>
            </a:pPr>
            <a:r>
              <a:rPr lang="en-US" sz="1333" dirty="0">
                <a:solidFill>
                  <a:prstClr val="white"/>
                </a:solidFill>
                <a:latin typeface="Now"/>
              </a:rPr>
              <a:t>EXAMPLE:</a:t>
            </a:r>
          </a:p>
          <a:p>
            <a:pPr algn="r" defTabSz="609630">
              <a:lnSpc>
                <a:spcPts val="2239"/>
              </a:lnSpc>
              <a:defRPr/>
            </a:pPr>
            <a:r>
              <a:rPr lang="en-US" sz="1333" dirty="0">
                <a:solidFill>
                  <a:prstClr val="white"/>
                </a:solidFill>
                <a:latin typeface="Now"/>
              </a:rPr>
              <a:t>This Journey Map sheet asked interview respondents to describe their activities, feelings (&amp; why), and </a:t>
            </a:r>
            <a:r>
              <a:rPr lang="en-US" sz="1333" dirty="0" err="1">
                <a:solidFill>
                  <a:prstClr val="white"/>
                </a:solidFill>
                <a:latin typeface="Now"/>
              </a:rPr>
              <a:t>adesired</a:t>
            </a:r>
            <a:r>
              <a:rPr lang="en-US" sz="1333" dirty="0">
                <a:solidFill>
                  <a:prstClr val="white"/>
                </a:solidFill>
                <a:latin typeface="Now"/>
              </a:rPr>
              <a:t> changes during different fisheries activities:</a:t>
            </a:r>
          </a:p>
          <a:p>
            <a:pPr marL="228611" indent="-228611" algn="r" defTabSz="609630">
              <a:lnSpc>
                <a:spcPts val="2239"/>
              </a:lnSpc>
              <a:buFont typeface="Arial" panose="020B0604020202020204" pitchFamily="34" charset="0"/>
              <a:buChar char="•"/>
              <a:defRPr/>
            </a:pPr>
            <a:r>
              <a:rPr lang="en-US" sz="1333" dirty="0">
                <a:solidFill>
                  <a:prstClr val="white"/>
                </a:solidFill>
                <a:latin typeface="Now"/>
              </a:rPr>
              <a:t>Going out to fish</a:t>
            </a:r>
          </a:p>
          <a:p>
            <a:pPr marL="228611" indent="-228611" algn="r" defTabSz="609630">
              <a:lnSpc>
                <a:spcPts val="2239"/>
              </a:lnSpc>
              <a:buFont typeface="Arial" panose="020B0604020202020204" pitchFamily="34" charset="0"/>
              <a:buChar char="•"/>
              <a:defRPr/>
            </a:pPr>
            <a:r>
              <a:rPr lang="en-US" sz="1333" dirty="0">
                <a:solidFill>
                  <a:prstClr val="white"/>
                </a:solidFill>
                <a:latin typeface="Now"/>
              </a:rPr>
              <a:t>Unloading catch</a:t>
            </a:r>
          </a:p>
          <a:p>
            <a:pPr marL="228611" indent="-228611" algn="r" defTabSz="609630">
              <a:lnSpc>
                <a:spcPts val="2239"/>
              </a:lnSpc>
              <a:buFont typeface="Arial" panose="020B0604020202020204" pitchFamily="34" charset="0"/>
              <a:buChar char="•"/>
              <a:defRPr/>
            </a:pPr>
            <a:r>
              <a:rPr lang="en-US" sz="1333" dirty="0">
                <a:solidFill>
                  <a:prstClr val="white"/>
                </a:solidFill>
                <a:latin typeface="Now"/>
              </a:rPr>
              <a:t>Processing fish products</a:t>
            </a:r>
          </a:p>
          <a:p>
            <a:pPr marL="228611" indent="-228611" algn="r" defTabSz="609630">
              <a:lnSpc>
                <a:spcPts val="2239"/>
              </a:lnSpc>
              <a:buFont typeface="Arial" panose="020B0604020202020204" pitchFamily="34" charset="0"/>
              <a:buChar char="•"/>
              <a:defRPr/>
            </a:pPr>
            <a:r>
              <a:rPr lang="en-US" sz="1333" dirty="0">
                <a:solidFill>
                  <a:prstClr val="white"/>
                </a:solidFill>
                <a:latin typeface="Now"/>
              </a:rPr>
              <a:t>Selling fish and fish products</a:t>
            </a:r>
          </a:p>
          <a:p>
            <a:pPr marL="228611" indent="-228611" algn="r" defTabSz="609630">
              <a:lnSpc>
                <a:spcPts val="2239"/>
              </a:lnSpc>
              <a:buFont typeface="Arial" panose="020B0604020202020204" pitchFamily="34" charset="0"/>
              <a:buChar char="•"/>
              <a:defRPr/>
            </a:pPr>
            <a:endParaRPr lang="en-US" sz="1333" dirty="0">
              <a:solidFill>
                <a:prstClr val="white"/>
              </a:solidFill>
              <a:latin typeface="Now"/>
            </a:endParaRPr>
          </a:p>
          <a:p>
            <a:pPr algn="r" defTabSz="609630">
              <a:lnSpc>
                <a:spcPts val="2239"/>
              </a:lnSpc>
              <a:defRPr/>
            </a:pPr>
            <a:r>
              <a:rPr lang="en-US" sz="1333" dirty="0">
                <a:solidFill>
                  <a:prstClr val="white"/>
                </a:solidFill>
                <a:latin typeface="Now"/>
              </a:rPr>
              <a:t>It was used to understand different experiences of men &amp; women in fisheries in Mon State, Myanmar</a:t>
            </a:r>
          </a:p>
        </p:txBody>
      </p:sp>
      <p:sp>
        <p:nvSpPr>
          <p:cNvPr id="37" name="AutoShape 2">
            <a:extLst>
              <a:ext uri="{FF2B5EF4-FFF2-40B4-BE49-F238E27FC236}">
                <a16:creationId xmlns:a16="http://schemas.microsoft.com/office/drawing/2014/main" id="{0AEC0603-26D4-40E2-9415-48C783EF4E10}"/>
              </a:ext>
            </a:extLst>
          </p:cNvPr>
          <p:cNvSpPr/>
          <p:nvPr/>
        </p:nvSpPr>
        <p:spPr>
          <a:xfrm flipH="1" flipV="1">
            <a:off x="4147025" y="2931922"/>
            <a:ext cx="0" cy="3186890"/>
          </a:xfrm>
          <a:prstGeom prst="line">
            <a:avLst/>
          </a:prstGeom>
          <a:ln w="28575" cap="rnd">
            <a:solidFill>
              <a:srgbClr val="94D2BD"/>
            </a:solidFill>
            <a:prstDash val="sysDot"/>
            <a:headEnd type="none" w="sm" len="sm"/>
            <a:tailEnd type="none" w="sm" len="sm"/>
          </a:ln>
        </p:spPr>
      </p:sp>
      <p:sp>
        <p:nvSpPr>
          <p:cNvPr id="13" name="AutoShape 2">
            <a:extLst>
              <a:ext uri="{FF2B5EF4-FFF2-40B4-BE49-F238E27FC236}">
                <a16:creationId xmlns:a16="http://schemas.microsoft.com/office/drawing/2014/main" id="{208FE25C-E8DB-4CFA-BB27-56A3985807CD}"/>
              </a:ext>
            </a:extLst>
          </p:cNvPr>
          <p:cNvSpPr/>
          <p:nvPr/>
        </p:nvSpPr>
        <p:spPr>
          <a:xfrm>
            <a:off x="291593" y="463149"/>
            <a:ext cx="2916659" cy="0"/>
          </a:xfrm>
          <a:prstGeom prst="line">
            <a:avLst/>
          </a:prstGeom>
          <a:ln w="28575" cap="rnd">
            <a:solidFill>
              <a:schemeClr val="bg1"/>
            </a:solidFill>
            <a:prstDash val="sysDot"/>
            <a:headEnd type="none" w="sm" len="sm"/>
            <a:tailEnd type="none" w="sm" len="sm"/>
          </a:ln>
        </p:spPr>
      </p:sp>
      <p:sp>
        <p:nvSpPr>
          <p:cNvPr id="14" name="TextBox 3">
            <a:extLst>
              <a:ext uri="{FF2B5EF4-FFF2-40B4-BE49-F238E27FC236}">
                <a16:creationId xmlns:a16="http://schemas.microsoft.com/office/drawing/2014/main" id="{F61BC4BD-72F5-4804-BB00-DE580AA2E3BF}"/>
              </a:ext>
            </a:extLst>
          </p:cNvPr>
          <p:cNvSpPr txBox="1"/>
          <p:nvPr/>
        </p:nvSpPr>
        <p:spPr>
          <a:xfrm>
            <a:off x="291593" y="594713"/>
            <a:ext cx="3772407" cy="1386918"/>
          </a:xfrm>
          <a:prstGeom prst="rect">
            <a:avLst/>
          </a:prstGeom>
        </p:spPr>
        <p:txBody>
          <a:bodyPr wrap="square" lIns="0" tIns="0" rIns="0" bIns="0" rtlCol="0" anchor="t">
            <a:spAutoFit/>
          </a:bodyPr>
          <a:lstStyle/>
          <a:p>
            <a:pPr defTabSz="609630">
              <a:lnSpc>
                <a:spcPts val="2239"/>
              </a:lnSpc>
            </a:pPr>
            <a:r>
              <a:rPr lang="en-US" sz="1600" dirty="0">
                <a:solidFill>
                  <a:srgbClr val="1E1E1E"/>
                </a:solidFill>
                <a:latin typeface="Now"/>
              </a:rPr>
              <a:t>Documenting how women &amp; men experience their days or certain processes (e.g., the process from fishing to selling fish products), including their activities and feelings</a:t>
            </a:r>
          </a:p>
        </p:txBody>
      </p:sp>
      <p:sp>
        <p:nvSpPr>
          <p:cNvPr id="15" name="TextBox 4">
            <a:extLst>
              <a:ext uri="{FF2B5EF4-FFF2-40B4-BE49-F238E27FC236}">
                <a16:creationId xmlns:a16="http://schemas.microsoft.com/office/drawing/2014/main" id="{479B4947-ADC0-4853-B912-EEDBAE261484}"/>
              </a:ext>
            </a:extLst>
          </p:cNvPr>
          <p:cNvSpPr txBox="1"/>
          <p:nvPr/>
        </p:nvSpPr>
        <p:spPr>
          <a:xfrm>
            <a:off x="291593" y="111544"/>
            <a:ext cx="2393087" cy="258404"/>
          </a:xfrm>
          <a:prstGeom prst="rect">
            <a:avLst/>
          </a:prstGeom>
        </p:spPr>
        <p:txBody>
          <a:bodyPr lIns="0" tIns="0" rIns="0" bIns="0" rtlCol="0" anchor="t">
            <a:spAutoFit/>
          </a:bodyPr>
          <a:lstStyle/>
          <a:p>
            <a:pPr defTabSz="609630">
              <a:lnSpc>
                <a:spcPts val="2239"/>
              </a:lnSpc>
            </a:pPr>
            <a:r>
              <a:rPr lang="en-US" sz="1600" dirty="0">
                <a:solidFill>
                  <a:srgbClr val="0A9396"/>
                </a:solidFill>
                <a:latin typeface="Now Bold"/>
              </a:rPr>
              <a:t>Journey mapping</a:t>
            </a:r>
          </a:p>
        </p:txBody>
      </p:sp>
      <p:grpSp>
        <p:nvGrpSpPr>
          <p:cNvPr id="16" name="Group 15">
            <a:extLst>
              <a:ext uri="{FF2B5EF4-FFF2-40B4-BE49-F238E27FC236}">
                <a16:creationId xmlns:a16="http://schemas.microsoft.com/office/drawing/2014/main" id="{0B53F57B-49CA-4DA9-A3DE-435A5A62F94C}"/>
              </a:ext>
            </a:extLst>
          </p:cNvPr>
          <p:cNvGrpSpPr/>
          <p:nvPr/>
        </p:nvGrpSpPr>
        <p:grpSpPr>
          <a:xfrm>
            <a:off x="4187665" y="1498600"/>
            <a:ext cx="7679768" cy="4994881"/>
            <a:chOff x="3537115" y="621101"/>
            <a:chExt cx="8654885" cy="5629093"/>
          </a:xfrm>
        </p:grpSpPr>
        <p:pic>
          <p:nvPicPr>
            <p:cNvPr id="17" name="Picture 16">
              <a:extLst>
                <a:ext uri="{FF2B5EF4-FFF2-40B4-BE49-F238E27FC236}">
                  <a16:creationId xmlns:a16="http://schemas.microsoft.com/office/drawing/2014/main" id="{FCE637BC-4317-42C6-B39C-6619CD8F81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537115" y="621101"/>
              <a:ext cx="8654885" cy="5629093"/>
            </a:xfrm>
            <a:prstGeom prst="rect">
              <a:avLst/>
            </a:prstGeom>
          </p:spPr>
        </p:pic>
        <p:sp>
          <p:nvSpPr>
            <p:cNvPr id="18" name="Title 1">
              <a:extLst>
                <a:ext uri="{FF2B5EF4-FFF2-40B4-BE49-F238E27FC236}">
                  <a16:creationId xmlns:a16="http://schemas.microsoft.com/office/drawing/2014/main" id="{2C24EA35-E287-484E-9344-A6EB1AD19720}"/>
                </a:ext>
              </a:extLst>
            </p:cNvPr>
            <p:cNvSpPr txBox="1">
              <a:spLocks/>
            </p:cNvSpPr>
            <p:nvPr/>
          </p:nvSpPr>
          <p:spPr>
            <a:xfrm>
              <a:off x="4053696" y="965200"/>
              <a:ext cx="989360" cy="992910"/>
            </a:xfrm>
            <a:custGeom>
              <a:avLst/>
              <a:gdLst>
                <a:gd name="connsiteX0" fmla="*/ 0 w 961651"/>
                <a:gd name="connsiteY0" fmla="*/ 0 h 1149928"/>
                <a:gd name="connsiteX1" fmla="*/ 961651 w 961651"/>
                <a:gd name="connsiteY1" fmla="*/ 0 h 1149928"/>
                <a:gd name="connsiteX2" fmla="*/ 961651 w 961651"/>
                <a:gd name="connsiteY2" fmla="*/ 1149928 h 1149928"/>
                <a:gd name="connsiteX3" fmla="*/ 0 w 961651"/>
                <a:gd name="connsiteY3" fmla="*/ 1149928 h 1149928"/>
                <a:gd name="connsiteX4" fmla="*/ 0 w 961651"/>
                <a:gd name="connsiteY4" fmla="*/ 0 h 1149928"/>
                <a:gd name="connsiteX0" fmla="*/ 378691 w 961651"/>
                <a:gd name="connsiteY0" fmla="*/ 240145 h 1149928"/>
                <a:gd name="connsiteX1" fmla="*/ 961651 w 961651"/>
                <a:gd name="connsiteY1" fmla="*/ 0 h 1149928"/>
                <a:gd name="connsiteX2" fmla="*/ 961651 w 961651"/>
                <a:gd name="connsiteY2" fmla="*/ 1149928 h 1149928"/>
                <a:gd name="connsiteX3" fmla="*/ 0 w 961651"/>
                <a:gd name="connsiteY3" fmla="*/ 1149928 h 1149928"/>
                <a:gd name="connsiteX4" fmla="*/ 378691 w 961651"/>
                <a:gd name="connsiteY4" fmla="*/ 240145 h 1149928"/>
                <a:gd name="connsiteX0" fmla="*/ 378691 w 989360"/>
                <a:gd name="connsiteY0" fmla="*/ 83127 h 992910"/>
                <a:gd name="connsiteX1" fmla="*/ 989360 w 989360"/>
                <a:gd name="connsiteY1" fmla="*/ 0 h 992910"/>
                <a:gd name="connsiteX2" fmla="*/ 961651 w 989360"/>
                <a:gd name="connsiteY2" fmla="*/ 992910 h 992910"/>
                <a:gd name="connsiteX3" fmla="*/ 0 w 989360"/>
                <a:gd name="connsiteY3" fmla="*/ 992910 h 992910"/>
                <a:gd name="connsiteX4" fmla="*/ 378691 w 989360"/>
                <a:gd name="connsiteY4" fmla="*/ 83127 h 99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360" h="992910">
                  <a:moveTo>
                    <a:pt x="378691" y="83127"/>
                  </a:moveTo>
                  <a:lnTo>
                    <a:pt x="989360" y="0"/>
                  </a:lnTo>
                  <a:lnTo>
                    <a:pt x="961651" y="992910"/>
                  </a:lnTo>
                  <a:lnTo>
                    <a:pt x="0" y="992910"/>
                  </a:lnTo>
                  <a:lnTo>
                    <a:pt x="378691" y="83127"/>
                  </a:lnTo>
                  <a:close/>
                </a:path>
              </a:pathLst>
            </a:custGeom>
            <a:gradFill flip="none" rotWithShape="1">
              <a:gsLst>
                <a:gs pos="30621">
                  <a:srgbClr val="D1D3D0">
                    <a:alpha val="79000"/>
                  </a:srgbClr>
                </a:gs>
                <a:gs pos="0">
                  <a:srgbClr val="D1D3D0">
                    <a:alpha val="52000"/>
                  </a:srgbClr>
                </a:gs>
                <a:gs pos="59000">
                  <a:srgbClr val="D1D3D0"/>
                </a:gs>
              </a:gsLst>
              <a:lin ang="13500000" scaled="1"/>
              <a:tileRect/>
            </a:gradFill>
          </p:spPr>
          <p:txBody>
            <a:bodyPr vert="horz" lIns="60960" tIns="30480" rIns="60960" bIns="3048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09630"/>
              <a:endParaRPr lang="en-US" sz="1200" b="1">
                <a:solidFill>
                  <a:prstClr val="black"/>
                </a:solidFill>
                <a:latin typeface="Calibri"/>
              </a:endParaRPr>
            </a:p>
          </p:txBody>
        </p:sp>
      </p:grpSp>
      <p:sp>
        <p:nvSpPr>
          <p:cNvPr id="23" name="TextBox 4">
            <a:extLst>
              <a:ext uri="{FF2B5EF4-FFF2-40B4-BE49-F238E27FC236}">
                <a16:creationId xmlns:a16="http://schemas.microsoft.com/office/drawing/2014/main" id="{FA48C5C1-A6AB-4219-B8A3-8F3EECACF3E0}"/>
              </a:ext>
            </a:extLst>
          </p:cNvPr>
          <p:cNvSpPr txBox="1"/>
          <p:nvPr/>
        </p:nvSpPr>
        <p:spPr>
          <a:xfrm>
            <a:off x="8991600" y="6060466"/>
            <a:ext cx="2771336" cy="371768"/>
          </a:xfrm>
          <a:prstGeom prst="rect">
            <a:avLst/>
          </a:prstGeom>
        </p:spPr>
        <p:txBody>
          <a:bodyPr wrap="square" lIns="0" tIns="0" rIns="0" bIns="0" rtlCol="0" anchor="t">
            <a:spAutoFit/>
          </a:bodyPr>
          <a:lstStyle/>
          <a:p>
            <a:pPr algn="r" defTabSz="609630">
              <a:lnSpc>
                <a:spcPts val="1493"/>
              </a:lnSpc>
            </a:pPr>
            <a:r>
              <a:rPr lang="en-US" sz="1200" dirty="0">
                <a:solidFill>
                  <a:prstClr val="white"/>
                </a:solidFill>
                <a:latin typeface="Now"/>
              </a:rPr>
              <a:t>Journey Map for fisheries research in Mon State, Myanmar. © </a:t>
            </a:r>
            <a:r>
              <a:rPr lang="en-US" sz="1200" dirty="0" err="1">
                <a:solidFill>
                  <a:prstClr val="white"/>
                </a:solidFill>
                <a:latin typeface="Now"/>
              </a:rPr>
              <a:t>TSWhitty</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132816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19" name="AutoShape 2">
            <a:extLst>
              <a:ext uri="{FF2B5EF4-FFF2-40B4-BE49-F238E27FC236}">
                <a16:creationId xmlns:a16="http://schemas.microsoft.com/office/drawing/2014/main" id="{8585EA29-EC60-4A49-823C-5BC481549BD4}"/>
              </a:ext>
            </a:extLst>
          </p:cNvPr>
          <p:cNvSpPr/>
          <p:nvPr/>
        </p:nvSpPr>
        <p:spPr>
          <a:xfrm>
            <a:off x="254000" y="484587"/>
            <a:ext cx="2916659"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63357070-DC33-41D1-9E46-768175FA46D8}"/>
              </a:ext>
            </a:extLst>
          </p:cNvPr>
          <p:cNvSpPr txBox="1"/>
          <p:nvPr/>
        </p:nvSpPr>
        <p:spPr>
          <a:xfrm>
            <a:off x="254000" y="616151"/>
            <a:ext cx="3607353" cy="1104790"/>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Structured questionnaire asking about expectations and roles of women, men, girls, boys in the community + natural resource use and management</a:t>
            </a:r>
          </a:p>
        </p:txBody>
      </p:sp>
      <p:sp>
        <p:nvSpPr>
          <p:cNvPr id="21" name="TextBox 4">
            <a:extLst>
              <a:ext uri="{FF2B5EF4-FFF2-40B4-BE49-F238E27FC236}">
                <a16:creationId xmlns:a16="http://schemas.microsoft.com/office/drawing/2014/main" id="{33949F7F-C7AF-4F65-A18E-89E00573CA01}"/>
              </a:ext>
            </a:extLst>
          </p:cNvPr>
          <p:cNvSpPr txBox="1"/>
          <p:nvPr/>
        </p:nvSpPr>
        <p:spPr>
          <a:xfrm>
            <a:off x="254000" y="132982"/>
            <a:ext cx="3505200" cy="258404"/>
          </a:xfrm>
          <a:prstGeom prst="rect">
            <a:avLst/>
          </a:prstGeom>
        </p:spPr>
        <p:txBody>
          <a:bodyPr wrap="square" lIns="0" tIns="0" rIns="0" bIns="0" rtlCol="0" anchor="t">
            <a:spAutoFit/>
          </a:bodyPr>
          <a:lstStyle/>
          <a:p>
            <a:pPr defTabSz="609630">
              <a:lnSpc>
                <a:spcPts val="2239"/>
              </a:lnSpc>
            </a:pPr>
            <a:r>
              <a:rPr lang="en-US" sz="1600" dirty="0">
                <a:solidFill>
                  <a:srgbClr val="0A9396"/>
                </a:solidFill>
                <a:latin typeface="Now Bold"/>
              </a:rPr>
              <a:t>Questionnaire about norms, roles</a:t>
            </a:r>
          </a:p>
        </p:txBody>
      </p:sp>
      <p:sp>
        <p:nvSpPr>
          <p:cNvPr id="22" name="AutoShape 2">
            <a:extLst>
              <a:ext uri="{FF2B5EF4-FFF2-40B4-BE49-F238E27FC236}">
                <a16:creationId xmlns:a16="http://schemas.microsoft.com/office/drawing/2014/main" id="{CE0AE155-CDB6-41EA-B72D-80EF330F667E}"/>
              </a:ext>
            </a:extLst>
          </p:cNvPr>
          <p:cNvSpPr/>
          <p:nvPr/>
        </p:nvSpPr>
        <p:spPr>
          <a:xfrm>
            <a:off x="4571447" y="484587"/>
            <a:ext cx="2916659"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2E479FD2-54D5-426E-8690-FBB1A0FAF8B7}"/>
              </a:ext>
            </a:extLst>
          </p:cNvPr>
          <p:cNvSpPr txBox="1"/>
          <p:nvPr/>
        </p:nvSpPr>
        <p:spPr>
          <a:xfrm>
            <a:off x="4571448" y="616151"/>
            <a:ext cx="3607353" cy="1104790"/>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Open questions and/or a list of topics to guide more detailed interviews or group discussions about gender norms, issues, experiences</a:t>
            </a:r>
          </a:p>
        </p:txBody>
      </p:sp>
      <p:sp>
        <p:nvSpPr>
          <p:cNvPr id="25" name="TextBox 4">
            <a:extLst>
              <a:ext uri="{FF2B5EF4-FFF2-40B4-BE49-F238E27FC236}">
                <a16:creationId xmlns:a16="http://schemas.microsoft.com/office/drawing/2014/main" id="{E14663D1-F28E-47C2-AA3D-58D99040BF5A}"/>
              </a:ext>
            </a:extLst>
          </p:cNvPr>
          <p:cNvSpPr txBox="1"/>
          <p:nvPr/>
        </p:nvSpPr>
        <p:spPr>
          <a:xfrm>
            <a:off x="4571447" y="132982"/>
            <a:ext cx="3505200" cy="258404"/>
          </a:xfrm>
          <a:prstGeom prst="rect">
            <a:avLst/>
          </a:prstGeom>
        </p:spPr>
        <p:txBody>
          <a:bodyPr wrap="square" lIns="0" tIns="0" rIns="0" bIns="0" rtlCol="0" anchor="t">
            <a:spAutoFit/>
          </a:bodyPr>
          <a:lstStyle/>
          <a:p>
            <a:pPr defTabSz="609630">
              <a:lnSpc>
                <a:spcPts val="2239"/>
              </a:lnSpc>
            </a:pPr>
            <a:r>
              <a:rPr lang="en-US" sz="1600" dirty="0">
                <a:solidFill>
                  <a:srgbClr val="0A9396"/>
                </a:solidFill>
                <a:latin typeface="Now Bold"/>
              </a:rPr>
              <a:t>Interview + Discussion guides</a:t>
            </a:r>
          </a:p>
        </p:txBody>
      </p:sp>
      <p:pic>
        <p:nvPicPr>
          <p:cNvPr id="3" name="Graphic 2" descr="Add with solid fill">
            <a:extLst>
              <a:ext uri="{FF2B5EF4-FFF2-40B4-BE49-F238E27FC236}">
                <a16:creationId xmlns:a16="http://schemas.microsoft.com/office/drawing/2014/main" id="{688CF589-42C5-468F-B0F5-CC06F6EC4A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7626" y="256235"/>
            <a:ext cx="670560" cy="670560"/>
          </a:xfrm>
          <a:prstGeom prst="rect">
            <a:avLst/>
          </a:prstGeom>
        </p:spPr>
      </p:pic>
      <p:sp>
        <p:nvSpPr>
          <p:cNvPr id="26" name="TextBox 3">
            <a:extLst>
              <a:ext uri="{FF2B5EF4-FFF2-40B4-BE49-F238E27FC236}">
                <a16:creationId xmlns:a16="http://schemas.microsoft.com/office/drawing/2014/main" id="{F5A16925-5E90-42BC-A01B-AD92ED941527}"/>
              </a:ext>
            </a:extLst>
          </p:cNvPr>
          <p:cNvSpPr txBox="1"/>
          <p:nvPr/>
        </p:nvSpPr>
        <p:spPr>
          <a:xfrm>
            <a:off x="1631285" y="3835401"/>
            <a:ext cx="3187700" cy="2507674"/>
          </a:xfrm>
          <a:prstGeom prst="rect">
            <a:avLst/>
          </a:prstGeom>
          <a:noFill/>
        </p:spPr>
        <p:txBody>
          <a:bodyPr wrap="square" lIns="182880" tIns="0" rIns="182880" bIns="0" rtlCol="0" anchor="t">
            <a:spAutoFit/>
          </a:bodyPr>
          <a:lstStyle/>
          <a:p>
            <a:pPr algn="r" defTabSz="609630">
              <a:lnSpc>
                <a:spcPts val="2239"/>
              </a:lnSpc>
              <a:defRPr/>
            </a:pPr>
            <a:r>
              <a:rPr lang="en-US" sz="1333" dirty="0">
                <a:solidFill>
                  <a:prstClr val="white"/>
                </a:solidFill>
                <a:latin typeface="Now"/>
              </a:rPr>
              <a:t>EXAMPLE:</a:t>
            </a:r>
          </a:p>
          <a:p>
            <a:pPr algn="r" defTabSz="609630">
              <a:lnSpc>
                <a:spcPts val="2239"/>
              </a:lnSpc>
              <a:defRPr/>
            </a:pPr>
            <a:r>
              <a:rPr lang="en-US" sz="1333" dirty="0">
                <a:solidFill>
                  <a:prstClr val="white"/>
                </a:solidFill>
                <a:latin typeface="Now"/>
              </a:rPr>
              <a:t>The  Mangroves for the Future Gender Analysis Toolkit for Coastal Management Practitioners</a:t>
            </a:r>
          </a:p>
          <a:p>
            <a:pPr algn="r" defTabSz="609630">
              <a:lnSpc>
                <a:spcPts val="2239"/>
              </a:lnSpc>
              <a:defRPr/>
            </a:pPr>
            <a:endParaRPr lang="en-US" sz="1333" dirty="0">
              <a:solidFill>
                <a:prstClr val="white"/>
              </a:solidFill>
              <a:latin typeface="Now"/>
            </a:endParaRPr>
          </a:p>
          <a:p>
            <a:pPr algn="r" defTabSz="609630">
              <a:lnSpc>
                <a:spcPts val="2239"/>
              </a:lnSpc>
              <a:defRPr/>
            </a:pPr>
            <a:r>
              <a:rPr lang="en-US" sz="1333" dirty="0">
                <a:solidFill>
                  <a:prstClr val="white"/>
                </a:solidFill>
                <a:latin typeface="Now"/>
              </a:rPr>
              <a:t>This toolkit is an excellent guide through the gender analysis process, and includes interview guides and templates to be filled </a:t>
            </a:r>
          </a:p>
        </p:txBody>
      </p:sp>
      <p:pic>
        <p:nvPicPr>
          <p:cNvPr id="5" name="Picture 4">
            <a:extLst>
              <a:ext uri="{FF2B5EF4-FFF2-40B4-BE49-F238E27FC236}">
                <a16:creationId xmlns:a16="http://schemas.microsoft.com/office/drawing/2014/main" id="{BF19EFB7-6DED-479E-8EAF-B74B42C4B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0" y="2266085"/>
            <a:ext cx="3187700" cy="4533900"/>
          </a:xfrm>
          <a:prstGeom prst="rect">
            <a:avLst/>
          </a:prstGeom>
        </p:spPr>
      </p:pic>
      <p:pic>
        <p:nvPicPr>
          <p:cNvPr id="7" name="Picture 6">
            <a:extLst>
              <a:ext uri="{FF2B5EF4-FFF2-40B4-BE49-F238E27FC236}">
                <a16:creationId xmlns:a16="http://schemas.microsoft.com/office/drawing/2014/main" id="{086EE176-0796-42C5-863C-85A7B0588C5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328793" y="2261005"/>
            <a:ext cx="3456807" cy="4533900"/>
          </a:xfrm>
          <a:prstGeom prst="rect">
            <a:avLst/>
          </a:prstGeom>
        </p:spPr>
      </p:pic>
    </p:spTree>
    <p:extLst>
      <p:ext uri="{BB962C8B-B14F-4D97-AF65-F5344CB8AC3E}">
        <p14:creationId xmlns:p14="http://schemas.microsoft.com/office/powerpoint/2010/main" val="178357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9" name="TextBox 8">
            <a:extLst>
              <a:ext uri="{FF2B5EF4-FFF2-40B4-BE49-F238E27FC236}">
                <a16:creationId xmlns:a16="http://schemas.microsoft.com/office/drawing/2014/main" id="{1773481F-D4AD-438C-9F3F-5691CE13B023}"/>
              </a:ext>
            </a:extLst>
          </p:cNvPr>
          <p:cNvSpPr txBox="1"/>
          <p:nvPr/>
        </p:nvSpPr>
        <p:spPr>
          <a:xfrm>
            <a:off x="667468" y="917139"/>
            <a:ext cx="8578132" cy="1323632"/>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There are many toolkits &amp; manuals on gender analysis tools that you can use &amp; adapt for your own project’s needs!</a:t>
            </a:r>
          </a:p>
        </p:txBody>
      </p:sp>
      <p:sp>
        <p:nvSpPr>
          <p:cNvPr id="32" name="AutoShape 11">
            <a:extLst>
              <a:ext uri="{FF2B5EF4-FFF2-40B4-BE49-F238E27FC236}">
                <a16:creationId xmlns:a16="http://schemas.microsoft.com/office/drawing/2014/main" id="{BC73CD5B-BE12-417F-984F-4BD2D087ECE3}"/>
              </a:ext>
            </a:extLst>
          </p:cNvPr>
          <p:cNvSpPr/>
          <p:nvPr/>
        </p:nvSpPr>
        <p:spPr>
          <a:xfrm>
            <a:off x="2387600" y="3487931"/>
            <a:ext cx="2307877" cy="452299"/>
          </a:xfrm>
          <a:prstGeom prst="rect">
            <a:avLst/>
          </a:prstGeom>
          <a:noFill/>
        </p:spPr>
        <p:txBody>
          <a:bodyPr anchor="ctr"/>
          <a:lstStyle/>
          <a:p>
            <a:pPr defTabSz="609630"/>
            <a:r>
              <a:rPr lang="en-US" sz="1600" dirty="0">
                <a:solidFill>
                  <a:prstClr val="black"/>
                </a:solidFill>
                <a:latin typeface="Now" panose="020B0604020202020204" charset="0"/>
              </a:rPr>
              <a:t>(More in MODULE 3)</a:t>
            </a:r>
          </a:p>
        </p:txBody>
      </p:sp>
      <p:pic>
        <p:nvPicPr>
          <p:cNvPr id="3" name="Picture 2">
            <a:extLst>
              <a:ext uri="{FF2B5EF4-FFF2-40B4-BE49-F238E27FC236}">
                <a16:creationId xmlns:a16="http://schemas.microsoft.com/office/drawing/2014/main" id="{EA52E834-F932-4919-AEE0-45BFE6EC836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384800" y="2812169"/>
            <a:ext cx="5943601" cy="3672063"/>
          </a:xfrm>
          <a:prstGeom prst="rect">
            <a:avLst/>
          </a:prstGeom>
        </p:spPr>
      </p:pic>
      <p:sp>
        <p:nvSpPr>
          <p:cNvPr id="33" name="TextBox 32">
            <a:extLst>
              <a:ext uri="{FF2B5EF4-FFF2-40B4-BE49-F238E27FC236}">
                <a16:creationId xmlns:a16="http://schemas.microsoft.com/office/drawing/2014/main" id="{86938FF2-29FB-4C11-9272-F38A8D696AA4}"/>
              </a:ext>
            </a:extLst>
          </p:cNvPr>
          <p:cNvSpPr txBox="1"/>
          <p:nvPr/>
        </p:nvSpPr>
        <p:spPr>
          <a:xfrm>
            <a:off x="863600" y="2655820"/>
            <a:ext cx="5943601" cy="830997"/>
          </a:xfrm>
          <a:prstGeom prst="rect">
            <a:avLst/>
          </a:prstGeom>
          <a:solidFill>
            <a:srgbClr val="94D2BD"/>
          </a:solidFill>
        </p:spPr>
        <p:txBody>
          <a:bodyPr wrap="square">
            <a:spAutoFit/>
          </a:bodyPr>
          <a:lstStyle/>
          <a:p>
            <a:pPr algn="ctr" defTabSz="609630">
              <a:defRPr/>
            </a:pPr>
            <a:r>
              <a:rPr lang="en-US" sz="2400" b="1" dirty="0">
                <a:solidFill>
                  <a:prstClr val="white"/>
                </a:solidFill>
                <a:latin typeface="Now" panose="020B0604020202020204" charset="0"/>
              </a:rPr>
              <a:t>Gender analysis can also be done as PARTICIPATORY RESEARCH</a:t>
            </a:r>
          </a:p>
        </p:txBody>
      </p:sp>
      <p:sp>
        <p:nvSpPr>
          <p:cNvPr id="34" name="TextBox 4">
            <a:extLst>
              <a:ext uri="{FF2B5EF4-FFF2-40B4-BE49-F238E27FC236}">
                <a16:creationId xmlns:a16="http://schemas.microsoft.com/office/drawing/2014/main" id="{476AD5C4-1FD8-48F9-A91D-7EBB9F6CA99A}"/>
              </a:ext>
            </a:extLst>
          </p:cNvPr>
          <p:cNvSpPr txBox="1"/>
          <p:nvPr/>
        </p:nvSpPr>
        <p:spPr>
          <a:xfrm>
            <a:off x="9224297" y="5812768"/>
            <a:ext cx="1958536" cy="564129"/>
          </a:xfrm>
          <a:prstGeom prst="rect">
            <a:avLst/>
          </a:prstGeom>
        </p:spPr>
        <p:txBody>
          <a:bodyPr wrap="square" lIns="0" tIns="0" rIns="0" bIns="0" rtlCol="0" anchor="t">
            <a:spAutoFit/>
          </a:bodyPr>
          <a:lstStyle/>
          <a:p>
            <a:pPr algn="r" defTabSz="609630">
              <a:lnSpc>
                <a:spcPts val="1493"/>
              </a:lnSpc>
            </a:pPr>
            <a:r>
              <a:rPr lang="en-US" sz="1200">
                <a:solidFill>
                  <a:prstClr val="white"/>
                </a:solidFill>
                <a:latin typeface="Now"/>
              </a:rPr>
              <a:t>Community researchers reviewing data. © Teerapong Pomun, MCI</a:t>
            </a:r>
          </a:p>
        </p:txBody>
      </p:sp>
    </p:spTree>
    <p:extLst>
      <p:ext uri="{BB962C8B-B14F-4D97-AF65-F5344CB8AC3E}">
        <p14:creationId xmlns:p14="http://schemas.microsoft.com/office/powerpoint/2010/main" val="3829479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971" y="2538"/>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a:lnSpc>
                <a:spcPts val="1493"/>
              </a:lnSpc>
            </a:pPr>
            <a:r>
              <a:rPr lang="en-US" sz="1066">
                <a:solidFill>
                  <a:schemeClr val="bg1"/>
                </a:solidFill>
                <a:latin typeface="Now"/>
              </a:rPr>
              <a:t>MODULE 2</a:t>
            </a:r>
            <a:r>
              <a:rPr lang="en-US" sz="1067">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152400" y="1041400"/>
            <a:ext cx="5446242" cy="5537200"/>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sz="1200" dirty="0"/>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913199"/>
          </a:xfrm>
          <a:prstGeom prst="rect">
            <a:avLst/>
          </a:prstGeom>
          <a:noFill/>
        </p:spPr>
        <p:txBody>
          <a:bodyPr wrap="square">
            <a:spAutoFit/>
          </a:bodyPr>
          <a:lstStyle/>
          <a:p>
            <a:r>
              <a:rPr lang="en-US" sz="2667" b="1" dirty="0">
                <a:solidFill>
                  <a:schemeClr val="bg1"/>
                </a:solidFill>
                <a:latin typeface="Now" panose="020B0604020202020204" charset="0"/>
              </a:rPr>
              <a:t>Making involvement more accessible to women</a:t>
            </a:r>
          </a:p>
        </p:txBody>
      </p:sp>
      <p:sp>
        <p:nvSpPr>
          <p:cNvPr id="46" name="TextBox 45">
            <a:extLst>
              <a:ext uri="{FF2B5EF4-FFF2-40B4-BE49-F238E27FC236}">
                <a16:creationId xmlns:a16="http://schemas.microsoft.com/office/drawing/2014/main" id="{29AD5706-375F-4BBD-93E9-5BBF7E5648D2}"/>
              </a:ext>
            </a:extLst>
          </p:cNvPr>
          <p:cNvSpPr txBox="1"/>
          <p:nvPr/>
        </p:nvSpPr>
        <p:spPr>
          <a:xfrm>
            <a:off x="308766" y="2241010"/>
            <a:ext cx="5202237" cy="3170099"/>
          </a:xfrm>
          <a:prstGeom prst="rect">
            <a:avLst/>
          </a:prstGeom>
          <a:noFill/>
        </p:spPr>
        <p:txBody>
          <a:bodyPr wrap="square">
            <a:spAutoFit/>
          </a:bodyPr>
          <a:lstStyle/>
          <a:p>
            <a:r>
              <a:rPr lang="en-US" sz="2000" dirty="0">
                <a:solidFill>
                  <a:schemeClr val="bg1"/>
                </a:solidFill>
                <a:latin typeface="Now" panose="020B0604020202020204" charset="0"/>
              </a:rPr>
              <a:t>How can you create an environment that enables women’s involvement in conservation?</a:t>
            </a:r>
          </a:p>
          <a:p>
            <a:endParaRPr lang="en-US" sz="2000" dirty="0">
              <a:solidFill>
                <a:schemeClr val="bg1"/>
              </a:solidFill>
              <a:latin typeface="Now" panose="020B0604020202020204" charset="0"/>
            </a:endParaRPr>
          </a:p>
          <a:p>
            <a:pPr marL="304815" indent="-304815">
              <a:buFont typeface="Wingdings" panose="05000000000000000000" pitchFamily="2" charset="2"/>
              <a:buChar char="à"/>
            </a:pPr>
            <a:r>
              <a:rPr lang="en-US" sz="2000" dirty="0">
                <a:solidFill>
                  <a:schemeClr val="bg1"/>
                </a:solidFill>
                <a:latin typeface="Now" panose="020B0604020202020204" charset="0"/>
                <a:sym typeface="Wingdings" panose="05000000000000000000" pitchFamily="2" charset="2"/>
              </a:rPr>
              <a:t>What are barriers to women’s involvement?</a:t>
            </a:r>
          </a:p>
          <a:p>
            <a:pPr marL="304815" indent="-304815">
              <a:buFont typeface="Wingdings" panose="05000000000000000000" pitchFamily="2" charset="2"/>
              <a:buChar char="à"/>
            </a:pPr>
            <a:endParaRPr lang="en-US" sz="2000" dirty="0">
              <a:solidFill>
                <a:schemeClr val="bg1"/>
              </a:solidFill>
              <a:latin typeface="Now" panose="020B0604020202020204" charset="0"/>
              <a:sym typeface="Wingdings" panose="05000000000000000000" pitchFamily="2" charset="2"/>
            </a:endParaRPr>
          </a:p>
          <a:p>
            <a:pPr marL="304815" indent="-304815">
              <a:buFont typeface="Wingdings" panose="05000000000000000000" pitchFamily="2" charset="2"/>
              <a:buChar char="à"/>
            </a:pPr>
            <a:r>
              <a:rPr lang="en-US" sz="2000" dirty="0">
                <a:solidFill>
                  <a:schemeClr val="bg1"/>
                </a:solidFill>
                <a:latin typeface="Now" panose="020B0604020202020204" charset="0"/>
                <a:sym typeface="Wingdings" panose="05000000000000000000" pitchFamily="2" charset="2"/>
              </a:rPr>
              <a:t>How can these barriers be reduced or adapted to make it easier for women to be involved?</a:t>
            </a:r>
            <a:endParaRPr lang="en-US" sz="2000" dirty="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3237879" y="3799358"/>
            <a:ext cx="4700241" cy="21285"/>
          </a:xfrm>
          <a:prstGeom prst="line">
            <a:avLst/>
          </a:prstGeom>
          <a:ln w="28575" cap="rnd">
            <a:solidFill>
              <a:srgbClr val="DFFCFD"/>
            </a:solidFill>
            <a:prstDash val="sysDot"/>
            <a:headEnd type="none" w="sm" len="sm"/>
            <a:tailEnd type="none" w="sm" len="sm"/>
          </a:ln>
        </p:spPr>
        <p:txBody>
          <a:bodyPr/>
          <a:lstStyle/>
          <a:p>
            <a:endParaRPr lang="en-US" sz="1200"/>
          </a:p>
        </p:txBody>
      </p:sp>
      <p:sp>
        <p:nvSpPr>
          <p:cNvPr id="13" name="TextBox 12">
            <a:extLst>
              <a:ext uri="{FF2B5EF4-FFF2-40B4-BE49-F238E27FC236}">
                <a16:creationId xmlns:a16="http://schemas.microsoft.com/office/drawing/2014/main" id="{C13A43A9-2DC1-4539-A93E-3DEC4F3ED85A}"/>
              </a:ext>
            </a:extLst>
          </p:cNvPr>
          <p:cNvSpPr txBox="1"/>
          <p:nvPr/>
        </p:nvSpPr>
        <p:spPr>
          <a:xfrm>
            <a:off x="5564754" y="3377050"/>
            <a:ext cx="6096000" cy="1200329"/>
          </a:xfrm>
          <a:prstGeom prst="rect">
            <a:avLst/>
          </a:prstGeom>
          <a:noFill/>
        </p:spPr>
        <p:txBody>
          <a:bodyPr wrap="square">
            <a:spAutoFit/>
          </a:bodyPr>
          <a:lstStyle/>
          <a:p>
            <a:pPr marL="304815" indent="-304815">
              <a:buFont typeface="Arial" panose="020B0604020202020204" pitchFamily="34" charset="0"/>
              <a:buChar char="•"/>
            </a:pPr>
            <a:r>
              <a:rPr lang="en-US" sz="2400" dirty="0">
                <a:solidFill>
                  <a:schemeClr val="bg1"/>
                </a:solidFill>
                <a:latin typeface="Now" panose="020B0604020202020204" charset="0"/>
              </a:rPr>
              <a:t>Working to create an enabling environment in communities and institutions</a:t>
            </a:r>
          </a:p>
        </p:txBody>
      </p:sp>
      <p:sp>
        <p:nvSpPr>
          <p:cNvPr id="16" name="Rectangle: Rounded Corners 15">
            <a:extLst>
              <a:ext uri="{FF2B5EF4-FFF2-40B4-BE49-F238E27FC236}">
                <a16:creationId xmlns:a16="http://schemas.microsoft.com/office/drawing/2014/main" id="{D13E19DC-6F5D-4BA7-A3FE-5E0F7C6660EA}"/>
              </a:ext>
            </a:extLst>
          </p:cNvPr>
          <p:cNvSpPr/>
          <p:nvPr/>
        </p:nvSpPr>
        <p:spPr>
          <a:xfrm>
            <a:off x="5511003" y="3479173"/>
            <a:ext cx="330997" cy="305427"/>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67" dirty="0">
              <a:solidFill>
                <a:schemeClr val="bg1"/>
              </a:solidFill>
              <a:latin typeface="+mj-lt"/>
            </a:endParaRPr>
          </a:p>
        </p:txBody>
      </p:sp>
    </p:spTree>
    <p:extLst>
      <p:ext uri="{BB962C8B-B14F-4D97-AF65-F5344CB8AC3E}">
        <p14:creationId xmlns:p14="http://schemas.microsoft.com/office/powerpoint/2010/main" val="3666680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65E58B-48DE-477E-984D-8D9014F142C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269"/>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152400" y="1041400"/>
            <a:ext cx="5446242" cy="5537200"/>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913199"/>
          </a:xfrm>
          <a:prstGeom prst="rect">
            <a:avLst/>
          </a:prstGeom>
          <a:noFill/>
        </p:spPr>
        <p:txBody>
          <a:bodyPr wrap="square">
            <a:spAutoFit/>
          </a:bodyPr>
          <a:lstStyle/>
          <a:p>
            <a:pPr defTabSz="609630"/>
            <a:r>
              <a:rPr lang="en-US" sz="2667" b="1" dirty="0">
                <a:solidFill>
                  <a:prstClr val="white"/>
                </a:solidFill>
                <a:latin typeface="Now" panose="020B0604020202020204" charset="0"/>
              </a:rPr>
              <a:t>Making involvement more accessible to women</a:t>
            </a:r>
          </a:p>
        </p:txBody>
      </p:sp>
      <p:sp>
        <p:nvSpPr>
          <p:cNvPr id="46" name="TextBox 45">
            <a:extLst>
              <a:ext uri="{FF2B5EF4-FFF2-40B4-BE49-F238E27FC236}">
                <a16:creationId xmlns:a16="http://schemas.microsoft.com/office/drawing/2014/main" id="{29AD5706-375F-4BBD-93E9-5BBF7E5648D2}"/>
              </a:ext>
            </a:extLst>
          </p:cNvPr>
          <p:cNvSpPr txBox="1"/>
          <p:nvPr/>
        </p:nvSpPr>
        <p:spPr>
          <a:xfrm>
            <a:off x="308766" y="2241010"/>
            <a:ext cx="5202237" cy="3170099"/>
          </a:xfrm>
          <a:prstGeom prst="rect">
            <a:avLst/>
          </a:prstGeom>
          <a:noFill/>
        </p:spPr>
        <p:txBody>
          <a:bodyPr wrap="square">
            <a:spAutoFit/>
          </a:bodyPr>
          <a:lstStyle/>
          <a:p>
            <a:pPr defTabSz="609630"/>
            <a:r>
              <a:rPr lang="en-US" sz="2000" dirty="0">
                <a:solidFill>
                  <a:prstClr val="white"/>
                </a:solidFill>
                <a:latin typeface="Now" panose="020B0604020202020204" charset="0"/>
              </a:rPr>
              <a:t>How can you create an environment that enables women’s involvement in conservation?</a:t>
            </a:r>
          </a:p>
          <a:p>
            <a:pPr defTabSz="609630"/>
            <a:endParaRPr lang="en-US" sz="2000" dirty="0">
              <a:solidFill>
                <a:prstClr val="white"/>
              </a:solidFill>
              <a:latin typeface="Now" panose="020B0604020202020204" charset="0"/>
            </a:endParaRPr>
          </a:p>
          <a:p>
            <a:pPr marL="304815" indent="-304815" defTabSz="609630">
              <a:buFont typeface="Wingdings" panose="05000000000000000000" pitchFamily="2" charset="2"/>
              <a:buChar char="à"/>
            </a:pPr>
            <a:r>
              <a:rPr lang="en-US" sz="2000" dirty="0">
                <a:solidFill>
                  <a:prstClr val="white"/>
                </a:solidFill>
                <a:latin typeface="Now" panose="020B0604020202020204" charset="0"/>
                <a:sym typeface="Wingdings" panose="05000000000000000000" pitchFamily="2" charset="2"/>
              </a:rPr>
              <a:t>What are barriers to women’s involvement?</a:t>
            </a:r>
          </a:p>
          <a:p>
            <a:pPr marL="304815" indent="-304815" defTabSz="609630">
              <a:buFont typeface="Wingdings" panose="05000000000000000000" pitchFamily="2" charset="2"/>
              <a:buChar char="à"/>
            </a:pPr>
            <a:endParaRPr lang="en-US" sz="2000" dirty="0">
              <a:solidFill>
                <a:prstClr val="white"/>
              </a:solidFill>
              <a:latin typeface="Now" panose="020B0604020202020204" charset="0"/>
              <a:sym typeface="Wingdings" panose="05000000000000000000" pitchFamily="2" charset="2"/>
            </a:endParaRPr>
          </a:p>
          <a:p>
            <a:pPr marL="304815" indent="-304815" defTabSz="609630">
              <a:buFont typeface="Wingdings" panose="05000000000000000000" pitchFamily="2" charset="2"/>
              <a:buChar char="à"/>
            </a:pPr>
            <a:r>
              <a:rPr lang="en-US" sz="2000" dirty="0">
                <a:solidFill>
                  <a:prstClr val="white"/>
                </a:solidFill>
                <a:latin typeface="Now" panose="020B0604020202020204" charset="0"/>
                <a:sym typeface="Wingdings" panose="05000000000000000000" pitchFamily="2" charset="2"/>
              </a:rPr>
              <a:t>How can these barriers be reduced or adapted to make it easier for women to be involved?</a:t>
            </a:r>
            <a:endParaRPr lang="en-US" sz="2000" dirty="0">
              <a:solidFill>
                <a:prstClr val="white"/>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3237879" y="3799358"/>
            <a:ext cx="4700241" cy="21285"/>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sp>
        <p:nvSpPr>
          <p:cNvPr id="10" name="AutoShape 10">
            <a:extLst>
              <a:ext uri="{FF2B5EF4-FFF2-40B4-BE49-F238E27FC236}">
                <a16:creationId xmlns:a16="http://schemas.microsoft.com/office/drawing/2014/main" id="{4E3EEB3F-F2A5-489B-AB44-0D7F1C675847}"/>
              </a:ext>
            </a:extLst>
          </p:cNvPr>
          <p:cNvSpPr/>
          <p:nvPr/>
        </p:nvSpPr>
        <p:spPr>
          <a:xfrm rot="-5400000" flipV="1">
            <a:off x="3237879" y="3799358"/>
            <a:ext cx="4700241" cy="21285"/>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sp>
        <p:nvSpPr>
          <p:cNvPr id="11" name="Freeform 4">
            <a:extLst>
              <a:ext uri="{FF2B5EF4-FFF2-40B4-BE49-F238E27FC236}">
                <a16:creationId xmlns:a16="http://schemas.microsoft.com/office/drawing/2014/main" id="{6B2E9937-BF08-4EFD-90DE-62098AEA5469}"/>
              </a:ext>
            </a:extLst>
          </p:cNvPr>
          <p:cNvSpPr/>
          <p:nvPr/>
        </p:nvSpPr>
        <p:spPr>
          <a:xfrm>
            <a:off x="6710516" y="1938030"/>
            <a:ext cx="4775200" cy="552205"/>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defTabSz="609630">
              <a:defRPr/>
            </a:pPr>
            <a:endParaRPr lang="en-US" sz="1200" dirty="0">
              <a:solidFill>
                <a:prstClr val="black"/>
              </a:solidFill>
              <a:latin typeface="Calibri"/>
            </a:endParaRPr>
          </a:p>
        </p:txBody>
      </p:sp>
      <p:sp>
        <p:nvSpPr>
          <p:cNvPr id="13" name="TextBox 12">
            <a:extLst>
              <a:ext uri="{FF2B5EF4-FFF2-40B4-BE49-F238E27FC236}">
                <a16:creationId xmlns:a16="http://schemas.microsoft.com/office/drawing/2014/main" id="{DD641B83-F304-4F3B-9491-BE5CBF2CA1EA}"/>
              </a:ext>
            </a:extLst>
          </p:cNvPr>
          <p:cNvSpPr txBox="1"/>
          <p:nvPr/>
        </p:nvSpPr>
        <p:spPr>
          <a:xfrm>
            <a:off x="6710516" y="2003849"/>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GENDER ANALYSIS</a:t>
            </a:r>
          </a:p>
        </p:txBody>
      </p:sp>
      <p:sp>
        <p:nvSpPr>
          <p:cNvPr id="14" name="TextBox 13">
            <a:extLst>
              <a:ext uri="{FF2B5EF4-FFF2-40B4-BE49-F238E27FC236}">
                <a16:creationId xmlns:a16="http://schemas.microsoft.com/office/drawing/2014/main" id="{A3ABF3D3-A134-4BCB-BBB5-CF826DE645D5}"/>
              </a:ext>
            </a:extLst>
          </p:cNvPr>
          <p:cNvSpPr txBox="1"/>
          <p:nvPr/>
        </p:nvSpPr>
        <p:spPr>
          <a:xfrm>
            <a:off x="6756400" y="2530832"/>
            <a:ext cx="5329084" cy="2554930"/>
          </a:xfrm>
          <a:prstGeom prst="rect">
            <a:avLst/>
          </a:prstGeom>
          <a:noFill/>
        </p:spPr>
        <p:txBody>
          <a:bodyPr wrap="square">
            <a:spAutoFit/>
          </a:bodyPr>
          <a:lstStyle/>
          <a:p>
            <a:pPr defTabSz="609630">
              <a:defRPr/>
            </a:pPr>
            <a:r>
              <a:rPr lang="en-US" sz="2667" dirty="0">
                <a:solidFill>
                  <a:prstClr val="white"/>
                </a:solidFill>
                <a:latin typeface="Now" panose="020B0604020202020204" charset="0"/>
              </a:rPr>
              <a:t>will help you understand the</a:t>
            </a:r>
          </a:p>
          <a:p>
            <a:pPr defTabSz="609630">
              <a:defRPr/>
            </a:pPr>
            <a:r>
              <a:rPr lang="en-US" sz="2667" b="1" u="sng" dirty="0">
                <a:solidFill>
                  <a:prstClr val="white"/>
                </a:solidFill>
                <a:latin typeface="Now" panose="020B0604020202020204" charset="0"/>
              </a:rPr>
              <a:t>barriers</a:t>
            </a:r>
            <a:r>
              <a:rPr lang="en-US" sz="2667" b="1" dirty="0">
                <a:solidFill>
                  <a:prstClr val="white"/>
                </a:solidFill>
                <a:latin typeface="Now" panose="020B0604020202020204" charset="0"/>
              </a:rPr>
              <a:t> </a:t>
            </a:r>
            <a:r>
              <a:rPr lang="en-US" sz="2667" dirty="0">
                <a:solidFill>
                  <a:prstClr val="white"/>
                </a:solidFill>
                <a:latin typeface="Now" panose="020B0604020202020204" charset="0"/>
              </a:rPr>
              <a:t>facing women</a:t>
            </a:r>
          </a:p>
          <a:p>
            <a:pPr defTabSz="609630">
              <a:defRPr/>
            </a:pPr>
            <a:endParaRPr lang="en-US" sz="2667" u="sng" dirty="0">
              <a:solidFill>
                <a:prstClr val="white"/>
              </a:solidFill>
              <a:latin typeface="Now" panose="020B0604020202020204" charset="0"/>
            </a:endParaRPr>
          </a:p>
          <a:p>
            <a:pPr defTabSz="609630">
              <a:defRPr/>
            </a:pPr>
            <a:r>
              <a:rPr lang="en-US" sz="2667" dirty="0">
                <a:solidFill>
                  <a:prstClr val="white"/>
                </a:solidFill>
                <a:latin typeface="Now" panose="020B0604020202020204" charset="0"/>
              </a:rPr>
              <a:t>and should help you identify possible ways to work with these challenges!</a:t>
            </a:r>
          </a:p>
        </p:txBody>
      </p:sp>
      <p:sp>
        <p:nvSpPr>
          <p:cNvPr id="17" name="TextBox 16">
            <a:extLst>
              <a:ext uri="{FF2B5EF4-FFF2-40B4-BE49-F238E27FC236}">
                <a16:creationId xmlns:a16="http://schemas.microsoft.com/office/drawing/2014/main" id="{2F0C6CEB-5020-46FA-8180-525007B554B3}"/>
              </a:ext>
            </a:extLst>
          </p:cNvPr>
          <p:cNvSpPr txBox="1"/>
          <p:nvPr/>
        </p:nvSpPr>
        <p:spPr>
          <a:xfrm>
            <a:off x="6433574" y="1385042"/>
            <a:ext cx="5329084" cy="502766"/>
          </a:xfrm>
          <a:prstGeom prst="rect">
            <a:avLst/>
          </a:prstGeom>
          <a:noFill/>
        </p:spPr>
        <p:txBody>
          <a:bodyPr wrap="square">
            <a:spAutoFit/>
          </a:bodyPr>
          <a:lstStyle/>
          <a:p>
            <a:pPr defTabSz="609630">
              <a:defRPr/>
            </a:pPr>
            <a:r>
              <a:rPr lang="en-US" sz="2667" dirty="0">
                <a:solidFill>
                  <a:prstClr val="white"/>
                </a:solidFill>
                <a:latin typeface="Now" panose="020B0604020202020204" charset="0"/>
              </a:rPr>
              <a:t>Information from your </a:t>
            </a:r>
          </a:p>
        </p:txBody>
      </p:sp>
    </p:spTree>
    <p:extLst>
      <p:ext uri="{BB962C8B-B14F-4D97-AF65-F5344CB8AC3E}">
        <p14:creationId xmlns:p14="http://schemas.microsoft.com/office/powerpoint/2010/main" val="765233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913199"/>
          </a:xfrm>
          <a:prstGeom prst="rect">
            <a:avLst/>
          </a:prstGeom>
          <a:noFill/>
        </p:spPr>
        <p:txBody>
          <a:bodyPr wrap="square">
            <a:spAutoFit/>
          </a:bodyPr>
          <a:lstStyle/>
          <a:p>
            <a:pPr defTabSz="609630"/>
            <a:r>
              <a:rPr lang="en-US" sz="2667" b="1" dirty="0">
                <a:solidFill>
                  <a:prstClr val="white"/>
                </a:solidFill>
                <a:latin typeface="Now" panose="020B0604020202020204" charset="0"/>
              </a:rPr>
              <a:t>Common Challenges to women include:</a:t>
            </a:r>
          </a:p>
        </p:txBody>
      </p:sp>
      <p:sp>
        <p:nvSpPr>
          <p:cNvPr id="15" name="AutoShape 2">
            <a:extLst>
              <a:ext uri="{FF2B5EF4-FFF2-40B4-BE49-F238E27FC236}">
                <a16:creationId xmlns:a16="http://schemas.microsoft.com/office/drawing/2014/main" id="{5B1DBF47-4771-4BCA-B94F-016D676C5994}"/>
              </a:ext>
            </a:extLst>
          </p:cNvPr>
          <p:cNvSpPr/>
          <p:nvPr/>
        </p:nvSpPr>
        <p:spPr>
          <a:xfrm>
            <a:off x="406400" y="3380187"/>
            <a:ext cx="2916659"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0C784FC7-CD5F-4EE5-9FD9-37F3CA82CBB4}"/>
              </a:ext>
            </a:extLst>
          </p:cNvPr>
          <p:cNvSpPr txBox="1"/>
          <p:nvPr/>
        </p:nvSpPr>
        <p:spPr>
          <a:xfrm>
            <a:off x="406400" y="3511751"/>
            <a:ext cx="3607353" cy="822661"/>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Social pressures that discourage women’s active participation outside of the household or community</a:t>
            </a:r>
          </a:p>
        </p:txBody>
      </p:sp>
      <p:sp>
        <p:nvSpPr>
          <p:cNvPr id="18" name="TextBox 4">
            <a:extLst>
              <a:ext uri="{FF2B5EF4-FFF2-40B4-BE49-F238E27FC236}">
                <a16:creationId xmlns:a16="http://schemas.microsoft.com/office/drawing/2014/main" id="{80A9D241-308D-4F5A-B82F-4515C5315728}"/>
              </a:ext>
            </a:extLst>
          </p:cNvPr>
          <p:cNvSpPr txBox="1"/>
          <p:nvPr/>
        </p:nvSpPr>
        <p:spPr>
          <a:xfrm>
            <a:off x="406400" y="3028582"/>
            <a:ext cx="3505200" cy="258404"/>
          </a:xfrm>
          <a:prstGeom prst="rect">
            <a:avLst/>
          </a:prstGeom>
        </p:spPr>
        <p:txBody>
          <a:bodyPr wrap="square" lIns="0" tIns="0" rIns="0" bIns="0" rtlCol="0" anchor="t">
            <a:spAutoFit/>
          </a:bodyPr>
          <a:lstStyle/>
          <a:p>
            <a:pPr defTabSz="609630">
              <a:lnSpc>
                <a:spcPts val="2239"/>
              </a:lnSpc>
            </a:pPr>
            <a:r>
              <a:rPr lang="en-US" sz="1600" dirty="0">
                <a:solidFill>
                  <a:srgbClr val="DFFCFD"/>
                </a:solidFill>
                <a:latin typeface="Now Bold"/>
              </a:rPr>
              <a:t>Gender norms </a:t>
            </a:r>
          </a:p>
        </p:txBody>
      </p:sp>
      <p:sp>
        <p:nvSpPr>
          <p:cNvPr id="19" name="AutoShape 2">
            <a:extLst>
              <a:ext uri="{FF2B5EF4-FFF2-40B4-BE49-F238E27FC236}">
                <a16:creationId xmlns:a16="http://schemas.microsoft.com/office/drawing/2014/main" id="{AFF547B6-943E-48BE-87D8-F38C36BD8FE4}"/>
              </a:ext>
            </a:extLst>
          </p:cNvPr>
          <p:cNvSpPr/>
          <p:nvPr/>
        </p:nvSpPr>
        <p:spPr>
          <a:xfrm>
            <a:off x="4216400" y="3380187"/>
            <a:ext cx="2916659"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26202018-832B-46D6-A90F-352CF33653E7}"/>
              </a:ext>
            </a:extLst>
          </p:cNvPr>
          <p:cNvSpPr txBox="1"/>
          <p:nvPr/>
        </p:nvSpPr>
        <p:spPr>
          <a:xfrm>
            <a:off x="4216400" y="3511751"/>
            <a:ext cx="3607353" cy="1104790"/>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Women are often very busy with household duties and other traditional roles – difficult for them to make time for new activities </a:t>
            </a:r>
          </a:p>
        </p:txBody>
      </p:sp>
      <p:sp>
        <p:nvSpPr>
          <p:cNvPr id="21" name="TextBox 4">
            <a:extLst>
              <a:ext uri="{FF2B5EF4-FFF2-40B4-BE49-F238E27FC236}">
                <a16:creationId xmlns:a16="http://schemas.microsoft.com/office/drawing/2014/main" id="{AA58A51E-3CF1-47D0-A61A-02704A349CF3}"/>
              </a:ext>
            </a:extLst>
          </p:cNvPr>
          <p:cNvSpPr txBox="1"/>
          <p:nvPr/>
        </p:nvSpPr>
        <p:spPr>
          <a:xfrm>
            <a:off x="4216400" y="3028582"/>
            <a:ext cx="3505200" cy="258404"/>
          </a:xfrm>
          <a:prstGeom prst="rect">
            <a:avLst/>
          </a:prstGeom>
        </p:spPr>
        <p:txBody>
          <a:bodyPr wrap="square" lIns="0" tIns="0" rIns="0" bIns="0" rtlCol="0" anchor="t">
            <a:spAutoFit/>
          </a:bodyPr>
          <a:lstStyle/>
          <a:p>
            <a:pPr defTabSz="609630">
              <a:lnSpc>
                <a:spcPts val="2239"/>
              </a:lnSpc>
            </a:pPr>
            <a:r>
              <a:rPr lang="en-US" sz="1600" dirty="0">
                <a:solidFill>
                  <a:srgbClr val="DFFCFD"/>
                </a:solidFill>
                <a:latin typeface="Now Bold"/>
              </a:rPr>
              <a:t>Lack of time, energy</a:t>
            </a:r>
          </a:p>
        </p:txBody>
      </p:sp>
      <p:sp>
        <p:nvSpPr>
          <p:cNvPr id="22" name="AutoShape 2">
            <a:extLst>
              <a:ext uri="{FF2B5EF4-FFF2-40B4-BE49-F238E27FC236}">
                <a16:creationId xmlns:a16="http://schemas.microsoft.com/office/drawing/2014/main" id="{3DBCBFF9-E58C-4404-94AA-3C98E957997F}"/>
              </a:ext>
            </a:extLst>
          </p:cNvPr>
          <p:cNvSpPr/>
          <p:nvPr/>
        </p:nvSpPr>
        <p:spPr>
          <a:xfrm>
            <a:off x="8229047" y="3380187"/>
            <a:ext cx="2916659" cy="0"/>
          </a:xfrm>
          <a:prstGeom prst="line">
            <a:avLst/>
          </a:prstGeom>
          <a:ln w="28575" cap="rnd">
            <a:solidFill>
              <a:schemeClr val="bg1"/>
            </a:solidFill>
            <a:prstDash val="sysDot"/>
            <a:headEnd type="none" w="sm" len="sm"/>
            <a:tailEnd type="none" w="sm" len="sm"/>
          </a:ln>
        </p:spPr>
      </p:sp>
      <p:sp>
        <p:nvSpPr>
          <p:cNvPr id="23" name="TextBox 3">
            <a:extLst>
              <a:ext uri="{FF2B5EF4-FFF2-40B4-BE49-F238E27FC236}">
                <a16:creationId xmlns:a16="http://schemas.microsoft.com/office/drawing/2014/main" id="{033E2387-071F-40EF-940C-EDE60C63BAC9}"/>
              </a:ext>
            </a:extLst>
          </p:cNvPr>
          <p:cNvSpPr txBox="1"/>
          <p:nvPr/>
        </p:nvSpPr>
        <p:spPr>
          <a:xfrm>
            <a:off x="8229048" y="3511751"/>
            <a:ext cx="3607353" cy="1386918"/>
          </a:xfrm>
          <a:prstGeom prst="rect">
            <a:avLst/>
          </a:prstGeom>
        </p:spPr>
        <p:txBody>
          <a:bodyPr lIns="0" tIns="0" rIns="0" bIns="0" rtlCol="0" anchor="t">
            <a:spAutoFit/>
          </a:bodyPr>
          <a:lstStyle/>
          <a:p>
            <a:pPr defTabSz="609630">
              <a:lnSpc>
                <a:spcPts val="2239"/>
              </a:lnSpc>
            </a:pPr>
            <a:r>
              <a:rPr lang="en-US" sz="1600" dirty="0">
                <a:solidFill>
                  <a:srgbClr val="1E1E1E"/>
                </a:solidFill>
                <a:latin typeface="Now"/>
              </a:rPr>
              <a:t>Without experience in leadership, public speaking, etc., and with limited education, women are often hesitant/shy to participate, and need support to build skills</a:t>
            </a:r>
          </a:p>
        </p:txBody>
      </p:sp>
      <p:sp>
        <p:nvSpPr>
          <p:cNvPr id="24" name="TextBox 4">
            <a:extLst>
              <a:ext uri="{FF2B5EF4-FFF2-40B4-BE49-F238E27FC236}">
                <a16:creationId xmlns:a16="http://schemas.microsoft.com/office/drawing/2014/main" id="{566C9C29-4307-4110-B2B2-A6634FA2550E}"/>
              </a:ext>
            </a:extLst>
          </p:cNvPr>
          <p:cNvSpPr txBox="1"/>
          <p:nvPr/>
        </p:nvSpPr>
        <p:spPr>
          <a:xfrm>
            <a:off x="8229047" y="3028582"/>
            <a:ext cx="3505200" cy="258404"/>
          </a:xfrm>
          <a:prstGeom prst="rect">
            <a:avLst/>
          </a:prstGeom>
        </p:spPr>
        <p:txBody>
          <a:bodyPr wrap="square" lIns="0" tIns="0" rIns="0" bIns="0" rtlCol="0" anchor="t">
            <a:spAutoFit/>
          </a:bodyPr>
          <a:lstStyle/>
          <a:p>
            <a:pPr defTabSz="609630">
              <a:lnSpc>
                <a:spcPts val="2239"/>
              </a:lnSpc>
            </a:pPr>
            <a:r>
              <a:rPr lang="en-US" sz="1600" dirty="0">
                <a:solidFill>
                  <a:srgbClr val="DFFCFD"/>
                </a:solidFill>
                <a:latin typeface="Now Bold"/>
              </a:rPr>
              <a:t>Limited experience/confidence</a:t>
            </a:r>
          </a:p>
        </p:txBody>
      </p:sp>
    </p:spTree>
    <p:extLst>
      <p:ext uri="{BB962C8B-B14F-4D97-AF65-F5344CB8AC3E}">
        <p14:creationId xmlns:p14="http://schemas.microsoft.com/office/powerpoint/2010/main" val="691472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Key questions to consider:</a:t>
            </a:r>
          </a:p>
        </p:txBody>
      </p:sp>
      <p:sp>
        <p:nvSpPr>
          <p:cNvPr id="14" name="TextBox 13">
            <a:extLst>
              <a:ext uri="{FF2B5EF4-FFF2-40B4-BE49-F238E27FC236}">
                <a16:creationId xmlns:a16="http://schemas.microsoft.com/office/drawing/2014/main" id="{CB5072CB-975D-421A-8EE5-74B3C6A80825}"/>
              </a:ext>
            </a:extLst>
          </p:cNvPr>
          <p:cNvSpPr txBox="1"/>
          <p:nvPr/>
        </p:nvSpPr>
        <p:spPr>
          <a:xfrm>
            <a:off x="6350001" y="2060991"/>
            <a:ext cx="5080000" cy="2718693"/>
          </a:xfrm>
          <a:prstGeom prst="rect">
            <a:avLst/>
          </a:prstGeom>
          <a:noFill/>
        </p:spPr>
        <p:txBody>
          <a:bodyPr wrap="square">
            <a:spAutoFit/>
          </a:bodyPr>
          <a:lstStyle/>
          <a:p>
            <a:pPr defTabSz="609630">
              <a:spcAft>
                <a:spcPts val="800"/>
              </a:spcAft>
            </a:pPr>
            <a:r>
              <a:rPr lang="en-US" sz="1600" dirty="0">
                <a:solidFill>
                  <a:srgbClr val="DFFCFD"/>
                </a:solidFill>
                <a:latin typeface="Now" panose="020B0604020202020204" charset="0"/>
              </a:rPr>
              <a:t>More specific questions include:</a:t>
            </a:r>
          </a:p>
          <a:p>
            <a:pPr marL="228611" indent="-228611" defTabSz="609630">
              <a:spcAft>
                <a:spcPts val="800"/>
              </a:spcAft>
              <a:buFont typeface="Arial" panose="020B0604020202020204" pitchFamily="34" charset="0"/>
              <a:buChar char="•"/>
            </a:pPr>
            <a:r>
              <a:rPr lang="en-US" sz="1600" dirty="0">
                <a:solidFill>
                  <a:srgbClr val="DFFCFD"/>
                </a:solidFill>
                <a:latin typeface="Now" panose="020B0604020202020204" charset="0"/>
              </a:rPr>
              <a:t>Where women sit during mixed-gender meetings – often it is at the back of the meeting room</a:t>
            </a:r>
          </a:p>
          <a:p>
            <a:pPr marL="228611" indent="-228611" defTabSz="609630">
              <a:spcAft>
                <a:spcPts val="800"/>
              </a:spcAft>
              <a:buFont typeface="Arial" panose="020B0604020202020204" pitchFamily="34" charset="0"/>
              <a:buChar char="•"/>
            </a:pPr>
            <a:r>
              <a:rPr lang="en-US" sz="1600" dirty="0">
                <a:solidFill>
                  <a:srgbClr val="DFFCFD"/>
                </a:solidFill>
                <a:latin typeface="Now" panose="020B0604020202020204" charset="0"/>
              </a:rPr>
              <a:t>Who is most often talking during meetings, and who is listened to?</a:t>
            </a:r>
          </a:p>
          <a:p>
            <a:pPr marL="228611" indent="-228611" defTabSz="609630">
              <a:spcAft>
                <a:spcPts val="800"/>
              </a:spcAft>
              <a:buFont typeface="Arial" panose="020B0604020202020204" pitchFamily="34" charset="0"/>
              <a:buChar char="•"/>
            </a:pPr>
            <a:r>
              <a:rPr lang="en-US" sz="1600" dirty="0">
                <a:solidFill>
                  <a:srgbClr val="DFFCFD"/>
                </a:solidFill>
                <a:latin typeface="Now" panose="020B0604020202020204" charset="0"/>
              </a:rPr>
              <a:t>Who will women be comfortable talking in front of and collaborating with?</a:t>
            </a:r>
          </a:p>
          <a:p>
            <a:pPr marL="228611" indent="-228611" defTabSz="609630">
              <a:spcAft>
                <a:spcPts val="800"/>
              </a:spcAft>
              <a:buFont typeface="Arial" panose="020B0604020202020204" pitchFamily="34" charset="0"/>
              <a:buChar char="•"/>
            </a:pPr>
            <a:r>
              <a:rPr lang="en-US" sz="1600" dirty="0">
                <a:solidFill>
                  <a:srgbClr val="DFFCFD"/>
                </a:solidFill>
                <a:latin typeface="Now" panose="020B0604020202020204" charset="0"/>
              </a:rPr>
              <a:t>How can men/family members be engaged in supporting women’s involvement?</a:t>
            </a:r>
          </a:p>
        </p:txBody>
      </p:sp>
      <p:sp>
        <p:nvSpPr>
          <p:cNvPr id="5" name="TextBox 4">
            <a:extLst>
              <a:ext uri="{FF2B5EF4-FFF2-40B4-BE49-F238E27FC236}">
                <a16:creationId xmlns:a16="http://schemas.microsoft.com/office/drawing/2014/main" id="{1F481E49-B2C0-42AB-90DF-9BEC62B8A5BB}"/>
              </a:ext>
            </a:extLst>
          </p:cNvPr>
          <p:cNvSpPr txBox="1"/>
          <p:nvPr/>
        </p:nvSpPr>
        <p:spPr>
          <a:xfrm>
            <a:off x="965200" y="2058908"/>
            <a:ext cx="5232400" cy="3025765"/>
          </a:xfrm>
          <a:prstGeom prst="rect">
            <a:avLst/>
          </a:prstGeom>
          <a:noFill/>
        </p:spPr>
        <p:txBody>
          <a:bodyPr wrap="square">
            <a:spAutoFit/>
          </a:bodyPr>
          <a:lstStyle/>
          <a:p>
            <a:pPr defTabSz="609630"/>
            <a:r>
              <a:rPr lang="en-US" sz="1733" dirty="0">
                <a:solidFill>
                  <a:srgbClr val="DFFCFD"/>
                </a:solidFill>
                <a:latin typeface="Now" panose="020B0604020202020204" charset="0"/>
              </a:rPr>
              <a:t>What can our project and organization do to reduce barriers to women’s participation – in our project, in the community, in our organization, in positions of influence?</a:t>
            </a:r>
          </a:p>
          <a:p>
            <a:pPr defTabSz="609630"/>
            <a:endParaRPr lang="en-US" sz="1733" dirty="0">
              <a:solidFill>
                <a:srgbClr val="DFFCFD"/>
              </a:solidFill>
              <a:latin typeface="Now" panose="020B0604020202020204" charset="0"/>
            </a:endParaRPr>
          </a:p>
          <a:p>
            <a:pPr defTabSz="609630"/>
            <a:r>
              <a:rPr lang="en-US" sz="1733" dirty="0">
                <a:solidFill>
                  <a:srgbClr val="DFFCFD"/>
                </a:solidFill>
                <a:latin typeface="Now" panose="020B0604020202020204" charset="0"/>
              </a:rPr>
              <a:t>How can we help women feel more safe and comfortable?</a:t>
            </a:r>
          </a:p>
          <a:p>
            <a:pPr defTabSz="609630"/>
            <a:endParaRPr lang="en-US" sz="1733" dirty="0">
              <a:solidFill>
                <a:srgbClr val="DFFCFD"/>
              </a:solidFill>
              <a:latin typeface="Now" panose="020B0604020202020204" charset="0"/>
            </a:endParaRPr>
          </a:p>
          <a:p>
            <a:pPr defTabSz="609630"/>
            <a:r>
              <a:rPr lang="en-US" sz="1733" dirty="0">
                <a:solidFill>
                  <a:srgbClr val="DFFCFD"/>
                </a:solidFill>
                <a:latin typeface="Now" panose="020B0604020202020204" charset="0"/>
              </a:rPr>
              <a:t>How can we help husbands, parents, other family members support the involvement of women in their families?</a:t>
            </a:r>
          </a:p>
        </p:txBody>
      </p:sp>
      <p:sp>
        <p:nvSpPr>
          <p:cNvPr id="6" name="AutoShape 2">
            <a:extLst>
              <a:ext uri="{FF2B5EF4-FFF2-40B4-BE49-F238E27FC236}">
                <a16:creationId xmlns:a16="http://schemas.microsoft.com/office/drawing/2014/main" id="{EF14BDDB-4524-4471-B1C0-64585435182A}"/>
              </a:ext>
            </a:extLst>
          </p:cNvPr>
          <p:cNvSpPr/>
          <p:nvPr/>
        </p:nvSpPr>
        <p:spPr>
          <a:xfrm>
            <a:off x="6197600" y="2211308"/>
            <a:ext cx="0" cy="2641600"/>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424758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212087" y="540283"/>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nvGraphicFramePr>
        <p:xfrm>
          <a:off x="406400" y="1447800"/>
          <a:ext cx="5842000" cy="4229540"/>
        </p:xfrm>
        <a:graphic>
          <a:graphicData uri="http://schemas.openxmlformats.org/drawingml/2006/table">
            <a:tbl>
              <a:tblPr firstRow="1" bandRow="1">
                <a:tableStyleId>{5C22544A-7EE6-4342-B048-85BDC9FD1C3A}</a:tableStyleId>
              </a:tblPr>
              <a:tblGrid>
                <a:gridCol w="5842000">
                  <a:extLst>
                    <a:ext uri="{9D8B030D-6E8A-4147-A177-3AD203B41FA5}">
                      <a16:colId xmlns:a16="http://schemas.microsoft.com/office/drawing/2014/main" val="1360531705"/>
                    </a:ext>
                  </a:extLst>
                </a:gridCol>
              </a:tblGrid>
              <a:tr h="613283">
                <a:tc>
                  <a:txBody>
                    <a:bodyPr/>
                    <a:lstStyle/>
                    <a:p>
                      <a:r>
                        <a:rPr lang="en-US" sz="1700" dirty="0">
                          <a:solidFill>
                            <a:schemeClr val="bg1"/>
                          </a:solidFill>
                          <a:latin typeface="Now" panose="020B0604020202020204" charset="0"/>
                        </a:rPr>
                        <a:t>Challenge: </a:t>
                      </a:r>
                      <a:r>
                        <a:rPr lang="en-US" sz="1700" b="0" dirty="0">
                          <a:solidFill>
                            <a:schemeClr val="bg1"/>
                          </a:solidFill>
                          <a:latin typeface="Now" panose="020B0604020202020204" charset="0"/>
                        </a:rPr>
                        <a:t>Women are shy/hesitant to actively participate in activities</a:t>
                      </a:r>
                      <a:endParaRPr lang="en-US" sz="1700" dirty="0">
                        <a:solidFill>
                          <a:schemeClr val="bg1"/>
                        </a:solidFill>
                        <a:latin typeface="Now" panose="020B0604020202020204" charset="0"/>
                      </a:endParaRP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3616257">
                <a:tc>
                  <a:txBody>
                    <a:bodyPr/>
                    <a:lstStyle/>
                    <a:p>
                      <a:pPr>
                        <a:spcAft>
                          <a:spcPts val="1200"/>
                        </a:spcAft>
                      </a:pPr>
                      <a:r>
                        <a:rPr lang="en-US" sz="1600" b="1" dirty="0">
                          <a:solidFill>
                            <a:schemeClr val="bg1"/>
                          </a:solidFill>
                          <a:latin typeface="Now" panose="020B0604020202020204" charset="0"/>
                        </a:rPr>
                        <a:t>Possible approaches: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Hire/appoint female staff and/or community focal points for the project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Build confidence and skills through trainings and practical experience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Amplify women’s voices: Moderate conversations/discussions to allow space for women to speak, and ensure that their perspectives are considered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Offer women-only spaces for certain activities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Connect with other women role models, including through women’s networks</a:t>
                      </a:r>
                    </a:p>
                  </a:txBody>
                  <a:tcPr marL="60960" marR="60960" marT="30480" marB="3048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pic>
        <p:nvPicPr>
          <p:cNvPr id="7" name="Picture 6" descr="A picture containing person, restaurant&#10;&#10;Description automatically generated">
            <a:extLst>
              <a:ext uri="{FF2B5EF4-FFF2-40B4-BE49-F238E27FC236}">
                <a16:creationId xmlns:a16="http://schemas.microsoft.com/office/drawing/2014/main" id="{6BE6F4E0-E248-489A-A689-CBDC0CF3E54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02400" y="1447800"/>
            <a:ext cx="5283201" cy="3962400"/>
          </a:xfrm>
          <a:prstGeom prst="rect">
            <a:avLst/>
          </a:prstGeom>
        </p:spPr>
      </p:pic>
      <p:sp>
        <p:nvSpPr>
          <p:cNvPr id="8" name="TextBox 4">
            <a:extLst>
              <a:ext uri="{FF2B5EF4-FFF2-40B4-BE49-F238E27FC236}">
                <a16:creationId xmlns:a16="http://schemas.microsoft.com/office/drawing/2014/main" id="{508AD273-1FD9-4670-AC5B-A346A25BEFE2}"/>
              </a:ext>
            </a:extLst>
          </p:cNvPr>
          <p:cNvSpPr txBox="1"/>
          <p:nvPr/>
        </p:nvSpPr>
        <p:spPr>
          <a:xfrm>
            <a:off x="6502400" y="5457168"/>
            <a:ext cx="5181600" cy="564129"/>
          </a:xfrm>
          <a:prstGeom prst="rect">
            <a:avLst/>
          </a:prstGeom>
        </p:spPr>
        <p:txBody>
          <a:bodyPr wrap="square" lIns="0" tIns="0" rIns="0" bIns="0" rtlCol="0" anchor="t">
            <a:spAutoFit/>
          </a:bodyPr>
          <a:lstStyle/>
          <a:p>
            <a:pPr defTabSz="609630">
              <a:lnSpc>
                <a:spcPts val="1493"/>
              </a:lnSpc>
            </a:pPr>
            <a:r>
              <a:rPr lang="en-US" sz="1200" dirty="0">
                <a:solidFill>
                  <a:prstClr val="white"/>
                </a:solidFill>
                <a:latin typeface="Now"/>
              </a:rPr>
              <a:t>Local women, especially Moken women, felt more comfortable being interviewed by </a:t>
            </a:r>
            <a:r>
              <a:rPr lang="en-US" sz="1200">
                <a:solidFill>
                  <a:prstClr val="white"/>
                </a:solidFill>
                <a:latin typeface="Now"/>
              </a:rPr>
              <a:t>a woman </a:t>
            </a:r>
            <a:r>
              <a:rPr lang="en-US" sz="1200" dirty="0">
                <a:solidFill>
                  <a:prstClr val="white"/>
                </a:solidFill>
                <a:latin typeface="Now"/>
              </a:rPr>
              <a:t>researcher/staff member. Myeik, Myanmar. © </a:t>
            </a:r>
            <a:r>
              <a:rPr lang="en-US" sz="1200" dirty="0" err="1">
                <a:solidFill>
                  <a:prstClr val="white"/>
                </a:solidFill>
                <a:latin typeface="Now"/>
              </a:rPr>
              <a:t>TSWhitty</a:t>
            </a:r>
            <a:r>
              <a:rPr lang="en-US" sz="1200" dirty="0">
                <a:solidFill>
                  <a:prstClr val="white"/>
                </a:solidFill>
                <a:latin typeface="Now"/>
              </a:rPr>
              <a:t> </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447117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212087" y="540283"/>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nvGraphicFramePr>
        <p:xfrm>
          <a:off x="406400" y="1447800"/>
          <a:ext cx="5842000" cy="4229540"/>
        </p:xfrm>
        <a:graphic>
          <a:graphicData uri="http://schemas.openxmlformats.org/drawingml/2006/table">
            <a:tbl>
              <a:tblPr firstRow="1" bandRow="1">
                <a:tableStyleId>{5C22544A-7EE6-4342-B048-85BDC9FD1C3A}</a:tableStyleId>
              </a:tblPr>
              <a:tblGrid>
                <a:gridCol w="5842000">
                  <a:extLst>
                    <a:ext uri="{9D8B030D-6E8A-4147-A177-3AD203B41FA5}">
                      <a16:colId xmlns:a16="http://schemas.microsoft.com/office/drawing/2014/main" val="1360531705"/>
                    </a:ext>
                  </a:extLst>
                </a:gridCol>
              </a:tblGrid>
              <a:tr h="613283">
                <a:tc>
                  <a:txBody>
                    <a:bodyPr/>
                    <a:lstStyle/>
                    <a:p>
                      <a:r>
                        <a:rPr lang="en-US" sz="1700" dirty="0">
                          <a:solidFill>
                            <a:schemeClr val="bg1"/>
                          </a:solidFill>
                          <a:latin typeface="Now" panose="020B0604020202020204" charset="0"/>
                        </a:rPr>
                        <a:t>Challenge: </a:t>
                      </a:r>
                      <a:r>
                        <a:rPr lang="en-US" sz="1700" b="0" dirty="0">
                          <a:solidFill>
                            <a:schemeClr val="bg1"/>
                          </a:solidFill>
                          <a:latin typeface="Now" panose="020B0604020202020204" charset="0"/>
                        </a:rPr>
                        <a:t>Women are shy/hesitant to actively participate in activities</a:t>
                      </a:r>
                      <a:endParaRPr lang="en-US" sz="1700" dirty="0">
                        <a:solidFill>
                          <a:schemeClr val="bg1"/>
                        </a:solidFill>
                        <a:latin typeface="Now" panose="020B0604020202020204" charset="0"/>
                      </a:endParaRP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3616257">
                <a:tc>
                  <a:txBody>
                    <a:bodyPr/>
                    <a:lstStyle/>
                    <a:p>
                      <a:pPr>
                        <a:spcAft>
                          <a:spcPts val="1200"/>
                        </a:spcAft>
                      </a:pPr>
                      <a:endParaRPr lang="en-US" sz="1600" dirty="0">
                        <a:solidFill>
                          <a:schemeClr val="bg1"/>
                        </a:solidFill>
                        <a:latin typeface="Now" panose="020B0604020202020204" charset="0"/>
                      </a:endParaRPr>
                    </a:p>
                  </a:txBody>
                  <a:tcPr marL="60960" marR="60960" marT="30480" marB="3048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9" name="Rectangle 8">
            <a:extLst>
              <a:ext uri="{FF2B5EF4-FFF2-40B4-BE49-F238E27FC236}">
                <a16:creationId xmlns:a16="http://schemas.microsoft.com/office/drawing/2014/main" id="{1F12BC30-594A-4EB8-B55D-BD4DCA4EB4C5}"/>
              </a:ext>
            </a:extLst>
          </p:cNvPr>
          <p:cNvSpPr/>
          <p:nvPr/>
        </p:nvSpPr>
        <p:spPr>
          <a:xfrm>
            <a:off x="406400" y="2108200"/>
            <a:ext cx="11379201" cy="4572001"/>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0510" indent="-190510" defTabSz="609630">
              <a:buFont typeface="Arial" panose="020B0604020202020204" pitchFamily="34" charset="0"/>
              <a:buChar char="•"/>
            </a:pPr>
            <a:endParaRPr lang="en-US" sz="1467" dirty="0">
              <a:solidFill>
                <a:prstClr val="black"/>
              </a:solidFill>
              <a:latin typeface="Now" panose="020B0604020202020204" charset="0"/>
            </a:endParaRPr>
          </a:p>
        </p:txBody>
      </p:sp>
      <p:sp>
        <p:nvSpPr>
          <p:cNvPr id="10" name="AutoShape 2">
            <a:extLst>
              <a:ext uri="{FF2B5EF4-FFF2-40B4-BE49-F238E27FC236}">
                <a16:creationId xmlns:a16="http://schemas.microsoft.com/office/drawing/2014/main" id="{EF705BE4-BD59-4716-B4BF-1F3F22369852}"/>
              </a:ext>
            </a:extLst>
          </p:cNvPr>
          <p:cNvSpPr/>
          <p:nvPr/>
        </p:nvSpPr>
        <p:spPr>
          <a:xfrm>
            <a:off x="5705023" y="2645190"/>
            <a:ext cx="2916659" cy="0"/>
          </a:xfrm>
          <a:prstGeom prst="line">
            <a:avLst/>
          </a:prstGeom>
          <a:ln w="28575" cap="rnd">
            <a:solidFill>
              <a:schemeClr val="bg1"/>
            </a:solidFill>
            <a:prstDash val="sysDot"/>
            <a:headEnd type="none" w="sm" len="sm"/>
            <a:tailEnd type="none" w="sm" len="sm"/>
          </a:ln>
        </p:spPr>
      </p:sp>
      <p:sp>
        <p:nvSpPr>
          <p:cNvPr id="11" name="TextBox 3">
            <a:extLst>
              <a:ext uri="{FF2B5EF4-FFF2-40B4-BE49-F238E27FC236}">
                <a16:creationId xmlns:a16="http://schemas.microsoft.com/office/drawing/2014/main" id="{61413AF9-9170-449F-930C-7DC5A3BB7338}"/>
              </a:ext>
            </a:extLst>
          </p:cNvPr>
          <p:cNvSpPr txBox="1"/>
          <p:nvPr/>
        </p:nvSpPr>
        <p:spPr>
          <a:xfrm>
            <a:off x="5654223" y="2717232"/>
            <a:ext cx="5521777" cy="1518685"/>
          </a:xfrm>
          <a:prstGeom prst="rect">
            <a:avLst/>
          </a:prstGeom>
        </p:spPr>
        <p:txBody>
          <a:bodyPr wrap="square" lIns="0" tIns="0" rIns="0" bIns="0" rtlCol="0" anchor="t">
            <a:spAutoFit/>
          </a:bodyPr>
          <a:lstStyle/>
          <a:p>
            <a:pPr marL="228611" indent="-228611" defTabSz="609630">
              <a:spcAft>
                <a:spcPts val="800"/>
              </a:spcAft>
              <a:buFont typeface="Arial" panose="020B0604020202020204" pitchFamily="34" charset="0"/>
              <a:buChar char="•"/>
            </a:pPr>
            <a:r>
              <a:rPr lang="en-US" sz="1467" dirty="0">
                <a:solidFill>
                  <a:srgbClr val="1E1E1E"/>
                </a:solidFill>
                <a:latin typeface="Now"/>
              </a:rPr>
              <a:t>Assigning female staff to work with &amp; act as role models for women in communities  </a:t>
            </a:r>
            <a:r>
              <a:rPr lang="en-US" sz="1200" dirty="0">
                <a:solidFill>
                  <a:srgbClr val="1E1E1E"/>
                </a:solidFill>
                <a:latin typeface="Now"/>
              </a:rPr>
              <a:t>| HA, Cambodia</a:t>
            </a:r>
          </a:p>
          <a:p>
            <a:pPr marL="228611" indent="-228611" defTabSz="609630">
              <a:spcAft>
                <a:spcPts val="800"/>
              </a:spcAft>
              <a:buFont typeface="Arial" panose="020B0604020202020204" pitchFamily="34" charset="0"/>
              <a:buChar char="•"/>
            </a:pPr>
            <a:r>
              <a:rPr lang="en-US" sz="1467" dirty="0">
                <a:solidFill>
                  <a:srgbClr val="1E1E1E"/>
                </a:solidFill>
                <a:latin typeface="Now"/>
              </a:rPr>
              <a:t>Female staff investing a lot of time &amp; effort to visit women one-on-one in communities to build connections </a:t>
            </a:r>
            <a:r>
              <a:rPr lang="en-US" sz="1200" dirty="0">
                <a:solidFill>
                  <a:srgbClr val="1E1E1E"/>
                </a:solidFill>
                <a:latin typeface="Now"/>
              </a:rPr>
              <a:t>| HA, Cambodia</a:t>
            </a:r>
          </a:p>
          <a:p>
            <a:pPr marL="228611" indent="-228611" defTabSz="609630">
              <a:spcAft>
                <a:spcPts val="800"/>
              </a:spcAft>
              <a:buFont typeface="Arial" panose="020B0604020202020204" pitchFamily="34" charset="0"/>
              <a:buChar char="•"/>
            </a:pPr>
            <a:r>
              <a:rPr lang="en-US" sz="1467" dirty="0">
                <a:solidFill>
                  <a:srgbClr val="1E1E1E"/>
                </a:solidFill>
                <a:latin typeface="Now"/>
              </a:rPr>
              <a:t>Have female staff run the trainings for community women </a:t>
            </a:r>
            <a:r>
              <a:rPr lang="en-US" sz="1200" dirty="0">
                <a:solidFill>
                  <a:srgbClr val="1E1E1E"/>
                </a:solidFill>
                <a:latin typeface="Now"/>
              </a:rPr>
              <a:t>| CIYA, Cambodia</a:t>
            </a:r>
          </a:p>
        </p:txBody>
      </p:sp>
      <p:sp>
        <p:nvSpPr>
          <p:cNvPr id="13" name="TextBox 4">
            <a:extLst>
              <a:ext uri="{FF2B5EF4-FFF2-40B4-BE49-F238E27FC236}">
                <a16:creationId xmlns:a16="http://schemas.microsoft.com/office/drawing/2014/main" id="{30FE11A9-8D6A-4567-AC99-83DAE12C2ECA}"/>
              </a:ext>
            </a:extLst>
          </p:cNvPr>
          <p:cNvSpPr txBox="1"/>
          <p:nvPr/>
        </p:nvSpPr>
        <p:spPr>
          <a:xfrm>
            <a:off x="5705023" y="2293585"/>
            <a:ext cx="3937829" cy="258404"/>
          </a:xfrm>
          <a:prstGeom prst="rect">
            <a:avLst/>
          </a:prstGeom>
        </p:spPr>
        <p:txBody>
          <a:bodyPr wrap="square" lIns="0" tIns="0" rIns="0" bIns="0" rtlCol="0" anchor="t">
            <a:spAutoFit/>
          </a:bodyPr>
          <a:lstStyle/>
          <a:p>
            <a:pPr defTabSz="609630">
              <a:lnSpc>
                <a:spcPts val="2239"/>
              </a:lnSpc>
            </a:pPr>
            <a:r>
              <a:rPr lang="en-US" sz="1600" dirty="0">
                <a:solidFill>
                  <a:srgbClr val="DFFCFD"/>
                </a:solidFill>
                <a:latin typeface="Now Bold"/>
              </a:rPr>
              <a:t>Female staff to engage with women</a:t>
            </a:r>
          </a:p>
        </p:txBody>
      </p:sp>
      <p:sp>
        <p:nvSpPr>
          <p:cNvPr id="14" name="AutoShape 2">
            <a:extLst>
              <a:ext uri="{FF2B5EF4-FFF2-40B4-BE49-F238E27FC236}">
                <a16:creationId xmlns:a16="http://schemas.microsoft.com/office/drawing/2014/main" id="{739E63C6-B383-40BF-8B6C-B63DA14EE3CF}"/>
              </a:ext>
            </a:extLst>
          </p:cNvPr>
          <p:cNvSpPr/>
          <p:nvPr/>
        </p:nvSpPr>
        <p:spPr>
          <a:xfrm>
            <a:off x="5705023" y="4936747"/>
            <a:ext cx="2916659" cy="0"/>
          </a:xfrm>
          <a:prstGeom prst="line">
            <a:avLst/>
          </a:prstGeom>
          <a:ln w="28575" cap="rnd">
            <a:solidFill>
              <a:schemeClr val="bg1"/>
            </a:solidFill>
            <a:prstDash val="sysDot"/>
            <a:headEnd type="none" w="sm" len="sm"/>
            <a:tailEnd type="none" w="sm" len="sm"/>
          </a:ln>
        </p:spPr>
      </p:sp>
      <p:sp>
        <p:nvSpPr>
          <p:cNvPr id="15" name="TextBox 3">
            <a:extLst>
              <a:ext uri="{FF2B5EF4-FFF2-40B4-BE49-F238E27FC236}">
                <a16:creationId xmlns:a16="http://schemas.microsoft.com/office/drawing/2014/main" id="{9EFF6741-8D38-4679-963D-865C0C05481A}"/>
              </a:ext>
            </a:extLst>
          </p:cNvPr>
          <p:cNvSpPr txBox="1"/>
          <p:nvPr/>
        </p:nvSpPr>
        <p:spPr>
          <a:xfrm>
            <a:off x="5654223" y="5029295"/>
            <a:ext cx="5862371" cy="1518685"/>
          </a:xfrm>
          <a:prstGeom prst="rect">
            <a:avLst/>
          </a:prstGeom>
        </p:spPr>
        <p:txBody>
          <a:bodyPr wrap="square" lIns="0" tIns="0" rIns="0" bIns="0" rtlCol="0" anchor="t">
            <a:spAutoFit/>
          </a:bodyPr>
          <a:lstStyle/>
          <a:p>
            <a:pPr marL="228611" indent="-228611" defTabSz="609630">
              <a:spcAft>
                <a:spcPts val="800"/>
              </a:spcAft>
              <a:buFont typeface="Arial" panose="020B0604020202020204" pitchFamily="34" charset="0"/>
              <a:buChar char="•"/>
            </a:pPr>
            <a:r>
              <a:rPr lang="en-US" sz="1467" dirty="0">
                <a:solidFill>
                  <a:srgbClr val="1E1E1E"/>
                </a:solidFill>
                <a:latin typeface="Now"/>
              </a:rPr>
              <a:t>Offer all-women spaces; when women are comfortable, they have many things to share </a:t>
            </a:r>
            <a:r>
              <a:rPr lang="en-US" sz="1200" dirty="0">
                <a:solidFill>
                  <a:srgbClr val="1E1E1E"/>
                </a:solidFill>
                <a:latin typeface="Now"/>
              </a:rPr>
              <a:t>| MCI, Thailand</a:t>
            </a:r>
          </a:p>
          <a:p>
            <a:pPr marL="228611" indent="-228611" defTabSz="609630">
              <a:spcAft>
                <a:spcPts val="800"/>
              </a:spcAft>
              <a:buFont typeface="Arial" panose="020B0604020202020204" pitchFamily="34" charset="0"/>
              <a:buChar char="•"/>
            </a:pPr>
            <a:r>
              <a:rPr lang="en-US" sz="1467" dirty="0">
                <a:solidFill>
                  <a:srgbClr val="1E1E1E"/>
                </a:solidFill>
                <a:latin typeface="Now"/>
              </a:rPr>
              <a:t>Moderate meetings in a way that encourages women, including newcomers, to speak </a:t>
            </a:r>
            <a:r>
              <a:rPr lang="en-US" sz="1200" dirty="0">
                <a:solidFill>
                  <a:srgbClr val="1E1E1E"/>
                </a:solidFill>
                <a:latin typeface="Now"/>
              </a:rPr>
              <a:t>| FACT, Cambodia</a:t>
            </a:r>
          </a:p>
          <a:p>
            <a:pPr marL="228611" indent="-228611" defTabSz="609630">
              <a:spcAft>
                <a:spcPts val="800"/>
              </a:spcAft>
              <a:buFont typeface="Arial" panose="020B0604020202020204" pitchFamily="34" charset="0"/>
              <a:buChar char="•"/>
            </a:pPr>
            <a:r>
              <a:rPr lang="en-US" sz="1467" dirty="0">
                <a:solidFill>
                  <a:srgbClr val="1E1E1E"/>
                </a:solidFill>
                <a:latin typeface="Now"/>
              </a:rPr>
              <a:t>Have female staff run the trainings for community women </a:t>
            </a:r>
            <a:r>
              <a:rPr lang="en-US" sz="1200" dirty="0">
                <a:solidFill>
                  <a:srgbClr val="1E1E1E"/>
                </a:solidFill>
                <a:latin typeface="Now"/>
              </a:rPr>
              <a:t>| CIYA, Cambodia</a:t>
            </a:r>
          </a:p>
        </p:txBody>
      </p:sp>
      <p:sp>
        <p:nvSpPr>
          <p:cNvPr id="16" name="TextBox 4">
            <a:extLst>
              <a:ext uri="{FF2B5EF4-FFF2-40B4-BE49-F238E27FC236}">
                <a16:creationId xmlns:a16="http://schemas.microsoft.com/office/drawing/2014/main" id="{DBF1E8A2-ED73-47F0-94B9-5E869FDB96A0}"/>
              </a:ext>
            </a:extLst>
          </p:cNvPr>
          <p:cNvSpPr txBox="1"/>
          <p:nvPr/>
        </p:nvSpPr>
        <p:spPr>
          <a:xfrm>
            <a:off x="5705023" y="4585142"/>
            <a:ext cx="3937829" cy="258404"/>
          </a:xfrm>
          <a:prstGeom prst="rect">
            <a:avLst/>
          </a:prstGeom>
        </p:spPr>
        <p:txBody>
          <a:bodyPr wrap="square" lIns="0" tIns="0" rIns="0" bIns="0" rtlCol="0" anchor="t">
            <a:spAutoFit/>
          </a:bodyPr>
          <a:lstStyle/>
          <a:p>
            <a:pPr defTabSz="609630">
              <a:lnSpc>
                <a:spcPts val="2239"/>
              </a:lnSpc>
            </a:pPr>
            <a:r>
              <a:rPr lang="en-US" sz="1600" dirty="0">
                <a:solidFill>
                  <a:srgbClr val="DFFCFD"/>
                </a:solidFill>
                <a:latin typeface="Now Bold"/>
              </a:rPr>
              <a:t>Women-friendly spaces</a:t>
            </a:r>
          </a:p>
        </p:txBody>
      </p:sp>
      <p:sp>
        <p:nvSpPr>
          <p:cNvPr id="8" name="TextBox 4">
            <a:extLst>
              <a:ext uri="{FF2B5EF4-FFF2-40B4-BE49-F238E27FC236}">
                <a16:creationId xmlns:a16="http://schemas.microsoft.com/office/drawing/2014/main" id="{508AD273-1FD9-4670-AC5B-A346A25BEFE2}"/>
              </a:ext>
            </a:extLst>
          </p:cNvPr>
          <p:cNvSpPr txBox="1"/>
          <p:nvPr/>
        </p:nvSpPr>
        <p:spPr>
          <a:xfrm>
            <a:off x="675407" y="5930965"/>
            <a:ext cx="4477235" cy="371768"/>
          </a:xfrm>
          <a:prstGeom prst="rect">
            <a:avLst/>
          </a:prstGeom>
        </p:spPr>
        <p:txBody>
          <a:bodyPr wrap="square" lIns="0" tIns="0" rIns="0" bIns="0" rtlCol="0" anchor="t">
            <a:spAutoFit/>
          </a:bodyPr>
          <a:lstStyle/>
          <a:p>
            <a:pPr defTabSz="609630">
              <a:lnSpc>
                <a:spcPts val="1493"/>
              </a:lnSpc>
              <a:defRPr/>
            </a:pPr>
            <a:r>
              <a:rPr lang="en-US" sz="1200" dirty="0">
                <a:solidFill>
                  <a:prstClr val="white"/>
                </a:solidFill>
                <a:latin typeface="Now"/>
              </a:rPr>
              <a:t>Women in a training on climate change and natural resource management © FACT </a:t>
            </a:r>
            <a:endParaRPr lang="en-US" sz="1200" dirty="0">
              <a:solidFill>
                <a:prstClr val="white"/>
              </a:solidFill>
              <a:highlight>
                <a:srgbClr val="FFFF00"/>
              </a:highlight>
              <a:latin typeface="Now"/>
            </a:endParaRPr>
          </a:p>
        </p:txBody>
      </p:sp>
      <p:pic>
        <p:nvPicPr>
          <p:cNvPr id="2" name="Picture 1">
            <a:extLst>
              <a:ext uri="{FF2B5EF4-FFF2-40B4-BE49-F238E27FC236}">
                <a16:creationId xmlns:a16="http://schemas.microsoft.com/office/drawing/2014/main" id="{9AD1E194-5F12-49EF-AC9D-7EFE52C3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74" y="2381032"/>
            <a:ext cx="4791075" cy="3200400"/>
          </a:xfrm>
          <a:prstGeom prst="rect">
            <a:avLst/>
          </a:prstGeom>
        </p:spPr>
      </p:pic>
    </p:spTree>
    <p:extLst>
      <p:ext uri="{BB962C8B-B14F-4D97-AF65-F5344CB8AC3E}">
        <p14:creationId xmlns:p14="http://schemas.microsoft.com/office/powerpoint/2010/main" val="3797523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C60B9D-283B-4B14-82BD-83E273E26061}"/>
              </a:ext>
            </a:extLst>
          </p:cNvPr>
          <p:cNvSpPr/>
          <p:nvPr/>
        </p:nvSpPr>
        <p:spPr>
          <a:xfrm>
            <a:off x="6756409" y="1447800"/>
            <a:ext cx="5283191" cy="52832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0510" indent="-190510" defTabSz="609630">
              <a:buFont typeface="Arial" panose="020B0604020202020204" pitchFamily="34" charset="0"/>
              <a:buChar char="•"/>
            </a:pPr>
            <a:endParaRPr lang="en-US" sz="1467" dirty="0">
              <a:solidFill>
                <a:prstClr val="black"/>
              </a:solidFill>
              <a:latin typeface="Now" panose="020B0604020202020204" charset="0"/>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212087" y="540283"/>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nvGraphicFramePr>
        <p:xfrm>
          <a:off x="406400" y="1447800"/>
          <a:ext cx="6045200" cy="4229540"/>
        </p:xfrm>
        <a:graphic>
          <a:graphicData uri="http://schemas.openxmlformats.org/drawingml/2006/table">
            <a:tbl>
              <a:tblPr firstRow="1" bandRow="1">
                <a:tableStyleId>{5C22544A-7EE6-4342-B048-85BDC9FD1C3A}</a:tableStyleId>
              </a:tblPr>
              <a:tblGrid>
                <a:gridCol w="6045200">
                  <a:extLst>
                    <a:ext uri="{9D8B030D-6E8A-4147-A177-3AD203B41FA5}">
                      <a16:colId xmlns:a16="http://schemas.microsoft.com/office/drawing/2014/main" val="1360531705"/>
                    </a:ext>
                  </a:extLst>
                </a:gridCol>
              </a:tblGrid>
              <a:tr h="613283">
                <a:tc>
                  <a:txBody>
                    <a:bodyPr/>
                    <a:lstStyle/>
                    <a:p>
                      <a:r>
                        <a:rPr lang="en-US" sz="1700" dirty="0">
                          <a:latin typeface="Now" panose="020B0604020202020204" charset="0"/>
                        </a:rPr>
                        <a:t>Challenge: </a:t>
                      </a:r>
                      <a:r>
                        <a:rPr lang="en-US" sz="1700" b="0" dirty="0">
                          <a:latin typeface="Now" panose="020B0604020202020204" charset="0"/>
                        </a:rPr>
                        <a:t>Families, husbands concerned about women being involved in activities</a:t>
                      </a:r>
                      <a:endParaRPr lang="en-US" sz="1700" dirty="0">
                        <a:latin typeface="Now" panose="020B0604020202020204" charset="0"/>
                      </a:endParaRP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3616257">
                <a:tc>
                  <a:txBody>
                    <a:bodyPr/>
                    <a:lstStyle/>
                    <a:p>
                      <a:pPr>
                        <a:spcAft>
                          <a:spcPts val="1200"/>
                        </a:spcAft>
                      </a:pPr>
                      <a:endParaRPr lang="en-US" sz="1700" b="1" dirty="0">
                        <a:latin typeface="Now" panose="020B0604020202020204" charset="0"/>
                      </a:endParaRPr>
                    </a:p>
                    <a:p>
                      <a:pPr>
                        <a:spcAft>
                          <a:spcPts val="1200"/>
                        </a:spcAft>
                      </a:pPr>
                      <a:r>
                        <a:rPr lang="en-US" sz="1700" b="1" dirty="0">
                          <a:solidFill>
                            <a:schemeClr val="bg1"/>
                          </a:solidFill>
                          <a:latin typeface="Now" panose="020B0604020202020204" charset="0"/>
                        </a:rPr>
                        <a:t>Possible approaches: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700" dirty="0">
                          <a:solidFill>
                            <a:schemeClr val="bg1"/>
                          </a:solidFill>
                          <a:latin typeface="Now" panose="020B0604020202020204" charset="0"/>
                        </a:rPr>
                        <a:t>Gender awareness activities aimed at all community members, including husbands and families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700" dirty="0">
                          <a:solidFill>
                            <a:schemeClr val="bg1"/>
                          </a:solidFill>
                          <a:latin typeface="Now" panose="020B0604020202020204" charset="0"/>
                        </a:rPr>
                        <a:t>Discussions with families, husbands, women about concerns and possible solutions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700" dirty="0">
                          <a:solidFill>
                            <a:schemeClr val="bg1"/>
                          </a:solidFill>
                          <a:latin typeface="Now" panose="020B0604020202020204" charset="0"/>
                        </a:rPr>
                        <a:t>Demonstrating women’s capacity, including their ability to produce more income through economic empowerment</a:t>
                      </a:r>
                    </a:p>
                  </a:txBody>
                  <a:tcPr marL="60960" marR="60960" marT="30480" marB="3048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1" name="AutoShape 2">
            <a:extLst>
              <a:ext uri="{FF2B5EF4-FFF2-40B4-BE49-F238E27FC236}">
                <a16:creationId xmlns:a16="http://schemas.microsoft.com/office/drawing/2014/main" id="{1ED75D0B-FC79-4D56-8611-CAA2F8B58BF8}"/>
              </a:ext>
            </a:extLst>
          </p:cNvPr>
          <p:cNvSpPr/>
          <p:nvPr/>
        </p:nvSpPr>
        <p:spPr>
          <a:xfrm>
            <a:off x="6604000" y="1390845"/>
            <a:ext cx="0" cy="4679755"/>
          </a:xfrm>
          <a:prstGeom prst="line">
            <a:avLst/>
          </a:prstGeom>
          <a:ln w="28575" cap="rnd">
            <a:solidFill>
              <a:schemeClr val="bg1"/>
            </a:solidFill>
            <a:prstDash val="sysDot"/>
            <a:headEnd type="none" w="sm" len="sm"/>
            <a:tailEnd type="none" w="sm" len="sm"/>
          </a:ln>
        </p:spPr>
      </p:sp>
      <p:sp>
        <p:nvSpPr>
          <p:cNvPr id="15" name="AutoShape 2">
            <a:extLst>
              <a:ext uri="{FF2B5EF4-FFF2-40B4-BE49-F238E27FC236}">
                <a16:creationId xmlns:a16="http://schemas.microsoft.com/office/drawing/2014/main" id="{42B1E145-94E5-4630-95D6-D0F31F4CEDD2}"/>
              </a:ext>
            </a:extLst>
          </p:cNvPr>
          <p:cNvSpPr/>
          <p:nvPr/>
        </p:nvSpPr>
        <p:spPr>
          <a:xfrm>
            <a:off x="7006425" y="1909487"/>
            <a:ext cx="2916659"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395FB5DF-366A-4998-A9F0-B63D5158E8D4}"/>
              </a:ext>
            </a:extLst>
          </p:cNvPr>
          <p:cNvSpPr txBox="1"/>
          <p:nvPr/>
        </p:nvSpPr>
        <p:spPr>
          <a:xfrm>
            <a:off x="7034968" y="2009260"/>
            <a:ext cx="4783403" cy="1785489"/>
          </a:xfrm>
          <a:prstGeom prst="rect">
            <a:avLst/>
          </a:prstGeom>
        </p:spPr>
        <p:txBody>
          <a:bodyPr wrap="square" lIns="0" tIns="0" rIns="0" bIns="0" rtlCol="0" anchor="t">
            <a:spAutoFit/>
          </a:bodyPr>
          <a:lstStyle/>
          <a:p>
            <a:pPr defTabSz="609630">
              <a:defRPr/>
            </a:pPr>
            <a:r>
              <a:rPr lang="en-US" sz="1467" dirty="0">
                <a:solidFill>
                  <a:prstClr val="black"/>
                </a:solidFill>
                <a:latin typeface="Now" panose="020B0604020202020204" charset="0"/>
              </a:rPr>
              <a:t>Encourages grantees to work with women’s inclusion, e.g. through savings groups, small business support, women-focused discussions |</a:t>
            </a:r>
            <a:r>
              <a:rPr lang="en-US" sz="1200" dirty="0">
                <a:solidFill>
                  <a:prstClr val="black"/>
                </a:solidFill>
                <a:latin typeface="Now" panose="020B0604020202020204" charset="0"/>
              </a:rPr>
              <a:t> SADP, Cambodia</a:t>
            </a:r>
          </a:p>
          <a:p>
            <a:pPr defTabSz="609630">
              <a:defRPr/>
            </a:pPr>
            <a:endParaRPr lang="en-US" sz="1467" dirty="0">
              <a:solidFill>
                <a:prstClr val="black"/>
              </a:solidFill>
              <a:latin typeface="Now" panose="020B0604020202020204" charset="0"/>
            </a:endParaRPr>
          </a:p>
          <a:p>
            <a:pPr defTabSz="609630">
              <a:defRPr/>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Try to improve livelihoods of women; when they have more income and connections, conditions will change and they will have more influence and opportunities  </a:t>
            </a:r>
            <a:r>
              <a:rPr lang="en-US" sz="1600" dirty="0">
                <a:solidFill>
                  <a:prstClr val="black"/>
                </a:solidFill>
                <a:latin typeface="Now" panose="020B0604020202020204" charset="0"/>
                <a:ea typeface="Calibri" panose="020F0502020204030204" pitchFamily="34" charset="0"/>
                <a:cs typeface="Myanmar Text" panose="020B0502040204020203" pitchFamily="34" charset="0"/>
              </a:rPr>
              <a:t>| </a:t>
            </a:r>
            <a:r>
              <a:rPr lang="en-US" sz="1200" dirty="0">
                <a:solidFill>
                  <a:prstClr val="black"/>
                </a:solidFill>
                <a:latin typeface="Now" panose="020B0604020202020204" charset="0"/>
                <a:ea typeface="Calibri" panose="020F0502020204030204" pitchFamily="34" charset="0"/>
                <a:cs typeface="Myanmar Text" panose="020B0502040204020203" pitchFamily="34" charset="0"/>
              </a:rPr>
              <a:t>CI, Cambodia</a:t>
            </a:r>
            <a:endParaRPr lang="en-US" sz="1200" dirty="0">
              <a:solidFill>
                <a:prstClr val="black"/>
              </a:solidFill>
              <a:latin typeface="Now" panose="020B0604020202020204" charset="0"/>
            </a:endParaRPr>
          </a:p>
        </p:txBody>
      </p:sp>
      <p:sp>
        <p:nvSpPr>
          <p:cNvPr id="17" name="TextBox 4">
            <a:extLst>
              <a:ext uri="{FF2B5EF4-FFF2-40B4-BE49-F238E27FC236}">
                <a16:creationId xmlns:a16="http://schemas.microsoft.com/office/drawing/2014/main" id="{1E282AF1-149E-41ED-BA56-FC209E1A60EA}"/>
              </a:ext>
            </a:extLst>
          </p:cNvPr>
          <p:cNvSpPr txBox="1"/>
          <p:nvPr/>
        </p:nvSpPr>
        <p:spPr>
          <a:xfrm>
            <a:off x="7006425" y="1557882"/>
            <a:ext cx="4456345" cy="258404"/>
          </a:xfrm>
          <a:prstGeom prst="rect">
            <a:avLst/>
          </a:prstGeom>
        </p:spPr>
        <p:txBody>
          <a:bodyPr wrap="square" lIns="0" tIns="0" rIns="0" bIns="0" rtlCol="0" anchor="t">
            <a:spAutoFit/>
          </a:bodyPr>
          <a:lstStyle/>
          <a:p>
            <a:pPr defTabSz="609630">
              <a:lnSpc>
                <a:spcPts val="2239"/>
              </a:lnSpc>
              <a:defRPr/>
            </a:pPr>
            <a:r>
              <a:rPr lang="en-US" sz="1600" dirty="0">
                <a:solidFill>
                  <a:srgbClr val="DFFCFD"/>
                </a:solidFill>
                <a:latin typeface="Now Bold"/>
              </a:rPr>
              <a:t>Economic empowerment</a:t>
            </a:r>
          </a:p>
        </p:txBody>
      </p:sp>
      <p:pic>
        <p:nvPicPr>
          <p:cNvPr id="3" name="Picture 2">
            <a:extLst>
              <a:ext uri="{FF2B5EF4-FFF2-40B4-BE49-F238E27FC236}">
                <a16:creationId xmlns:a16="http://schemas.microsoft.com/office/drawing/2014/main" id="{C851FBB0-C975-4CD9-A62A-A3AAFBBB489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39392" y="4038600"/>
            <a:ext cx="3525408" cy="2644056"/>
          </a:xfrm>
          <a:prstGeom prst="rect">
            <a:avLst/>
          </a:prstGeom>
        </p:spPr>
      </p:pic>
      <p:sp>
        <p:nvSpPr>
          <p:cNvPr id="19" name="TextBox 4">
            <a:extLst>
              <a:ext uri="{FF2B5EF4-FFF2-40B4-BE49-F238E27FC236}">
                <a16:creationId xmlns:a16="http://schemas.microsoft.com/office/drawing/2014/main" id="{1E731028-3A6D-4274-B38C-434A267809E8}"/>
              </a:ext>
            </a:extLst>
          </p:cNvPr>
          <p:cNvSpPr txBox="1"/>
          <p:nvPr/>
        </p:nvSpPr>
        <p:spPr>
          <a:xfrm>
            <a:off x="10515604" y="5502510"/>
            <a:ext cx="1523996" cy="1141210"/>
          </a:xfrm>
          <a:prstGeom prst="rect">
            <a:avLst/>
          </a:prstGeom>
        </p:spPr>
        <p:txBody>
          <a:bodyPr wrap="square" lIns="0" tIns="0" rIns="0" bIns="0" rtlCol="0" anchor="t">
            <a:spAutoFit/>
          </a:bodyPr>
          <a:lstStyle/>
          <a:p>
            <a:pPr defTabSz="609630">
              <a:lnSpc>
                <a:spcPts val="1493"/>
              </a:lnSpc>
              <a:defRPr/>
            </a:pPr>
            <a:r>
              <a:rPr lang="en-US" sz="1200" dirty="0">
                <a:solidFill>
                  <a:prstClr val="white"/>
                </a:solidFill>
                <a:latin typeface="Now"/>
              </a:rPr>
              <a:t>Women’s Savings Group working with Community Fishery Committee, Cambodia. </a:t>
            </a:r>
          </a:p>
          <a:p>
            <a:pPr defTabSz="609630">
              <a:lnSpc>
                <a:spcPts val="1493"/>
              </a:lnSpc>
              <a:defRPr/>
            </a:pPr>
            <a:r>
              <a:rPr lang="en-US" sz="1200" dirty="0">
                <a:solidFill>
                  <a:prstClr val="white"/>
                </a:solidFill>
                <a:latin typeface="Now"/>
              </a:rPr>
              <a:t>© </a:t>
            </a:r>
            <a:r>
              <a:rPr lang="en-US" sz="1200" dirty="0" err="1">
                <a:solidFill>
                  <a:prstClr val="white"/>
                </a:solidFill>
                <a:latin typeface="Now"/>
              </a:rPr>
              <a:t>Layhim</a:t>
            </a:r>
            <a:r>
              <a:rPr lang="en-US" sz="1200" dirty="0">
                <a:solidFill>
                  <a:prstClr val="white"/>
                </a:solidFill>
                <a:latin typeface="Now"/>
              </a:rPr>
              <a:t> Vann, CI </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284367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240385" y="2899059"/>
            <a:ext cx="2848955" cy="3215991"/>
            <a:chOff x="0" y="0"/>
            <a:chExt cx="2474800" cy="2793631"/>
          </a:xfrm>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chemeClr val="bg1">
                <a:lumMod val="75000"/>
              </a:schemeClr>
            </a:solidFill>
          </p:spPr>
        </p:sp>
      </p:grpSp>
      <p:sp>
        <p:nvSpPr>
          <p:cNvPr id="4" name="AutoShape 4"/>
          <p:cNvSpPr/>
          <p:nvPr/>
        </p:nvSpPr>
        <p:spPr>
          <a:xfrm>
            <a:off x="469900" y="3512557"/>
            <a:ext cx="254142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3221645" y="2899059"/>
            <a:ext cx="2848955" cy="3215991"/>
            <a:chOff x="0" y="0"/>
            <a:chExt cx="2474800" cy="2793631"/>
          </a:xfrm>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8" name="AutoShape 8"/>
          <p:cNvSpPr/>
          <p:nvPr/>
        </p:nvSpPr>
        <p:spPr>
          <a:xfrm>
            <a:off x="3451161" y="3512557"/>
            <a:ext cx="254142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6212692" y="2899059"/>
            <a:ext cx="2848955" cy="3215991"/>
            <a:chOff x="0" y="0"/>
            <a:chExt cx="2474800" cy="2793631"/>
          </a:xfrm>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chemeClr val="bg1">
                <a:lumMod val="85000"/>
              </a:schemeClr>
            </a:solidFill>
          </p:spPr>
        </p:sp>
      </p:grpSp>
      <p:sp>
        <p:nvSpPr>
          <p:cNvPr id="11" name="AutoShape 11"/>
          <p:cNvSpPr/>
          <p:nvPr/>
        </p:nvSpPr>
        <p:spPr>
          <a:xfrm>
            <a:off x="6442208" y="3512557"/>
            <a:ext cx="254142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9175127" y="2899059"/>
            <a:ext cx="2848955" cy="3215991"/>
            <a:chOff x="0" y="0"/>
            <a:chExt cx="2474800" cy="2793631"/>
          </a:xfrm>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chemeClr val="bg1">
                <a:lumMod val="85000"/>
              </a:schemeClr>
            </a:solidFill>
          </p:spPr>
        </p:sp>
      </p:grpSp>
      <p:sp>
        <p:nvSpPr>
          <p:cNvPr id="14" name="AutoShape 14"/>
          <p:cNvSpPr/>
          <p:nvPr/>
        </p:nvSpPr>
        <p:spPr>
          <a:xfrm>
            <a:off x="9404642" y="3512557"/>
            <a:ext cx="254142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469900" y="3084904"/>
            <a:ext cx="2541421" cy="327847"/>
          </a:xfrm>
          <a:prstGeom prst="rect">
            <a:avLst/>
          </a:prstGeom>
        </p:spPr>
        <p:txBody>
          <a:bodyPr lIns="0" tIns="0" rIns="0" bIns="0" rtlCol="0" anchor="t">
            <a:spAutoFit/>
          </a:bodyPr>
          <a:lstStyle/>
          <a:p>
            <a:pPr defTabSz="609630">
              <a:lnSpc>
                <a:spcPts val="2799"/>
              </a:lnSpc>
            </a:pPr>
            <a:r>
              <a:rPr lang="en-US" sz="1999">
                <a:solidFill>
                  <a:srgbClr val="FD9D24"/>
                </a:solidFill>
                <a:latin typeface="Now"/>
              </a:rPr>
              <a:t>Module 1</a:t>
            </a:r>
          </a:p>
        </p:txBody>
      </p:sp>
      <p:sp>
        <p:nvSpPr>
          <p:cNvPr id="18" name="TextBox 18"/>
          <p:cNvSpPr txBox="1"/>
          <p:nvPr/>
        </p:nvSpPr>
        <p:spPr>
          <a:xfrm>
            <a:off x="394152" y="3810192"/>
            <a:ext cx="2541421" cy="1887055"/>
          </a:xfrm>
          <a:prstGeom prst="rect">
            <a:avLst/>
          </a:prstGeom>
        </p:spPr>
        <p:txBody>
          <a:bodyPr lIns="0" tIns="0" rIns="0" bIns="0" rtlCol="0" anchor="t">
            <a:spAutoFit/>
          </a:bodyPr>
          <a:lstStyle/>
          <a:p>
            <a:pPr algn="ctr" defTabSz="609630">
              <a:lnSpc>
                <a:spcPts val="3453"/>
              </a:lnSpc>
            </a:pPr>
            <a:r>
              <a:rPr lang="en-US" sz="2466">
                <a:solidFill>
                  <a:srgbClr val="03989E"/>
                </a:solidFill>
                <a:latin typeface="Now"/>
              </a:rPr>
              <a:t>Why gender is important in conservation</a:t>
            </a:r>
          </a:p>
          <a:p>
            <a:pPr algn="ctr" defTabSz="609630">
              <a:lnSpc>
                <a:spcPts val="2239"/>
              </a:lnSpc>
            </a:pPr>
            <a:r>
              <a:rPr lang="en-US" sz="1600">
                <a:solidFill>
                  <a:srgbClr val="03989E"/>
                </a:solidFill>
                <a:latin typeface="Now" panose="020B0604020202020204" charset="0"/>
              </a:rPr>
              <a:t>Context, Rationale, and Key Considerations</a:t>
            </a:r>
          </a:p>
        </p:txBody>
      </p:sp>
      <p:sp>
        <p:nvSpPr>
          <p:cNvPr id="19" name="TextBox 19"/>
          <p:cNvSpPr txBox="1"/>
          <p:nvPr/>
        </p:nvSpPr>
        <p:spPr>
          <a:xfrm>
            <a:off x="193017" y="1304104"/>
            <a:ext cx="6487377" cy="675121"/>
          </a:xfrm>
          <a:prstGeom prst="rect">
            <a:avLst/>
          </a:prstGeom>
        </p:spPr>
        <p:txBody>
          <a:bodyPr lIns="0" tIns="0" rIns="0" bIns="0" rtlCol="0" anchor="t">
            <a:spAutoFit/>
          </a:bodyPr>
          <a:lstStyle/>
          <a:p>
            <a:pPr defTabSz="609630">
              <a:lnSpc>
                <a:spcPts val="5600"/>
              </a:lnSpc>
            </a:pPr>
            <a:r>
              <a:rPr lang="en-US" sz="4666" dirty="0">
                <a:solidFill>
                  <a:srgbClr val="FFFFFF"/>
                </a:solidFill>
                <a:latin typeface="Now"/>
              </a:rPr>
              <a:t>Modules</a:t>
            </a:r>
          </a:p>
        </p:txBody>
      </p:sp>
      <p:sp>
        <p:nvSpPr>
          <p:cNvPr id="22" name="TextBox 22"/>
          <p:cNvSpPr txBox="1"/>
          <p:nvPr/>
        </p:nvSpPr>
        <p:spPr>
          <a:xfrm>
            <a:off x="3451161" y="3084904"/>
            <a:ext cx="2541421" cy="327847"/>
          </a:xfrm>
          <a:prstGeom prst="rect">
            <a:avLst/>
          </a:prstGeom>
        </p:spPr>
        <p:txBody>
          <a:bodyPr lIns="0" tIns="0" rIns="0" bIns="0" rtlCol="0" anchor="t">
            <a:spAutoFit/>
          </a:bodyPr>
          <a:lstStyle/>
          <a:p>
            <a:pPr defTabSz="609630">
              <a:lnSpc>
                <a:spcPts val="2799"/>
              </a:lnSpc>
            </a:pPr>
            <a:r>
              <a:rPr lang="en-US" sz="1999">
                <a:solidFill>
                  <a:srgbClr val="FD9D24"/>
                </a:solidFill>
                <a:latin typeface="Now"/>
              </a:rPr>
              <a:t>Module 2</a:t>
            </a:r>
          </a:p>
        </p:txBody>
      </p:sp>
      <p:sp>
        <p:nvSpPr>
          <p:cNvPr id="23" name="TextBox 23"/>
          <p:cNvSpPr txBox="1"/>
          <p:nvPr/>
        </p:nvSpPr>
        <p:spPr>
          <a:xfrm>
            <a:off x="3375412" y="3810192"/>
            <a:ext cx="2541421" cy="1678345"/>
          </a:xfrm>
          <a:prstGeom prst="rect">
            <a:avLst/>
          </a:prstGeom>
        </p:spPr>
        <p:txBody>
          <a:bodyPr lIns="0" tIns="0" rIns="0" bIns="0" rtlCol="0" anchor="t">
            <a:spAutoFit/>
          </a:bodyPr>
          <a:lstStyle/>
          <a:p>
            <a:pPr algn="ctr" defTabSz="609630">
              <a:lnSpc>
                <a:spcPts val="2893"/>
              </a:lnSpc>
            </a:pPr>
            <a:r>
              <a:rPr lang="en-US" sz="2066">
                <a:solidFill>
                  <a:srgbClr val="03989E"/>
                </a:solidFill>
                <a:latin typeface="Now"/>
              </a:rPr>
              <a:t>Framework:</a:t>
            </a:r>
          </a:p>
          <a:p>
            <a:pPr algn="ctr" defTabSz="609630">
              <a:lnSpc>
                <a:spcPts val="3453"/>
              </a:lnSpc>
            </a:pPr>
            <a:r>
              <a:rPr lang="en-US" sz="2466">
                <a:solidFill>
                  <a:srgbClr val="03989E"/>
                </a:solidFill>
                <a:latin typeface="Now"/>
              </a:rPr>
              <a:t>Working to empower women in conservation</a:t>
            </a:r>
          </a:p>
        </p:txBody>
      </p:sp>
      <p:sp>
        <p:nvSpPr>
          <p:cNvPr id="24" name="TextBox 24"/>
          <p:cNvSpPr txBox="1"/>
          <p:nvPr/>
        </p:nvSpPr>
        <p:spPr>
          <a:xfrm>
            <a:off x="6442208" y="3084904"/>
            <a:ext cx="2541421" cy="327847"/>
          </a:xfrm>
          <a:prstGeom prst="rect">
            <a:avLst/>
          </a:prstGeom>
        </p:spPr>
        <p:txBody>
          <a:bodyPr lIns="0" tIns="0" rIns="0" bIns="0" rtlCol="0" anchor="t">
            <a:spAutoFit/>
          </a:bodyPr>
          <a:lstStyle/>
          <a:p>
            <a:pPr defTabSz="609630">
              <a:lnSpc>
                <a:spcPts val="2799"/>
              </a:lnSpc>
            </a:pPr>
            <a:r>
              <a:rPr lang="en-US" sz="1999">
                <a:solidFill>
                  <a:srgbClr val="FD9D24"/>
                </a:solidFill>
                <a:latin typeface="Now"/>
              </a:rPr>
              <a:t>Module 3</a:t>
            </a:r>
          </a:p>
        </p:txBody>
      </p:sp>
      <p:sp>
        <p:nvSpPr>
          <p:cNvPr id="25" name="TextBox 25"/>
          <p:cNvSpPr txBox="1"/>
          <p:nvPr/>
        </p:nvSpPr>
        <p:spPr>
          <a:xfrm>
            <a:off x="6366459" y="3810192"/>
            <a:ext cx="2541421" cy="1306448"/>
          </a:xfrm>
          <a:prstGeom prst="rect">
            <a:avLst/>
          </a:prstGeom>
        </p:spPr>
        <p:txBody>
          <a:bodyPr lIns="0" tIns="0" rIns="0" bIns="0" rtlCol="0" anchor="t">
            <a:spAutoFit/>
          </a:bodyPr>
          <a:lstStyle/>
          <a:p>
            <a:pPr algn="ctr" defTabSz="609630">
              <a:lnSpc>
                <a:spcPts val="3453"/>
              </a:lnSpc>
            </a:pPr>
            <a:r>
              <a:rPr lang="en-US" sz="2466">
                <a:solidFill>
                  <a:srgbClr val="03989E"/>
                </a:solidFill>
                <a:latin typeface="Now"/>
              </a:rPr>
              <a:t>Ways of thinking &amp; Working in projects</a:t>
            </a:r>
          </a:p>
        </p:txBody>
      </p:sp>
      <p:sp>
        <p:nvSpPr>
          <p:cNvPr id="26" name="TextBox 26"/>
          <p:cNvSpPr txBox="1"/>
          <p:nvPr/>
        </p:nvSpPr>
        <p:spPr>
          <a:xfrm>
            <a:off x="9404642" y="3084904"/>
            <a:ext cx="2541421" cy="327847"/>
          </a:xfrm>
          <a:prstGeom prst="rect">
            <a:avLst/>
          </a:prstGeom>
        </p:spPr>
        <p:txBody>
          <a:bodyPr lIns="0" tIns="0" rIns="0" bIns="0" rtlCol="0" anchor="t">
            <a:spAutoFit/>
          </a:bodyPr>
          <a:lstStyle/>
          <a:p>
            <a:pPr defTabSz="609630">
              <a:lnSpc>
                <a:spcPts val="2799"/>
              </a:lnSpc>
            </a:pPr>
            <a:r>
              <a:rPr lang="en-US" sz="1999" dirty="0">
                <a:solidFill>
                  <a:srgbClr val="FD9D24"/>
                </a:solidFill>
                <a:latin typeface="Now"/>
              </a:rPr>
              <a:t>Annex</a:t>
            </a:r>
          </a:p>
        </p:txBody>
      </p:sp>
      <p:sp>
        <p:nvSpPr>
          <p:cNvPr id="27" name="TextBox 27"/>
          <p:cNvSpPr txBox="1"/>
          <p:nvPr/>
        </p:nvSpPr>
        <p:spPr>
          <a:xfrm>
            <a:off x="9328894" y="3810192"/>
            <a:ext cx="2541421" cy="847924"/>
          </a:xfrm>
          <a:prstGeom prst="rect">
            <a:avLst/>
          </a:prstGeom>
        </p:spPr>
        <p:txBody>
          <a:bodyPr lIns="0" tIns="0" rIns="0" bIns="0" rtlCol="0" anchor="t">
            <a:spAutoFit/>
          </a:bodyPr>
          <a:lstStyle/>
          <a:p>
            <a:pPr algn="ctr" defTabSz="609630">
              <a:lnSpc>
                <a:spcPts val="3453"/>
              </a:lnSpc>
            </a:pPr>
            <a:r>
              <a:rPr lang="en-US" sz="2466" dirty="0">
                <a:solidFill>
                  <a:srgbClr val="03989E"/>
                </a:solidFill>
                <a:latin typeface="Now" panose="020B0604020202020204" charset="0"/>
              </a:rPr>
              <a:t>Further learning:</a:t>
            </a:r>
          </a:p>
          <a:p>
            <a:pPr algn="ctr" defTabSz="609630">
              <a:lnSpc>
                <a:spcPts val="3453"/>
              </a:lnSpc>
            </a:pPr>
            <a:r>
              <a:rPr lang="en-US" sz="2133" dirty="0">
                <a:solidFill>
                  <a:srgbClr val="03989E"/>
                </a:solidFill>
                <a:latin typeface="Now" panose="020B0604020202020204" charset="0"/>
              </a:rPr>
              <a:t>Useful resources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304800" y="293804"/>
            <a:ext cx="4368800" cy="216021"/>
          </a:xfrm>
          <a:prstGeom prst="rect">
            <a:avLst/>
          </a:prstGeom>
        </p:spPr>
        <p:txBody>
          <a:bodyPr wrap="square" lIns="0" tIns="0" rIns="0" bIns="0" rtlCol="0" anchor="t">
            <a:spAutoFit/>
          </a:bodyPr>
          <a:lstStyle/>
          <a:p>
            <a:pPr defTabSz="609630">
              <a:lnSpc>
                <a:spcPts val="1760"/>
              </a:lnSpc>
            </a:pPr>
            <a:r>
              <a:rPr lang="en-US" sz="1467">
                <a:solidFill>
                  <a:srgbClr val="FFFFFF"/>
                </a:solidFill>
                <a:latin typeface="Now Bold"/>
              </a:rPr>
              <a:t>EMPOWERING WOMEN IN CONSERVATION</a:t>
            </a:r>
            <a:endParaRPr lang="en-US" sz="1466">
              <a:solidFill>
                <a:srgbClr val="FFFFFF"/>
              </a:solidFill>
              <a:latin typeface="Now Bold"/>
            </a:endParaRPr>
          </a:p>
        </p:txBody>
      </p:sp>
      <p:sp>
        <p:nvSpPr>
          <p:cNvPr id="29" name="AutoShape 4">
            <a:extLst>
              <a:ext uri="{FF2B5EF4-FFF2-40B4-BE49-F238E27FC236}">
                <a16:creationId xmlns:a16="http://schemas.microsoft.com/office/drawing/2014/main" id="{E9F3D7D2-9573-44D3-B9C9-06079613BE30}"/>
              </a:ext>
            </a:extLst>
          </p:cNvPr>
          <p:cNvSpPr/>
          <p:nvPr/>
        </p:nvSpPr>
        <p:spPr>
          <a:xfrm>
            <a:off x="337785" y="584200"/>
            <a:ext cx="2608615"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C60B9D-283B-4B14-82BD-83E273E26061}"/>
              </a:ext>
            </a:extLst>
          </p:cNvPr>
          <p:cNvSpPr/>
          <p:nvPr/>
        </p:nvSpPr>
        <p:spPr>
          <a:xfrm>
            <a:off x="406401" y="1447801"/>
            <a:ext cx="11379200" cy="5202491"/>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0510" indent="-190510" defTabSz="609630">
              <a:buFont typeface="Arial" panose="020B0604020202020204" pitchFamily="34" charset="0"/>
              <a:buChar char="•"/>
              <a:defRPr/>
            </a:pPr>
            <a:endParaRPr lang="en-US" sz="1467" dirty="0">
              <a:solidFill>
                <a:prstClr val="black"/>
              </a:solidFill>
              <a:latin typeface="Now" panose="020B0604020202020204" charset="0"/>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212087" y="540283"/>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nvGraphicFramePr>
        <p:xfrm>
          <a:off x="406400" y="1447801"/>
          <a:ext cx="6045200" cy="613283"/>
        </p:xfrm>
        <a:graphic>
          <a:graphicData uri="http://schemas.openxmlformats.org/drawingml/2006/table">
            <a:tbl>
              <a:tblPr firstRow="1" bandRow="1">
                <a:tableStyleId>{5C22544A-7EE6-4342-B048-85BDC9FD1C3A}</a:tableStyleId>
              </a:tblPr>
              <a:tblGrid>
                <a:gridCol w="6045200">
                  <a:extLst>
                    <a:ext uri="{9D8B030D-6E8A-4147-A177-3AD203B41FA5}">
                      <a16:colId xmlns:a16="http://schemas.microsoft.com/office/drawing/2014/main" val="1360531705"/>
                    </a:ext>
                  </a:extLst>
                </a:gridCol>
              </a:tblGrid>
              <a:tr h="613283">
                <a:tc>
                  <a:txBody>
                    <a:bodyPr/>
                    <a:lstStyle/>
                    <a:p>
                      <a:r>
                        <a:rPr lang="en-US" sz="1700" dirty="0">
                          <a:latin typeface="Now" panose="020B0604020202020204" charset="0"/>
                        </a:rPr>
                        <a:t>Challenge: </a:t>
                      </a:r>
                      <a:r>
                        <a:rPr lang="en-US" sz="1700" b="0" dirty="0">
                          <a:latin typeface="Now" panose="020B0604020202020204" charset="0"/>
                        </a:rPr>
                        <a:t>Families, husbands concerned about women being involved in activities</a:t>
                      </a:r>
                      <a:endParaRPr lang="en-US" sz="1700" dirty="0">
                        <a:latin typeface="Now" panose="020B0604020202020204" charset="0"/>
                      </a:endParaRP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bl>
          </a:graphicData>
        </a:graphic>
      </p:graphicFrame>
      <p:sp>
        <p:nvSpPr>
          <p:cNvPr id="15" name="AutoShape 2">
            <a:extLst>
              <a:ext uri="{FF2B5EF4-FFF2-40B4-BE49-F238E27FC236}">
                <a16:creationId xmlns:a16="http://schemas.microsoft.com/office/drawing/2014/main" id="{42B1E145-94E5-4630-95D6-D0F31F4CEDD2}"/>
              </a:ext>
            </a:extLst>
          </p:cNvPr>
          <p:cNvSpPr/>
          <p:nvPr/>
        </p:nvSpPr>
        <p:spPr>
          <a:xfrm>
            <a:off x="508000" y="2514600"/>
            <a:ext cx="2916659"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395FB5DF-366A-4998-A9F0-B63D5158E8D4}"/>
              </a:ext>
            </a:extLst>
          </p:cNvPr>
          <p:cNvSpPr txBox="1"/>
          <p:nvPr/>
        </p:nvSpPr>
        <p:spPr>
          <a:xfrm>
            <a:off x="583372" y="2667001"/>
            <a:ext cx="5264342" cy="3940502"/>
          </a:xfrm>
          <a:prstGeom prst="rect">
            <a:avLst/>
          </a:prstGeom>
        </p:spPr>
        <p:txBody>
          <a:bodyPr wrap="square" lIns="0" tIns="0" rIns="0" bIns="0" rtlCol="0" anchor="t">
            <a:spAutoFit/>
          </a:bodyPr>
          <a:lstStyle/>
          <a:p>
            <a:pPr defTabSz="609630">
              <a:defRPr/>
            </a:pPr>
            <a:r>
              <a:rPr lang="en-US" sz="1467" dirty="0">
                <a:solidFill>
                  <a:srgbClr val="1E1E1E"/>
                </a:solidFill>
                <a:latin typeface="Now" panose="020B0604020202020204" charset="0"/>
              </a:rPr>
              <a:t>Include men in trainings on gender issues </a:t>
            </a:r>
            <a:r>
              <a:rPr lang="en-US" sz="1200" dirty="0">
                <a:solidFill>
                  <a:srgbClr val="1E1E1E"/>
                </a:solidFill>
                <a:latin typeface="Now" panose="020B0604020202020204" charset="0"/>
              </a:rPr>
              <a:t>| FACT, Cambodia</a:t>
            </a:r>
            <a:endParaRPr lang="en-US" sz="1467" dirty="0">
              <a:solidFill>
                <a:prstClr val="black"/>
              </a:solidFill>
              <a:latin typeface="Now" panose="020B0604020202020204" charset="0"/>
            </a:endParaRPr>
          </a:p>
          <a:p>
            <a:pPr defTabSz="609630">
              <a:defRPr/>
            </a:pPr>
            <a:endParaRPr lang="en-US" sz="1467" dirty="0">
              <a:solidFill>
                <a:prstClr val="black"/>
              </a:solidFill>
              <a:latin typeface="Now" panose="020B0604020202020204" charset="0"/>
            </a:endParaRPr>
          </a:p>
          <a:p>
            <a:pPr defTabSz="609630">
              <a:defRPr/>
            </a:pPr>
            <a:r>
              <a:rPr lang="en-US" sz="1467" dirty="0">
                <a:solidFill>
                  <a:prstClr val="black"/>
                </a:solidFill>
                <a:latin typeface="Now" panose="020B0604020202020204" charset="0"/>
              </a:rPr>
              <a:t>Family forum: brought family members together to analyze gender norms and roles, and to discuss how to broader opportunities to girls and women | </a:t>
            </a:r>
            <a:r>
              <a:rPr lang="en-US" sz="1200" dirty="0">
                <a:solidFill>
                  <a:prstClr val="black"/>
                </a:solidFill>
                <a:latin typeface="Now" panose="020B0604020202020204" charset="0"/>
              </a:rPr>
              <a:t>HA, Cambodia</a:t>
            </a:r>
          </a:p>
          <a:p>
            <a:pPr defTabSz="609630">
              <a:defRPr/>
            </a:pPr>
            <a:endParaRPr lang="en-US" sz="1467" dirty="0">
              <a:solidFill>
                <a:prstClr val="black"/>
              </a:solidFill>
              <a:latin typeface="Now" panose="020B0604020202020204" charset="0"/>
            </a:endParaRPr>
          </a:p>
          <a:p>
            <a:pPr defTabSz="609630">
              <a:defRPr/>
            </a:pPr>
            <a:r>
              <a:rPr lang="en-US" sz="1467" dirty="0">
                <a:solidFill>
                  <a:prstClr val="black"/>
                </a:solidFill>
                <a:latin typeface="Now" panose="020B0604020202020204" charset="0"/>
              </a:rPr>
              <a:t>Work to prevent/avoid conflict; engage men and women in explaining the purpose of including women in research and advocacy | </a:t>
            </a:r>
            <a:r>
              <a:rPr lang="en-US" sz="1200" dirty="0">
                <a:solidFill>
                  <a:prstClr val="black"/>
                </a:solidFill>
                <a:latin typeface="Now" panose="020B0604020202020204" charset="0"/>
              </a:rPr>
              <a:t>MCI, Thailand</a:t>
            </a:r>
          </a:p>
          <a:p>
            <a:pPr defTabSz="609630">
              <a:defRPr/>
            </a:pPr>
            <a:endParaRPr lang="en-US" sz="1467" dirty="0">
              <a:solidFill>
                <a:prstClr val="black"/>
              </a:solidFill>
              <a:latin typeface="Now" panose="020B0604020202020204" charset="0"/>
              <a:ea typeface="Calibri" panose="020F0502020204030204" pitchFamily="34" charset="0"/>
              <a:cs typeface="Myanmar Text" panose="020B0502040204020203" pitchFamily="34" charset="0"/>
            </a:endParaRPr>
          </a:p>
          <a:p>
            <a:pPr defTabSz="609630">
              <a:defRPr/>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Women focal people work with families to explain how women will be involved &amp; to build trust – we’ve observed families changing and allowing daughters and wives to join activities more | </a:t>
            </a:r>
            <a:r>
              <a:rPr lang="en-US" sz="1200" dirty="0">
                <a:solidFill>
                  <a:prstClr val="black"/>
                </a:solidFill>
                <a:latin typeface="Now" panose="020B0604020202020204" charset="0"/>
                <a:ea typeface="Calibri" panose="020F0502020204030204" pitchFamily="34" charset="0"/>
                <a:cs typeface="Myanmar Text" panose="020B0502040204020203" pitchFamily="34" charset="0"/>
              </a:rPr>
              <a:t>My Village, Cambodia</a:t>
            </a:r>
          </a:p>
          <a:p>
            <a:pPr defTabSz="609630">
              <a:defRPr/>
            </a:pPr>
            <a:endParaRPr lang="en-US" sz="1200" dirty="0">
              <a:solidFill>
                <a:prstClr val="black"/>
              </a:solidFill>
              <a:latin typeface="Now" panose="020B0604020202020204" charset="0"/>
              <a:ea typeface="Calibri" panose="020F0502020204030204" pitchFamily="34" charset="0"/>
              <a:cs typeface="Times New Roman" panose="02020603050405020304" pitchFamily="18" charset="0"/>
            </a:endParaRPr>
          </a:p>
          <a:p>
            <a:pPr defTabSz="609630">
              <a:defRPr/>
            </a:pPr>
            <a:endParaRPr lang="en-US" sz="1200" dirty="0">
              <a:solidFill>
                <a:prstClr val="black"/>
              </a:solidFill>
              <a:latin typeface="Now" panose="020B0604020202020204" charset="0"/>
            </a:endParaRPr>
          </a:p>
          <a:p>
            <a:pPr marL="190510" indent="-190510" defTabSz="609630">
              <a:buFont typeface="Arial" panose="020B0604020202020204" pitchFamily="34" charset="0"/>
              <a:buChar char="•"/>
              <a:defRPr/>
            </a:pPr>
            <a:endParaRPr lang="en-US" sz="1467" dirty="0">
              <a:solidFill>
                <a:prstClr val="black"/>
              </a:solidFill>
              <a:latin typeface="Now" panose="020B0604020202020204" charset="0"/>
            </a:endParaRPr>
          </a:p>
          <a:p>
            <a:pPr defTabSz="609630">
              <a:spcAft>
                <a:spcPts val="800"/>
              </a:spcAft>
              <a:defRPr/>
            </a:pPr>
            <a:endParaRPr lang="en-US" sz="1200" dirty="0">
              <a:solidFill>
                <a:srgbClr val="1E1E1E"/>
              </a:solidFill>
              <a:latin typeface="Now" panose="020B0604020202020204" charset="0"/>
            </a:endParaRPr>
          </a:p>
        </p:txBody>
      </p:sp>
      <p:sp>
        <p:nvSpPr>
          <p:cNvPr id="17" name="TextBox 4">
            <a:extLst>
              <a:ext uri="{FF2B5EF4-FFF2-40B4-BE49-F238E27FC236}">
                <a16:creationId xmlns:a16="http://schemas.microsoft.com/office/drawing/2014/main" id="{1E282AF1-149E-41ED-BA56-FC209E1A60EA}"/>
              </a:ext>
            </a:extLst>
          </p:cNvPr>
          <p:cNvSpPr txBox="1"/>
          <p:nvPr/>
        </p:nvSpPr>
        <p:spPr>
          <a:xfrm>
            <a:off x="508000" y="2184236"/>
            <a:ext cx="4456345" cy="258404"/>
          </a:xfrm>
          <a:prstGeom prst="rect">
            <a:avLst/>
          </a:prstGeom>
        </p:spPr>
        <p:txBody>
          <a:bodyPr wrap="square" lIns="0" tIns="0" rIns="0" bIns="0" rtlCol="0" anchor="t">
            <a:spAutoFit/>
          </a:bodyPr>
          <a:lstStyle/>
          <a:p>
            <a:pPr defTabSz="609630">
              <a:lnSpc>
                <a:spcPts val="2239"/>
              </a:lnSpc>
              <a:defRPr/>
            </a:pPr>
            <a:r>
              <a:rPr lang="en-US" sz="1600" dirty="0">
                <a:solidFill>
                  <a:srgbClr val="DFFCFD"/>
                </a:solidFill>
                <a:latin typeface="Now Bold"/>
              </a:rPr>
              <a:t>Including men + families</a:t>
            </a:r>
          </a:p>
        </p:txBody>
      </p:sp>
      <p:sp>
        <p:nvSpPr>
          <p:cNvPr id="10" name="TextBox 3">
            <a:extLst>
              <a:ext uri="{FF2B5EF4-FFF2-40B4-BE49-F238E27FC236}">
                <a16:creationId xmlns:a16="http://schemas.microsoft.com/office/drawing/2014/main" id="{7B38A831-2667-4131-BE6E-EEF69740F0EA}"/>
              </a:ext>
            </a:extLst>
          </p:cNvPr>
          <p:cNvSpPr txBox="1"/>
          <p:nvPr/>
        </p:nvSpPr>
        <p:spPr>
          <a:xfrm>
            <a:off x="6355759" y="3666132"/>
            <a:ext cx="5264343" cy="3222229"/>
          </a:xfrm>
          <a:prstGeom prst="rect">
            <a:avLst/>
          </a:prstGeom>
        </p:spPr>
        <p:txBody>
          <a:bodyPr wrap="square" lIns="0" tIns="0" rIns="0" bIns="0" rtlCol="0" anchor="t">
            <a:spAutoFit/>
          </a:bodyPr>
          <a:lstStyle/>
          <a:p>
            <a:pPr defTabSz="609630">
              <a:defRPr/>
            </a:pPr>
            <a:endParaRPr lang="en-US" sz="1467" dirty="0">
              <a:solidFill>
                <a:prstClr val="black"/>
              </a:solidFill>
              <a:latin typeface="Now" panose="020B0604020202020204" charset="0"/>
              <a:ea typeface="Calibri" panose="020F0502020204030204" pitchFamily="34" charset="0"/>
              <a:cs typeface="Myanmar Text" panose="020B0502040204020203" pitchFamily="34" charset="0"/>
            </a:endParaRPr>
          </a:p>
          <a:p>
            <a:pPr defTabSz="609630">
              <a:defRPr/>
            </a:pPr>
            <a:endParaRPr lang="en-US" sz="1467" dirty="0">
              <a:solidFill>
                <a:prstClr val="black"/>
              </a:solidFill>
              <a:latin typeface="Now" panose="020B0604020202020204" charset="0"/>
              <a:ea typeface="Calibri" panose="020F0502020204030204" pitchFamily="34" charset="0"/>
              <a:cs typeface="Myanmar Text" panose="020B0502040204020203" pitchFamily="34" charset="0"/>
            </a:endParaRPr>
          </a:p>
          <a:p>
            <a:pPr defTabSz="609630">
              <a:defRPr/>
            </a:pPr>
            <a:r>
              <a:rPr lang="en-US" sz="1467" dirty="0">
                <a:solidFill>
                  <a:prstClr val="black"/>
                </a:solidFill>
                <a:latin typeface="Now" panose="020B0604020202020204" charset="0"/>
              </a:rPr>
              <a:t>During trainings, use stories &amp; role plays showing the importance of women; include outreach to men, including Community Fisheries Committee members and local authorities, to help them understand the importance of gender equality </a:t>
            </a:r>
            <a:r>
              <a:rPr lang="en-US" sz="1200" dirty="0">
                <a:solidFill>
                  <a:srgbClr val="1E1E1E"/>
                </a:solidFill>
                <a:latin typeface="Now" panose="020B0604020202020204" charset="0"/>
              </a:rPr>
              <a:t>| CI, Cambodia</a:t>
            </a:r>
          </a:p>
          <a:p>
            <a:pPr defTabSz="609630">
              <a:defRPr/>
            </a:pPr>
            <a:endParaRPr lang="en-US" sz="1467" dirty="0">
              <a:solidFill>
                <a:prstClr val="black"/>
              </a:solidFill>
              <a:latin typeface="Now" panose="020B0604020202020204" charset="0"/>
              <a:ea typeface="Calibri" panose="020F0502020204030204" pitchFamily="34" charset="0"/>
              <a:cs typeface="Times New Roman" panose="02020603050405020304" pitchFamily="18" charset="0"/>
            </a:endParaRPr>
          </a:p>
          <a:p>
            <a:pPr defTabSz="609630">
              <a:defRPr/>
            </a:pPr>
            <a:r>
              <a:rPr lang="en-US" sz="1467" dirty="0">
                <a:solidFill>
                  <a:prstClr val="black"/>
                </a:solidFill>
                <a:latin typeface="Now" panose="020B0604020202020204" charset="0"/>
                <a:ea typeface="Calibri" panose="020F0502020204030204" pitchFamily="34" charset="0"/>
                <a:cs typeface="Times New Roman" panose="02020603050405020304" pitchFamily="18" charset="0"/>
              </a:rPr>
              <a:t>Not only seek women to participate, but men who will work to support women | </a:t>
            </a:r>
            <a:r>
              <a:rPr lang="en-US" sz="1200" dirty="0">
                <a:solidFill>
                  <a:prstClr val="black"/>
                </a:solidFill>
                <a:latin typeface="Now" panose="020B0604020202020204" charset="0"/>
                <a:ea typeface="Calibri" panose="020F0502020204030204" pitchFamily="34" charset="0"/>
                <a:cs typeface="Times New Roman" panose="02020603050405020304" pitchFamily="18" charset="0"/>
              </a:rPr>
              <a:t>CIYA, Cambodia</a:t>
            </a:r>
          </a:p>
          <a:p>
            <a:pPr defTabSz="609630">
              <a:defRPr/>
            </a:pPr>
            <a:endParaRPr lang="en-US" sz="1200" dirty="0">
              <a:solidFill>
                <a:srgbClr val="1E1E1E"/>
              </a:solidFill>
              <a:latin typeface="Now" panose="020B0604020202020204" charset="0"/>
            </a:endParaRPr>
          </a:p>
          <a:p>
            <a:pPr defTabSz="609630">
              <a:defRPr/>
            </a:pPr>
            <a:endParaRPr lang="en-US" sz="1467" dirty="0">
              <a:solidFill>
                <a:prstClr val="black"/>
              </a:solidFill>
              <a:latin typeface="Now" panose="020B0604020202020204" charset="0"/>
              <a:ea typeface="Calibri" panose="020F0502020204030204" pitchFamily="34" charset="0"/>
              <a:cs typeface="Myanmar Text" panose="020B0502040204020203" pitchFamily="34" charset="0"/>
            </a:endParaRPr>
          </a:p>
          <a:p>
            <a:pPr defTabSz="609630">
              <a:spcAft>
                <a:spcPts val="800"/>
              </a:spcAft>
              <a:defRPr/>
            </a:pPr>
            <a:endParaRPr lang="en-US" sz="1467" dirty="0">
              <a:solidFill>
                <a:prstClr val="black"/>
              </a:solidFill>
              <a:latin typeface="Now" panose="020B0604020202020204" charset="0"/>
            </a:endParaRPr>
          </a:p>
          <a:p>
            <a:pPr defTabSz="609630">
              <a:spcAft>
                <a:spcPts val="800"/>
              </a:spcAft>
              <a:defRPr/>
            </a:pPr>
            <a:endParaRPr lang="en-US" sz="1467" dirty="0">
              <a:solidFill>
                <a:srgbClr val="1E1E1E"/>
              </a:solidFill>
              <a:latin typeface="Now" panose="020B0604020202020204" charset="0"/>
            </a:endParaRPr>
          </a:p>
        </p:txBody>
      </p:sp>
      <p:pic>
        <p:nvPicPr>
          <p:cNvPr id="3" name="Picture 2">
            <a:extLst>
              <a:ext uri="{FF2B5EF4-FFF2-40B4-BE49-F238E27FC236}">
                <a16:creationId xmlns:a16="http://schemas.microsoft.com/office/drawing/2014/main" id="{BC7AC35E-3F69-4DB3-BADA-36017B9C6E0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07774" y="1606135"/>
            <a:ext cx="3525408" cy="2267107"/>
          </a:xfrm>
          <a:prstGeom prst="rect">
            <a:avLst/>
          </a:prstGeom>
        </p:spPr>
      </p:pic>
      <p:sp>
        <p:nvSpPr>
          <p:cNvPr id="13" name="TextBox 4">
            <a:extLst>
              <a:ext uri="{FF2B5EF4-FFF2-40B4-BE49-F238E27FC236}">
                <a16:creationId xmlns:a16="http://schemas.microsoft.com/office/drawing/2014/main" id="{D5B31204-933D-4E43-8A55-E08906E5258C}"/>
              </a:ext>
            </a:extLst>
          </p:cNvPr>
          <p:cNvSpPr txBox="1"/>
          <p:nvPr/>
        </p:nvSpPr>
        <p:spPr>
          <a:xfrm>
            <a:off x="10292479" y="1611482"/>
            <a:ext cx="1493121" cy="1141210"/>
          </a:xfrm>
          <a:prstGeom prst="rect">
            <a:avLst/>
          </a:prstGeom>
        </p:spPr>
        <p:txBody>
          <a:bodyPr wrap="square" lIns="0" tIns="0" rIns="0" bIns="0" rtlCol="0" anchor="t">
            <a:spAutoFit/>
          </a:bodyPr>
          <a:lstStyle/>
          <a:p>
            <a:pPr defTabSz="609630">
              <a:lnSpc>
                <a:spcPts val="1493"/>
              </a:lnSpc>
              <a:defRPr/>
            </a:pPr>
            <a:r>
              <a:rPr lang="en-US" sz="1200" dirty="0">
                <a:solidFill>
                  <a:prstClr val="white"/>
                </a:solidFill>
                <a:latin typeface="Now"/>
              </a:rPr>
              <a:t>Gender and Natural Resource Management training, Cambodia © Conservation International</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1987136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212087" y="540283"/>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nvGraphicFramePr>
        <p:xfrm>
          <a:off x="406400" y="1447800"/>
          <a:ext cx="6045200" cy="4229540"/>
        </p:xfrm>
        <a:graphic>
          <a:graphicData uri="http://schemas.openxmlformats.org/drawingml/2006/table">
            <a:tbl>
              <a:tblPr firstRow="1" bandRow="1">
                <a:tableStyleId>{5C22544A-7EE6-4342-B048-85BDC9FD1C3A}</a:tableStyleId>
              </a:tblPr>
              <a:tblGrid>
                <a:gridCol w="6045200">
                  <a:extLst>
                    <a:ext uri="{9D8B030D-6E8A-4147-A177-3AD203B41FA5}">
                      <a16:colId xmlns:a16="http://schemas.microsoft.com/office/drawing/2014/main" val="1360531705"/>
                    </a:ext>
                  </a:extLst>
                </a:gridCol>
              </a:tblGrid>
              <a:tr h="613283">
                <a:tc>
                  <a:txBody>
                    <a:bodyPr/>
                    <a:lstStyle/>
                    <a:p>
                      <a:r>
                        <a:rPr lang="en-US" sz="1700" dirty="0">
                          <a:solidFill>
                            <a:schemeClr val="bg1"/>
                          </a:solidFill>
                          <a:latin typeface="Now" panose="020B0604020202020204" charset="0"/>
                        </a:rPr>
                        <a:t>Challenge: </a:t>
                      </a:r>
                      <a:r>
                        <a:rPr lang="en-US" sz="1700" b="0" dirty="0">
                          <a:solidFill>
                            <a:schemeClr val="bg1"/>
                          </a:solidFill>
                          <a:latin typeface="Now" panose="020B0604020202020204" charset="0"/>
                        </a:rPr>
                        <a:t>Women’s schedules are busy </a:t>
                      </a:r>
                      <a:endParaRPr lang="en-US" sz="1700" dirty="0">
                        <a:solidFill>
                          <a:schemeClr val="bg1"/>
                        </a:solidFill>
                        <a:latin typeface="Now" panose="020B0604020202020204" charset="0"/>
                      </a:endParaRP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3616257">
                <a:tc>
                  <a:txBody>
                    <a:bodyPr/>
                    <a:lstStyle/>
                    <a:p>
                      <a:pPr>
                        <a:spcAft>
                          <a:spcPts val="1200"/>
                        </a:spcAft>
                      </a:pPr>
                      <a:r>
                        <a:rPr lang="en-US" sz="1600" b="1" dirty="0">
                          <a:solidFill>
                            <a:schemeClr val="bg1"/>
                          </a:solidFill>
                          <a:latin typeface="Now" panose="020B0604020202020204" charset="0"/>
                        </a:rPr>
                        <a:t>Possible approaches: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Schedule activities at convenient times for women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Provide childcare options at activity venues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Consider compensation for their time (but this can be a sensitive issue – be careful!)</a:t>
                      </a:r>
                    </a:p>
                  </a:txBody>
                  <a:tcPr marL="60960" marR="60960" marT="30480" marB="3048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Rectangle 9">
            <a:extLst>
              <a:ext uri="{FF2B5EF4-FFF2-40B4-BE49-F238E27FC236}">
                <a16:creationId xmlns:a16="http://schemas.microsoft.com/office/drawing/2014/main" id="{789C1EBA-840A-4F88-9646-5EDDF130563A}"/>
              </a:ext>
            </a:extLst>
          </p:cNvPr>
          <p:cNvSpPr/>
          <p:nvPr/>
        </p:nvSpPr>
        <p:spPr>
          <a:xfrm>
            <a:off x="6604000" y="1447800"/>
            <a:ext cx="5181596" cy="47244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0510" indent="-190510" defTabSz="609630">
              <a:buFont typeface="Arial" panose="020B0604020202020204" pitchFamily="34" charset="0"/>
              <a:buChar char="•"/>
              <a:defRPr/>
            </a:pPr>
            <a:endParaRPr lang="en-US" sz="1467" dirty="0">
              <a:solidFill>
                <a:prstClr val="black"/>
              </a:solidFill>
              <a:latin typeface="Now" panose="020B0604020202020204" charset="0"/>
            </a:endParaRPr>
          </a:p>
        </p:txBody>
      </p:sp>
      <p:sp>
        <p:nvSpPr>
          <p:cNvPr id="11" name="AutoShape 2">
            <a:extLst>
              <a:ext uri="{FF2B5EF4-FFF2-40B4-BE49-F238E27FC236}">
                <a16:creationId xmlns:a16="http://schemas.microsoft.com/office/drawing/2014/main" id="{851B90FD-EB5F-4B9A-9CDE-4DC1C87DA060}"/>
              </a:ext>
            </a:extLst>
          </p:cNvPr>
          <p:cNvSpPr/>
          <p:nvPr/>
        </p:nvSpPr>
        <p:spPr>
          <a:xfrm>
            <a:off x="6803225" y="1909487"/>
            <a:ext cx="2916659" cy="0"/>
          </a:xfrm>
          <a:prstGeom prst="line">
            <a:avLst/>
          </a:prstGeom>
          <a:ln w="28575" cap="rnd">
            <a:solidFill>
              <a:schemeClr val="bg1"/>
            </a:solidFill>
            <a:prstDash val="sysDot"/>
            <a:headEnd type="none" w="sm" len="sm"/>
            <a:tailEnd type="none" w="sm" len="sm"/>
          </a:ln>
        </p:spPr>
      </p:sp>
      <p:sp>
        <p:nvSpPr>
          <p:cNvPr id="13" name="TextBox 3">
            <a:extLst>
              <a:ext uri="{FF2B5EF4-FFF2-40B4-BE49-F238E27FC236}">
                <a16:creationId xmlns:a16="http://schemas.microsoft.com/office/drawing/2014/main" id="{E0244270-E80A-44E3-9D5A-3B6D05304216}"/>
              </a:ext>
            </a:extLst>
          </p:cNvPr>
          <p:cNvSpPr txBox="1"/>
          <p:nvPr/>
        </p:nvSpPr>
        <p:spPr>
          <a:xfrm>
            <a:off x="6831768" y="2009260"/>
            <a:ext cx="4783403" cy="3939540"/>
          </a:xfrm>
          <a:prstGeom prst="rect">
            <a:avLst/>
          </a:prstGeom>
        </p:spPr>
        <p:txBody>
          <a:bodyPr wrap="square" lIns="0" tIns="0" rIns="0" bIns="0" rtlCol="0" anchor="t">
            <a:spAutoFit/>
          </a:bodyPr>
          <a:lstStyle/>
          <a:p>
            <a:pPr defTabSz="609630">
              <a:defRPr/>
            </a:pPr>
            <a:r>
              <a:rPr lang="en-US" sz="1600" dirty="0">
                <a:solidFill>
                  <a:prstClr val="black"/>
                </a:solidFill>
                <a:latin typeface="Now" panose="020B0604020202020204" charset="0"/>
              </a:rPr>
              <a:t>Staff well-being project: classes to support mindfulness, meditation; option for 14-day meditation leave | SADP, Cambodia</a:t>
            </a:r>
          </a:p>
          <a:p>
            <a:pPr defTabSz="609630">
              <a:defRPr/>
            </a:pPr>
            <a:endParaRPr lang="en-US" sz="1600" dirty="0">
              <a:solidFill>
                <a:prstClr val="black"/>
              </a:solidFill>
              <a:latin typeface="Now" panose="020B0604020202020204" charset="0"/>
            </a:endParaRPr>
          </a:p>
          <a:p>
            <a:pPr defTabSz="609630">
              <a:defRPr/>
            </a:pPr>
            <a:r>
              <a:rPr lang="en-US" sz="1600" dirty="0">
                <a:solidFill>
                  <a:prstClr val="black"/>
                </a:solidFill>
                <a:latin typeface="Now" panose="020B0604020202020204" charset="0"/>
              </a:rPr>
              <a:t>Space in office for kids; men as well as women can bring their kids | SADP, Cambodia</a:t>
            </a:r>
          </a:p>
          <a:p>
            <a:pPr defTabSz="609630">
              <a:defRPr/>
            </a:pPr>
            <a:endParaRPr lang="en-US" sz="1600" dirty="0">
              <a:solidFill>
                <a:prstClr val="black"/>
              </a:solidFill>
              <a:latin typeface="Now" panose="020B0604020202020204" charset="0"/>
            </a:endParaRPr>
          </a:p>
          <a:p>
            <a:pPr defTabSz="609630">
              <a:defRPr/>
            </a:pPr>
            <a:r>
              <a:rPr lang="en-US" sz="1600" dirty="0">
                <a:solidFill>
                  <a:prstClr val="black"/>
                </a:solidFill>
                <a:latin typeface="Now" panose="020B0604020202020204" charset="0"/>
              </a:rPr>
              <a:t>Staff discussions on managing work with families, across men and women | SADP, Cambodia</a:t>
            </a:r>
          </a:p>
          <a:p>
            <a:pPr marL="190510" indent="-190510" defTabSz="609630">
              <a:buFont typeface="Arial" panose="020B0604020202020204" pitchFamily="34" charset="0"/>
              <a:buChar char="•"/>
              <a:defRPr/>
            </a:pPr>
            <a:endParaRPr lang="en-US" sz="1600" dirty="0">
              <a:solidFill>
                <a:prstClr val="black"/>
              </a:solidFill>
              <a:latin typeface="Now" panose="020B0604020202020204" charset="0"/>
            </a:endParaRPr>
          </a:p>
          <a:p>
            <a:pPr defTabSz="609630">
              <a:defRPr/>
            </a:pPr>
            <a:r>
              <a:rPr lang="en-US" sz="1600" dirty="0">
                <a:solidFill>
                  <a:prstClr val="black"/>
                </a:solidFill>
                <a:latin typeface="Now" panose="020B0604020202020204" charset="0"/>
              </a:rPr>
              <a:t>Flexibility in their schedule for childcare, maternity leave | 3SPN, Cambodia</a:t>
            </a:r>
          </a:p>
          <a:p>
            <a:pPr defTabSz="609630">
              <a:defRPr/>
            </a:pPr>
            <a:endParaRPr lang="en-US" sz="1600" dirty="0">
              <a:solidFill>
                <a:prstClr val="black"/>
              </a:solidFill>
              <a:latin typeface="Now" panose="020B0604020202020204" charset="0"/>
            </a:endParaRPr>
          </a:p>
          <a:p>
            <a:pPr defTabSz="609630">
              <a:defRPr/>
            </a:pPr>
            <a:r>
              <a:rPr lang="en-US" sz="1600" dirty="0">
                <a:solidFill>
                  <a:prstClr val="black"/>
                </a:solidFill>
                <a:latin typeface="Now" panose="020B0604020202020204" charset="0"/>
              </a:rPr>
              <a:t>Consider gender, age, power dynamics in organizations and across institutions</a:t>
            </a:r>
          </a:p>
          <a:p>
            <a:pPr marL="190510" indent="-190510" defTabSz="609630">
              <a:buFont typeface="Arial" panose="020B0604020202020204" pitchFamily="34" charset="0"/>
              <a:buChar char="•"/>
              <a:defRPr/>
            </a:pPr>
            <a:endParaRPr lang="en-US" sz="1600" dirty="0">
              <a:solidFill>
                <a:prstClr val="black"/>
              </a:solidFill>
              <a:latin typeface="Now" panose="020B0604020202020204" charset="0"/>
            </a:endParaRPr>
          </a:p>
        </p:txBody>
      </p:sp>
      <p:sp>
        <p:nvSpPr>
          <p:cNvPr id="14" name="TextBox 4">
            <a:extLst>
              <a:ext uri="{FF2B5EF4-FFF2-40B4-BE49-F238E27FC236}">
                <a16:creationId xmlns:a16="http://schemas.microsoft.com/office/drawing/2014/main" id="{0A1065B7-B672-4A5B-82DF-A52F9B4C1246}"/>
              </a:ext>
            </a:extLst>
          </p:cNvPr>
          <p:cNvSpPr txBox="1"/>
          <p:nvPr/>
        </p:nvSpPr>
        <p:spPr>
          <a:xfrm>
            <a:off x="6803225" y="1557882"/>
            <a:ext cx="4456345" cy="258404"/>
          </a:xfrm>
          <a:prstGeom prst="rect">
            <a:avLst/>
          </a:prstGeom>
        </p:spPr>
        <p:txBody>
          <a:bodyPr wrap="square" lIns="0" tIns="0" rIns="0" bIns="0" rtlCol="0" anchor="t">
            <a:spAutoFit/>
          </a:bodyPr>
          <a:lstStyle/>
          <a:p>
            <a:pPr defTabSz="609630">
              <a:lnSpc>
                <a:spcPts val="2239"/>
              </a:lnSpc>
              <a:defRPr/>
            </a:pPr>
            <a:r>
              <a:rPr lang="en-US" sz="1600" dirty="0">
                <a:solidFill>
                  <a:srgbClr val="DFFCFD"/>
                </a:solidFill>
                <a:latin typeface="Now Bold"/>
              </a:rPr>
              <a:t>Supporting women staff in organizations</a:t>
            </a:r>
          </a:p>
        </p:txBody>
      </p:sp>
      <p:graphicFrame>
        <p:nvGraphicFramePr>
          <p:cNvPr id="16" name="Table 15">
            <a:extLst>
              <a:ext uri="{FF2B5EF4-FFF2-40B4-BE49-F238E27FC236}">
                <a16:creationId xmlns:a16="http://schemas.microsoft.com/office/drawing/2014/main" id="{51941853-B9BF-4551-BFE5-50E13604AAAC}"/>
              </a:ext>
            </a:extLst>
          </p:cNvPr>
          <p:cNvGraphicFramePr>
            <a:graphicFrameLocks noGrp="1"/>
          </p:cNvGraphicFramePr>
          <p:nvPr/>
        </p:nvGraphicFramePr>
        <p:xfrm>
          <a:off x="457200" y="4076260"/>
          <a:ext cx="6045200" cy="4229540"/>
        </p:xfrm>
        <a:graphic>
          <a:graphicData uri="http://schemas.openxmlformats.org/drawingml/2006/table">
            <a:tbl>
              <a:tblPr firstRow="1" bandRow="1">
                <a:tableStyleId>{5C22544A-7EE6-4342-B048-85BDC9FD1C3A}</a:tableStyleId>
              </a:tblPr>
              <a:tblGrid>
                <a:gridCol w="6045200">
                  <a:extLst>
                    <a:ext uri="{9D8B030D-6E8A-4147-A177-3AD203B41FA5}">
                      <a16:colId xmlns:a16="http://schemas.microsoft.com/office/drawing/2014/main" val="1360531705"/>
                    </a:ext>
                  </a:extLst>
                </a:gridCol>
              </a:tblGrid>
              <a:tr h="613283">
                <a:tc>
                  <a:txBody>
                    <a:bodyPr/>
                    <a:lstStyle/>
                    <a:p>
                      <a:r>
                        <a:rPr lang="en-US" sz="1700" dirty="0">
                          <a:solidFill>
                            <a:schemeClr val="bg1"/>
                          </a:solidFill>
                          <a:latin typeface="Now" panose="020B0604020202020204" charset="0"/>
                        </a:rPr>
                        <a:t>Challenge: </a:t>
                      </a:r>
                      <a:r>
                        <a:rPr lang="en-US" sz="1700" b="0" dirty="0">
                          <a:solidFill>
                            <a:schemeClr val="bg1"/>
                          </a:solidFill>
                          <a:latin typeface="Now" panose="020B0604020202020204" charset="0"/>
                        </a:rPr>
                        <a:t>Safety concerns for women</a:t>
                      </a:r>
                      <a:endParaRPr lang="en-US" sz="1700" dirty="0">
                        <a:solidFill>
                          <a:schemeClr val="bg1"/>
                        </a:solidFill>
                        <a:latin typeface="Now" panose="020B0604020202020204" charset="0"/>
                      </a:endParaRP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3616257">
                <a:tc>
                  <a:txBody>
                    <a:bodyPr/>
                    <a:lstStyle/>
                    <a:p>
                      <a:pPr>
                        <a:spcAft>
                          <a:spcPts val="1200"/>
                        </a:spcAft>
                      </a:pPr>
                      <a:r>
                        <a:rPr lang="en-US" sz="1600" b="1" dirty="0">
                          <a:solidFill>
                            <a:schemeClr val="bg1"/>
                          </a:solidFill>
                          <a:latin typeface="Now" panose="020B0604020202020204" charset="0"/>
                        </a:rPr>
                        <a:t>Possible approaches: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Provide options for travel companions if safety during travel is a concern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chemeClr val="bg1"/>
                          </a:solidFill>
                          <a:latin typeface="Now" panose="020B0604020202020204" charset="0"/>
                        </a:rPr>
                        <a:t>Ensure that women’s concerns are taken seriously and that men take a role in helping address these concerns</a:t>
                      </a:r>
                    </a:p>
                  </a:txBody>
                  <a:tcPr marL="60960" marR="60960" marT="30480" marB="3048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Tree>
    <p:extLst>
      <p:ext uri="{BB962C8B-B14F-4D97-AF65-F5344CB8AC3E}">
        <p14:creationId xmlns:p14="http://schemas.microsoft.com/office/powerpoint/2010/main" val="1307963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212087" y="540283"/>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nvGraphicFramePr>
        <p:xfrm>
          <a:off x="406400" y="1447800"/>
          <a:ext cx="6045200" cy="4229540"/>
        </p:xfrm>
        <a:graphic>
          <a:graphicData uri="http://schemas.openxmlformats.org/drawingml/2006/table">
            <a:tbl>
              <a:tblPr firstRow="1" bandRow="1">
                <a:tableStyleId>{5C22544A-7EE6-4342-B048-85BDC9FD1C3A}</a:tableStyleId>
              </a:tblPr>
              <a:tblGrid>
                <a:gridCol w="6045200">
                  <a:extLst>
                    <a:ext uri="{9D8B030D-6E8A-4147-A177-3AD203B41FA5}">
                      <a16:colId xmlns:a16="http://schemas.microsoft.com/office/drawing/2014/main" val="1360531705"/>
                    </a:ext>
                  </a:extLst>
                </a:gridCol>
              </a:tblGrid>
              <a:tr h="613283">
                <a:tc>
                  <a:txBody>
                    <a:bodyPr/>
                    <a:lstStyle/>
                    <a:p>
                      <a:r>
                        <a:rPr lang="en-US" sz="1700" dirty="0">
                          <a:solidFill>
                            <a:schemeClr val="bg1"/>
                          </a:solidFill>
                          <a:latin typeface="Now" panose="020B0604020202020204" charset="0"/>
                        </a:rPr>
                        <a:t>Challenge: </a:t>
                      </a:r>
                      <a:r>
                        <a:rPr lang="en-US" sz="1700" b="0" dirty="0">
                          <a:solidFill>
                            <a:schemeClr val="bg1"/>
                          </a:solidFill>
                          <a:latin typeface="Now" panose="020B0604020202020204" charset="0"/>
                        </a:rPr>
                        <a:t>Women’s schedules + Safety concerns </a:t>
                      </a:r>
                      <a:endParaRPr lang="en-US" sz="1700" dirty="0">
                        <a:solidFill>
                          <a:schemeClr val="bg1"/>
                        </a:solidFill>
                        <a:latin typeface="Now" panose="020B0604020202020204" charset="0"/>
                      </a:endParaRP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3616257">
                <a:tc>
                  <a:txBody>
                    <a:bodyPr/>
                    <a:lstStyle/>
                    <a:p>
                      <a:pPr>
                        <a:spcAft>
                          <a:spcPts val="1200"/>
                        </a:spcAft>
                      </a:pPr>
                      <a:endParaRPr lang="en-US" sz="1600" b="1" dirty="0">
                        <a:solidFill>
                          <a:schemeClr val="bg1"/>
                        </a:solidFill>
                        <a:latin typeface="Now" panose="020B0604020202020204" charset="0"/>
                      </a:endParaRPr>
                    </a:p>
                  </a:txBody>
                  <a:tcPr marL="60960" marR="60960" marT="30480" marB="3048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Rectangle 9">
            <a:extLst>
              <a:ext uri="{FF2B5EF4-FFF2-40B4-BE49-F238E27FC236}">
                <a16:creationId xmlns:a16="http://schemas.microsoft.com/office/drawing/2014/main" id="{789C1EBA-840A-4F88-9646-5EDDF130563A}"/>
              </a:ext>
            </a:extLst>
          </p:cNvPr>
          <p:cNvSpPr/>
          <p:nvPr/>
        </p:nvSpPr>
        <p:spPr>
          <a:xfrm>
            <a:off x="394928" y="2048933"/>
            <a:ext cx="6045200" cy="40640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0510" indent="-190510" defTabSz="609630">
              <a:buFont typeface="Arial" panose="020B0604020202020204" pitchFamily="34" charset="0"/>
              <a:buChar char="•"/>
              <a:defRPr/>
            </a:pPr>
            <a:endParaRPr lang="en-US" sz="1467" dirty="0">
              <a:solidFill>
                <a:prstClr val="black"/>
              </a:solidFill>
              <a:latin typeface="Now" panose="020B0604020202020204" charset="0"/>
            </a:endParaRPr>
          </a:p>
        </p:txBody>
      </p:sp>
      <p:sp>
        <p:nvSpPr>
          <p:cNvPr id="11" name="AutoShape 2">
            <a:extLst>
              <a:ext uri="{FF2B5EF4-FFF2-40B4-BE49-F238E27FC236}">
                <a16:creationId xmlns:a16="http://schemas.microsoft.com/office/drawing/2014/main" id="{851B90FD-EB5F-4B9A-9CDE-4DC1C87DA060}"/>
              </a:ext>
            </a:extLst>
          </p:cNvPr>
          <p:cNvSpPr/>
          <p:nvPr/>
        </p:nvSpPr>
        <p:spPr>
          <a:xfrm>
            <a:off x="522055" y="2523731"/>
            <a:ext cx="2916659" cy="0"/>
          </a:xfrm>
          <a:prstGeom prst="line">
            <a:avLst/>
          </a:prstGeom>
          <a:ln w="28575" cap="rnd">
            <a:solidFill>
              <a:schemeClr val="bg1"/>
            </a:solidFill>
            <a:prstDash val="sysDot"/>
            <a:headEnd type="none" w="sm" len="sm"/>
            <a:tailEnd type="none" w="sm" len="sm"/>
          </a:ln>
        </p:spPr>
      </p:sp>
      <p:sp>
        <p:nvSpPr>
          <p:cNvPr id="13" name="TextBox 3">
            <a:extLst>
              <a:ext uri="{FF2B5EF4-FFF2-40B4-BE49-F238E27FC236}">
                <a16:creationId xmlns:a16="http://schemas.microsoft.com/office/drawing/2014/main" id="{E0244270-E80A-44E3-9D5A-3B6D05304216}"/>
              </a:ext>
            </a:extLst>
          </p:cNvPr>
          <p:cNvSpPr txBox="1"/>
          <p:nvPr/>
        </p:nvSpPr>
        <p:spPr>
          <a:xfrm>
            <a:off x="550597" y="2623503"/>
            <a:ext cx="4783403" cy="3529877"/>
          </a:xfrm>
          <a:prstGeom prst="rect">
            <a:avLst/>
          </a:prstGeom>
        </p:spPr>
        <p:txBody>
          <a:bodyPr wrap="square" lIns="0" tIns="0" rIns="0" bIns="0" rtlCol="0" anchor="t">
            <a:spAutoFit/>
          </a:bodyPr>
          <a:lstStyle/>
          <a:p>
            <a:pPr defTabSz="609630">
              <a:spcAft>
                <a:spcPts val="800"/>
              </a:spcAft>
            </a:pPr>
            <a:r>
              <a:rPr lang="en-US" sz="1467" dirty="0">
                <a:solidFill>
                  <a:srgbClr val="1E1E1E"/>
                </a:solidFill>
                <a:latin typeface="Now"/>
              </a:rPr>
              <a:t>Work to consult women one-on-one to assess their needs and how to support them  </a:t>
            </a:r>
            <a:r>
              <a:rPr lang="en-US" sz="1600" dirty="0">
                <a:solidFill>
                  <a:srgbClr val="1E1E1E"/>
                </a:solidFill>
                <a:latin typeface="Now"/>
              </a:rPr>
              <a:t>| </a:t>
            </a:r>
            <a:r>
              <a:rPr lang="en-US" sz="1200" dirty="0">
                <a:solidFill>
                  <a:srgbClr val="1E1E1E"/>
                </a:solidFill>
                <a:latin typeface="Now"/>
              </a:rPr>
              <a:t>SADP, Cambodia</a:t>
            </a:r>
          </a:p>
          <a:p>
            <a:pPr defTabSz="609630">
              <a:defRPr/>
            </a:pPr>
            <a:endParaRPr lang="en-US" sz="1467" dirty="0">
              <a:solidFill>
                <a:prstClr val="black"/>
              </a:solidFill>
              <a:latin typeface="Now" panose="020B0604020202020204" charset="0"/>
            </a:endParaRPr>
          </a:p>
          <a:p>
            <a:pPr defTabSz="609630">
              <a:spcAft>
                <a:spcPts val="800"/>
              </a:spcAft>
              <a:defRPr/>
            </a:pPr>
            <a:r>
              <a:rPr lang="en-US" sz="1467" dirty="0">
                <a:solidFill>
                  <a:prstClr val="black"/>
                </a:solidFill>
                <a:latin typeface="Now" panose="020B0604020202020204" charset="0"/>
                <a:ea typeface="Calibri" panose="020F0502020204030204" pitchFamily="34" charset="0"/>
                <a:cs typeface="Times New Roman" panose="02020603050405020304" pitchFamily="18" charset="0"/>
              </a:rPr>
              <a:t>During COVID19, the switch to remote meetings actually made it easier for women to participate  – less expense, more access, no need for risky travel  </a:t>
            </a:r>
            <a:r>
              <a:rPr lang="en-US" sz="1600" dirty="0">
                <a:solidFill>
                  <a:srgbClr val="1E1E1E"/>
                </a:solidFill>
                <a:latin typeface="Now"/>
              </a:rPr>
              <a:t>| </a:t>
            </a:r>
            <a:r>
              <a:rPr lang="en-US" sz="1200" dirty="0">
                <a:solidFill>
                  <a:srgbClr val="1E1E1E"/>
                </a:solidFill>
                <a:latin typeface="Now"/>
              </a:rPr>
              <a:t>CIYA, Cambodia</a:t>
            </a:r>
            <a:endParaRPr lang="en-US" sz="1467" dirty="0">
              <a:solidFill>
                <a:prstClr val="black"/>
              </a:solidFill>
              <a:latin typeface="Now" panose="020B0604020202020204" charset="0"/>
            </a:endParaRPr>
          </a:p>
          <a:p>
            <a:pPr defTabSz="609630">
              <a:defRPr/>
            </a:pPr>
            <a:endParaRPr lang="en-US" sz="1467" dirty="0">
              <a:solidFill>
                <a:prstClr val="black"/>
              </a:solidFill>
              <a:latin typeface="Now" panose="020B0604020202020204" charset="0"/>
            </a:endParaRPr>
          </a:p>
          <a:p>
            <a:pPr defTabSz="609630">
              <a:spcAft>
                <a:spcPts val="800"/>
              </a:spcAft>
              <a:defRPr/>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Women sometimes have to travel with kids to provincial meetings; sometimes the husbands or other family join. So we revised our policy to support the logistics &amp; expense for travel of family members</a:t>
            </a:r>
            <a:br>
              <a:rPr lang="en-US" sz="1467" dirty="0">
                <a:solidFill>
                  <a:prstClr val="black"/>
                </a:solidFill>
                <a:latin typeface="Now" panose="020B0604020202020204" charset="0"/>
                <a:ea typeface="Calibri" panose="020F0502020204030204" pitchFamily="34" charset="0"/>
                <a:cs typeface="Myanmar Text" panose="020B0502040204020203" pitchFamily="34" charset="0"/>
              </a:rPr>
            </a:br>
            <a:r>
              <a:rPr lang="en-US" sz="1600" dirty="0">
                <a:solidFill>
                  <a:srgbClr val="1E1E1E"/>
                </a:solidFill>
                <a:latin typeface="Now"/>
              </a:rPr>
              <a:t>| </a:t>
            </a:r>
            <a:r>
              <a:rPr lang="en-US" sz="1200" dirty="0">
                <a:solidFill>
                  <a:srgbClr val="1E1E1E"/>
                </a:solidFill>
                <a:latin typeface="Now"/>
              </a:rPr>
              <a:t>My Village, Cambodia</a:t>
            </a:r>
          </a:p>
          <a:p>
            <a:pPr defTabSz="609630">
              <a:defRPr/>
            </a:pPr>
            <a:endParaRPr lang="en-US" sz="1467" dirty="0">
              <a:solidFill>
                <a:prstClr val="black"/>
              </a:solidFill>
              <a:latin typeface="Now" panose="020B0604020202020204" charset="0"/>
              <a:ea typeface="Calibri" panose="020F0502020204030204" pitchFamily="34" charset="0"/>
              <a:cs typeface="Myanmar Text" panose="020B0502040204020203" pitchFamily="34" charset="0"/>
            </a:endParaRPr>
          </a:p>
          <a:p>
            <a:pPr marL="190510" indent="-190510" defTabSz="609630">
              <a:buFont typeface="Arial" panose="020B0604020202020204" pitchFamily="34" charset="0"/>
              <a:buChar char="•"/>
              <a:defRPr/>
            </a:pPr>
            <a:endParaRPr lang="en-US" sz="1467" dirty="0">
              <a:solidFill>
                <a:prstClr val="black"/>
              </a:solidFill>
              <a:latin typeface="Now" panose="020B0604020202020204" charset="0"/>
            </a:endParaRPr>
          </a:p>
        </p:txBody>
      </p:sp>
      <p:sp>
        <p:nvSpPr>
          <p:cNvPr id="14" name="TextBox 4">
            <a:extLst>
              <a:ext uri="{FF2B5EF4-FFF2-40B4-BE49-F238E27FC236}">
                <a16:creationId xmlns:a16="http://schemas.microsoft.com/office/drawing/2014/main" id="{0A1065B7-B672-4A5B-82DF-A52F9B4C1246}"/>
              </a:ext>
            </a:extLst>
          </p:cNvPr>
          <p:cNvSpPr txBox="1"/>
          <p:nvPr/>
        </p:nvSpPr>
        <p:spPr>
          <a:xfrm>
            <a:off x="522054" y="2172126"/>
            <a:ext cx="6045199" cy="258404"/>
          </a:xfrm>
          <a:prstGeom prst="rect">
            <a:avLst/>
          </a:prstGeom>
        </p:spPr>
        <p:txBody>
          <a:bodyPr wrap="square" lIns="0" tIns="0" rIns="0" bIns="0" rtlCol="0" anchor="t">
            <a:spAutoFit/>
          </a:bodyPr>
          <a:lstStyle/>
          <a:p>
            <a:pPr defTabSz="609630">
              <a:lnSpc>
                <a:spcPts val="2239"/>
              </a:lnSpc>
              <a:defRPr/>
            </a:pPr>
            <a:r>
              <a:rPr lang="en-US" sz="1600" dirty="0">
                <a:solidFill>
                  <a:srgbClr val="DFFCFD"/>
                </a:solidFill>
                <a:latin typeface="Now Bold"/>
              </a:rPr>
              <a:t>Considering women’s needs in planning activities</a:t>
            </a:r>
          </a:p>
        </p:txBody>
      </p:sp>
      <p:pic>
        <p:nvPicPr>
          <p:cNvPr id="1028" name="Picture 4" descr="Puede ser una imagen de 4 personas, personas sentadas, ropa de abrigo, al aire libre y texto que dice &quot;REDMI NOTE 9 PRO AI QUAD CAMERA&quot;">
            <a:extLst>
              <a:ext uri="{FF2B5EF4-FFF2-40B4-BE49-F238E27FC236}">
                <a16:creationId xmlns:a16="http://schemas.microsoft.com/office/drawing/2014/main" id="{1CAC158C-E0C6-4EB1-9612-9E7A4D48FD7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49818" y="2149109"/>
            <a:ext cx="5172913" cy="38537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uede ser una imagen de 1 persona">
            <a:extLst>
              <a:ext uri="{FF2B5EF4-FFF2-40B4-BE49-F238E27FC236}">
                <a16:creationId xmlns:a16="http://schemas.microsoft.com/office/drawing/2014/main" id="{7B6D362B-219C-4028-B898-81EB3710E5E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9555612" y="2149109"/>
            <a:ext cx="2107849" cy="386364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4">
            <a:extLst>
              <a:ext uri="{FF2B5EF4-FFF2-40B4-BE49-F238E27FC236}">
                <a16:creationId xmlns:a16="http://schemas.microsoft.com/office/drawing/2014/main" id="{514648BC-714F-4147-B032-D29215D629ED}"/>
              </a:ext>
            </a:extLst>
          </p:cNvPr>
          <p:cNvSpPr txBox="1"/>
          <p:nvPr/>
        </p:nvSpPr>
        <p:spPr>
          <a:xfrm>
            <a:off x="6540435" y="6051654"/>
            <a:ext cx="5346765" cy="371768"/>
          </a:xfrm>
          <a:prstGeom prst="rect">
            <a:avLst/>
          </a:prstGeom>
        </p:spPr>
        <p:txBody>
          <a:bodyPr wrap="square" lIns="0" tIns="0" rIns="0" bIns="0" rtlCol="0" anchor="t">
            <a:spAutoFit/>
          </a:bodyPr>
          <a:lstStyle/>
          <a:p>
            <a:pPr defTabSz="609630">
              <a:lnSpc>
                <a:spcPts val="1493"/>
              </a:lnSpc>
              <a:defRPr/>
            </a:pPr>
            <a:r>
              <a:rPr lang="en-US" sz="1200" dirty="0">
                <a:solidFill>
                  <a:prstClr val="white"/>
                </a:solidFill>
                <a:latin typeface="Now"/>
              </a:rPr>
              <a:t>Young researchers conducting community interviews with women &amp; men by video call. © Yin </a:t>
            </a:r>
            <a:r>
              <a:rPr lang="en-US" sz="1200" dirty="0" err="1">
                <a:solidFill>
                  <a:prstClr val="white"/>
                </a:solidFill>
                <a:latin typeface="Now"/>
              </a:rPr>
              <a:t>Yin</a:t>
            </a:r>
            <a:r>
              <a:rPr lang="en-US" sz="1200" dirty="0">
                <a:solidFill>
                  <a:prstClr val="white"/>
                </a:solidFill>
                <a:latin typeface="Now"/>
              </a:rPr>
              <a:t> Htay, Myanmar Coastal Conservation Lab </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3934416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6" name="Rectangle 5">
            <a:extLst>
              <a:ext uri="{FF2B5EF4-FFF2-40B4-BE49-F238E27FC236}">
                <a16:creationId xmlns:a16="http://schemas.microsoft.com/office/drawing/2014/main" id="{B4EE1D81-804F-4EFC-BCC1-C5A0492A1F67}"/>
              </a:ext>
            </a:extLst>
          </p:cNvPr>
          <p:cNvSpPr/>
          <p:nvPr/>
        </p:nvSpPr>
        <p:spPr>
          <a:xfrm>
            <a:off x="436243" y="1688068"/>
            <a:ext cx="6269357" cy="3772932"/>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630">
              <a:spcAft>
                <a:spcPts val="800"/>
              </a:spcAft>
            </a:pPr>
            <a:r>
              <a:rPr lang="en-US" sz="1600" dirty="0">
                <a:solidFill>
                  <a:prstClr val="black"/>
                </a:solidFill>
                <a:latin typeface="Now" panose="020B0604020202020204" charset="0"/>
              </a:rPr>
              <a:t>Consulted with women on how to create a more enabling environment, which included:</a:t>
            </a:r>
          </a:p>
          <a:p>
            <a:pPr marL="228611" indent="-228611" defTabSz="609630">
              <a:spcAft>
                <a:spcPts val="800"/>
              </a:spcAft>
              <a:buFont typeface="Arial" panose="020B0604020202020204" pitchFamily="34" charset="0"/>
              <a:buChar char="•"/>
            </a:pPr>
            <a:r>
              <a:rPr lang="en-US" sz="1600" dirty="0">
                <a:solidFill>
                  <a:prstClr val="black"/>
                </a:solidFill>
                <a:latin typeface="Now" panose="020B0604020202020204" charset="0"/>
              </a:rPr>
              <a:t>Meetings with only women – women seemed to be more comfortable talking around other women without men around</a:t>
            </a:r>
          </a:p>
          <a:p>
            <a:pPr marL="228611" indent="-228611" defTabSz="609630">
              <a:spcAft>
                <a:spcPts val="800"/>
              </a:spcAft>
              <a:buFont typeface="Arial" panose="020B0604020202020204" pitchFamily="34" charset="0"/>
              <a:buChar char="•"/>
            </a:pPr>
            <a:r>
              <a:rPr lang="en-US" sz="1600" dirty="0">
                <a:solidFill>
                  <a:prstClr val="black"/>
                </a:solidFill>
                <a:latin typeface="Now" panose="020B0604020202020204" charset="0"/>
              </a:rPr>
              <a:t>Having women share the message of </a:t>
            </a:r>
            <a:r>
              <a:rPr lang="en-US" sz="1600" b="1" dirty="0">
                <a:solidFill>
                  <a:prstClr val="black"/>
                </a:solidFill>
                <a:latin typeface="Now" panose="020B0604020202020204" charset="0"/>
              </a:rPr>
              <a:t>why</a:t>
            </a:r>
            <a:r>
              <a:rPr lang="en-US" sz="1600" dirty="0">
                <a:solidFill>
                  <a:prstClr val="black"/>
                </a:solidFill>
                <a:latin typeface="Now" panose="020B0604020202020204" charset="0"/>
              </a:rPr>
              <a:t> it’s important to be involved - a powerful way to get more women involved</a:t>
            </a:r>
          </a:p>
          <a:p>
            <a:pPr marL="228611" indent="-228611" defTabSz="609630">
              <a:spcAft>
                <a:spcPts val="800"/>
              </a:spcAft>
              <a:buFont typeface="Arial" panose="020B0604020202020204" pitchFamily="34" charset="0"/>
              <a:buChar char="•"/>
            </a:pPr>
            <a:r>
              <a:rPr lang="en-US" sz="1600" dirty="0">
                <a:solidFill>
                  <a:prstClr val="black"/>
                </a:solidFill>
                <a:latin typeface="Now" panose="020B0604020202020204" charset="0"/>
              </a:rPr>
              <a:t>Ask community focal points to suggest times/days for activities that are most convenient for different community members, including women</a:t>
            </a:r>
          </a:p>
          <a:p>
            <a:pPr marL="228611" indent="-228611" defTabSz="609630">
              <a:spcAft>
                <a:spcPts val="800"/>
              </a:spcAft>
              <a:buFont typeface="Arial" panose="020B0604020202020204" pitchFamily="34" charset="0"/>
              <a:buChar char="•"/>
            </a:pPr>
            <a:r>
              <a:rPr lang="en-US" sz="1600" dirty="0">
                <a:solidFill>
                  <a:prstClr val="black"/>
                </a:solidFill>
                <a:latin typeface="Now" panose="020B0604020202020204" charset="0"/>
              </a:rPr>
              <a:t>Organized community events with flexible schedule – </a:t>
            </a:r>
            <a:r>
              <a:rPr lang="en-US" sz="1600" b="1" dirty="0">
                <a:solidFill>
                  <a:prstClr val="black"/>
                </a:solidFill>
                <a:latin typeface="Now" panose="020B0604020202020204" charset="0"/>
              </a:rPr>
              <a:t>though this can be challenging to plan</a:t>
            </a:r>
          </a:p>
          <a:p>
            <a:pPr algn="r" defTabSz="609630">
              <a:spcAft>
                <a:spcPts val="800"/>
              </a:spcAft>
            </a:pPr>
            <a:r>
              <a:rPr lang="en-US" sz="1333" dirty="0">
                <a:solidFill>
                  <a:prstClr val="black"/>
                </a:solidFill>
                <a:latin typeface="Now" panose="020B0604020202020204" charset="0"/>
              </a:rPr>
              <a:t>WorldFish, Cambodia</a:t>
            </a:r>
          </a:p>
        </p:txBody>
      </p:sp>
      <p:sp>
        <p:nvSpPr>
          <p:cNvPr id="5" name="TextBox 4">
            <a:extLst>
              <a:ext uri="{FF2B5EF4-FFF2-40B4-BE49-F238E27FC236}">
                <a16:creationId xmlns:a16="http://schemas.microsoft.com/office/drawing/2014/main" id="{4CE4166D-736E-4394-8356-20FB2D75D3E9}"/>
              </a:ext>
            </a:extLst>
          </p:cNvPr>
          <p:cNvSpPr txBox="1"/>
          <p:nvPr/>
        </p:nvSpPr>
        <p:spPr>
          <a:xfrm>
            <a:off x="212087" y="540283"/>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sp>
        <p:nvSpPr>
          <p:cNvPr id="7" name="TextBox 6">
            <a:extLst>
              <a:ext uri="{FF2B5EF4-FFF2-40B4-BE49-F238E27FC236}">
                <a16:creationId xmlns:a16="http://schemas.microsoft.com/office/drawing/2014/main" id="{7DBD5012-DAC1-49EA-9B5F-F44A3228443D}"/>
              </a:ext>
            </a:extLst>
          </p:cNvPr>
          <p:cNvSpPr txBox="1"/>
          <p:nvPr/>
        </p:nvSpPr>
        <p:spPr>
          <a:xfrm>
            <a:off x="262888" y="1078468"/>
            <a:ext cx="6391913" cy="400110"/>
          </a:xfrm>
          <a:prstGeom prst="rect">
            <a:avLst/>
          </a:prstGeom>
          <a:noFill/>
        </p:spPr>
        <p:txBody>
          <a:bodyPr wrap="square">
            <a:spAutoFit/>
          </a:bodyPr>
          <a:lstStyle/>
          <a:p>
            <a:pPr defTabSz="609630">
              <a:defRPr/>
            </a:pPr>
            <a:r>
              <a:rPr lang="en-US" sz="2000" dirty="0">
                <a:solidFill>
                  <a:prstClr val="white"/>
                </a:solidFill>
                <a:latin typeface="Now" panose="020B0604020202020204" charset="0"/>
              </a:rPr>
              <a:t>How projects have created enabling environments</a:t>
            </a:r>
          </a:p>
        </p:txBody>
      </p:sp>
      <p:sp>
        <p:nvSpPr>
          <p:cNvPr id="8" name="AutoShape 2">
            <a:extLst>
              <a:ext uri="{FF2B5EF4-FFF2-40B4-BE49-F238E27FC236}">
                <a16:creationId xmlns:a16="http://schemas.microsoft.com/office/drawing/2014/main" id="{01B1564D-AEB9-4DD6-A166-7F2D9F4E0119}"/>
              </a:ext>
            </a:extLst>
          </p:cNvPr>
          <p:cNvSpPr/>
          <p:nvPr/>
        </p:nvSpPr>
        <p:spPr>
          <a:xfrm>
            <a:off x="304801" y="1027461"/>
            <a:ext cx="2191329" cy="0"/>
          </a:xfrm>
          <a:prstGeom prst="line">
            <a:avLst/>
          </a:prstGeom>
          <a:ln w="28575" cap="rnd">
            <a:solidFill>
              <a:schemeClr val="bg1"/>
            </a:solidFill>
            <a:prstDash val="sysDot"/>
            <a:headEnd type="none" w="sm" len="sm"/>
            <a:tailEnd type="none" w="sm" len="sm"/>
          </a:ln>
        </p:spPr>
      </p:sp>
      <p:sp>
        <p:nvSpPr>
          <p:cNvPr id="11" name="Rectangle 10">
            <a:extLst>
              <a:ext uri="{FF2B5EF4-FFF2-40B4-BE49-F238E27FC236}">
                <a16:creationId xmlns:a16="http://schemas.microsoft.com/office/drawing/2014/main" id="{B9CAC842-82B9-4F21-945E-AF6FC0489281}"/>
              </a:ext>
            </a:extLst>
          </p:cNvPr>
          <p:cNvSpPr/>
          <p:nvPr/>
        </p:nvSpPr>
        <p:spPr>
          <a:xfrm>
            <a:off x="6895096" y="3124200"/>
            <a:ext cx="4534905" cy="23368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60960" rIns="182880" bIns="60960" rtlCol="0" anchor="ctr"/>
          <a:lstStyle/>
          <a:p>
            <a:pPr defTabSz="609630">
              <a:defRPr/>
            </a:pPr>
            <a:endParaRPr lang="en-US" sz="1600" dirty="0">
              <a:solidFill>
                <a:prstClr val="black"/>
              </a:solidFill>
              <a:latin typeface="Now" panose="020B0604020202020204" charset="0"/>
            </a:endParaRPr>
          </a:p>
          <a:p>
            <a:pPr defTabSz="609630">
              <a:defRPr/>
            </a:pPr>
            <a:r>
              <a:rPr lang="en-US" sz="1600" dirty="0">
                <a:solidFill>
                  <a:prstClr val="black"/>
                </a:solidFill>
                <a:latin typeface="Now" panose="020B0604020202020204" charset="0"/>
                <a:ea typeface="Calibri" panose="020F0502020204030204" pitchFamily="34" charset="0"/>
                <a:cs typeface="Myanmar Text" panose="020B0502040204020203" pitchFamily="34" charset="0"/>
              </a:rPr>
              <a:t>Our consultant leading Community Action Research components will allow extra time to doing household visits, prioritizing speaking with women. This is a more informal space to chat with younger women and single mothers  </a:t>
            </a:r>
          </a:p>
          <a:p>
            <a:pPr defTabSz="609630">
              <a:defRPr/>
            </a:pPr>
            <a:endParaRPr lang="en-US" sz="1600" dirty="0">
              <a:solidFill>
                <a:prstClr val="black"/>
              </a:solidFill>
              <a:latin typeface="Now" panose="020B0604020202020204" charset="0"/>
              <a:ea typeface="Calibri" panose="020F0502020204030204" pitchFamily="34" charset="0"/>
              <a:cs typeface="Myanmar Text" panose="020B0502040204020203" pitchFamily="34" charset="0"/>
            </a:endParaRPr>
          </a:p>
          <a:p>
            <a:pPr algn="r" defTabSz="609630">
              <a:defRPr/>
            </a:pPr>
            <a:r>
              <a:rPr lang="en-US" sz="1333" dirty="0">
                <a:solidFill>
                  <a:prstClr val="black"/>
                </a:solidFill>
                <a:latin typeface="Now" panose="020B0604020202020204" charset="0"/>
                <a:ea typeface="Calibri" panose="020F0502020204030204" pitchFamily="34" charset="0"/>
                <a:cs typeface="Myanmar Text" panose="020B0502040204020203" pitchFamily="34" charset="0"/>
              </a:rPr>
              <a:t>International Rivers, Cambodia</a:t>
            </a:r>
          </a:p>
          <a:p>
            <a:pPr defTabSz="609630">
              <a:defRPr/>
            </a:pPr>
            <a:endParaRPr lang="en-US" sz="1600" dirty="0">
              <a:solidFill>
                <a:prstClr val="black"/>
              </a:solidFill>
              <a:latin typeface="Now" panose="020B0604020202020204" charset="0"/>
            </a:endParaRPr>
          </a:p>
        </p:txBody>
      </p:sp>
      <p:sp>
        <p:nvSpPr>
          <p:cNvPr id="13" name="Rectangle 12">
            <a:extLst>
              <a:ext uri="{FF2B5EF4-FFF2-40B4-BE49-F238E27FC236}">
                <a16:creationId xmlns:a16="http://schemas.microsoft.com/office/drawing/2014/main" id="{20CBF11F-D2C5-4C66-8C0A-BD456D94D933}"/>
              </a:ext>
            </a:extLst>
          </p:cNvPr>
          <p:cNvSpPr/>
          <p:nvPr/>
        </p:nvSpPr>
        <p:spPr>
          <a:xfrm>
            <a:off x="6895096" y="1688068"/>
            <a:ext cx="4534904" cy="1283732"/>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60960" rIns="182880" bIns="60960" rtlCol="0" anchor="ctr"/>
          <a:lstStyle/>
          <a:p>
            <a:pPr defTabSz="609630">
              <a:defRPr/>
            </a:pPr>
            <a:r>
              <a:rPr lang="en-US" sz="1600" dirty="0">
                <a:solidFill>
                  <a:prstClr val="black"/>
                </a:solidFill>
                <a:latin typeface="Now" panose="020B0604020202020204" charset="0"/>
              </a:rPr>
              <a:t>When recruiting staff, make special effort to recruit women and indigenous peoples </a:t>
            </a:r>
          </a:p>
          <a:p>
            <a:pPr algn="r" defTabSz="609630">
              <a:defRPr/>
            </a:pPr>
            <a:endParaRPr lang="en-US" sz="1600" dirty="0">
              <a:solidFill>
                <a:prstClr val="black"/>
              </a:solidFill>
              <a:latin typeface="Now" panose="020B0604020202020204" charset="0"/>
            </a:endParaRPr>
          </a:p>
          <a:p>
            <a:pPr algn="r" defTabSz="609630">
              <a:defRPr/>
            </a:pPr>
            <a:r>
              <a:rPr lang="en-US" sz="1333" dirty="0">
                <a:solidFill>
                  <a:prstClr val="black"/>
                </a:solidFill>
                <a:latin typeface="Now" panose="020B0604020202020204" charset="0"/>
              </a:rPr>
              <a:t>CIYA, Cambodia</a:t>
            </a:r>
          </a:p>
        </p:txBody>
      </p:sp>
    </p:spTree>
    <p:extLst>
      <p:ext uri="{BB962C8B-B14F-4D97-AF65-F5344CB8AC3E}">
        <p14:creationId xmlns:p14="http://schemas.microsoft.com/office/powerpoint/2010/main" val="3328872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5" name="Rectangle 4">
            <a:extLst>
              <a:ext uri="{FF2B5EF4-FFF2-40B4-BE49-F238E27FC236}">
                <a16:creationId xmlns:a16="http://schemas.microsoft.com/office/drawing/2014/main" id="{E3B7FA1D-BEE8-4258-BFEB-09442857E3A8}"/>
              </a:ext>
            </a:extLst>
          </p:cNvPr>
          <p:cNvSpPr/>
          <p:nvPr/>
        </p:nvSpPr>
        <p:spPr>
          <a:xfrm>
            <a:off x="325121" y="1530095"/>
            <a:ext cx="6685279" cy="4896105"/>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t"/>
          <a:lstStyle/>
          <a:p>
            <a:pPr marL="190510" indent="-190510" defTabSz="609630">
              <a:spcAft>
                <a:spcPts val="800"/>
              </a:spcAft>
              <a:buFont typeface="Arial" panose="020B0604020202020204" pitchFamily="34" charset="0"/>
              <a:buChar char="•"/>
            </a:pPr>
            <a:r>
              <a:rPr lang="en-US" sz="1600" dirty="0">
                <a:solidFill>
                  <a:prstClr val="black"/>
                </a:solidFill>
                <a:latin typeface="Now" panose="020B0604020202020204" charset="0"/>
              </a:rPr>
              <a:t>Hired a young woman as staff focal point in the communities</a:t>
            </a:r>
          </a:p>
          <a:p>
            <a:pPr marL="190510" indent="-190510" defTabSz="609630">
              <a:spcAft>
                <a:spcPts val="800"/>
              </a:spcAft>
              <a:buFont typeface="Arial" panose="020B0604020202020204" pitchFamily="34" charset="0"/>
              <a:buChar char="•"/>
            </a:pPr>
            <a:r>
              <a:rPr lang="en-US" sz="1600" dirty="0">
                <a:solidFill>
                  <a:prstClr val="black"/>
                </a:solidFill>
                <a:latin typeface="Now" panose="020B0604020202020204" charset="0"/>
              </a:rPr>
              <a:t>Make sure to schedule meetings at times more convenient to women </a:t>
            </a:r>
          </a:p>
          <a:p>
            <a:pPr marL="190510" indent="-190510" defTabSz="609630">
              <a:spcAft>
                <a:spcPts val="800"/>
              </a:spcAft>
              <a:buFont typeface="Arial" panose="020B0604020202020204" pitchFamily="34" charset="0"/>
              <a:buChar char="•"/>
            </a:pPr>
            <a:r>
              <a:rPr lang="en-US" sz="1600" dirty="0">
                <a:solidFill>
                  <a:prstClr val="black"/>
                </a:solidFill>
                <a:latin typeface="Now" panose="020B0604020202020204" charset="0"/>
              </a:rPr>
              <a:t>Encourage women to bring their children/babies to activities</a:t>
            </a:r>
          </a:p>
          <a:p>
            <a:pPr marL="190510" indent="-190510" defTabSz="609630">
              <a:spcAft>
                <a:spcPts val="800"/>
              </a:spcAft>
              <a:buFont typeface="Arial" panose="020B0604020202020204" pitchFamily="34" charset="0"/>
              <a:buChar char="•"/>
            </a:pPr>
            <a:r>
              <a:rPr lang="en-US" sz="1600" dirty="0">
                <a:solidFill>
                  <a:prstClr val="black"/>
                </a:solidFill>
                <a:latin typeface="Now" panose="020B0604020202020204" charset="0"/>
              </a:rPr>
              <a:t>Relied less on literacy (low literacy rates among indigenous communities, especially women, in this area), more on visual materials and more talking than lots of writing</a:t>
            </a:r>
          </a:p>
          <a:p>
            <a:pPr marL="190510" indent="-190510" defTabSz="609630">
              <a:spcAft>
                <a:spcPts val="800"/>
              </a:spcAft>
              <a:buFont typeface="Arial" panose="020B0604020202020204" pitchFamily="34" charset="0"/>
              <a:buChar char="•"/>
            </a:pPr>
            <a:r>
              <a:rPr lang="en-US" sz="1600" dirty="0">
                <a:solidFill>
                  <a:prstClr val="black"/>
                </a:solidFill>
                <a:latin typeface="Now" panose="020B0604020202020204" charset="0"/>
              </a:rPr>
              <a:t>Encouraged more experienced women to stand up, present, and moderate as role models for other women</a:t>
            </a:r>
          </a:p>
          <a:p>
            <a:pPr marL="190510" indent="-190510" defTabSz="609630">
              <a:spcAft>
                <a:spcPts val="800"/>
              </a:spcAft>
              <a:buFont typeface="Arial" panose="020B0604020202020204" pitchFamily="34" charset="0"/>
              <a:buChar char="•"/>
            </a:pPr>
            <a:r>
              <a:rPr lang="en-US" sz="1600" dirty="0">
                <a:solidFill>
                  <a:prstClr val="black"/>
                </a:solidFill>
                <a:latin typeface="Now" panose="020B0604020202020204" charset="0"/>
              </a:rPr>
              <a:t>Represent women at least equally in project outputs like videos and written reports</a:t>
            </a:r>
          </a:p>
          <a:p>
            <a:pPr marL="190510" indent="-190510" defTabSz="609630">
              <a:spcAft>
                <a:spcPts val="800"/>
              </a:spcAft>
              <a:buFont typeface="Arial" panose="020B0604020202020204" pitchFamily="34" charset="0"/>
              <a:buChar char="•"/>
            </a:pPr>
            <a:r>
              <a:rPr lang="en-US" sz="1600" dirty="0">
                <a:solidFill>
                  <a:prstClr val="black"/>
                </a:solidFill>
                <a:latin typeface="Now" panose="020B0604020202020204" charset="0"/>
              </a:rPr>
              <a:t>Share experiences of other communities, inviting local communities from Thailand and Cambodia where women leaders are active as inspiration</a:t>
            </a:r>
          </a:p>
          <a:p>
            <a:pPr algn="r" defTabSz="609630">
              <a:spcAft>
                <a:spcPts val="800"/>
              </a:spcAft>
            </a:pPr>
            <a:endParaRPr lang="en-US" sz="1333" dirty="0">
              <a:solidFill>
                <a:prstClr val="black"/>
              </a:solidFill>
              <a:latin typeface="Now" panose="020B0604020202020204" charset="0"/>
            </a:endParaRPr>
          </a:p>
          <a:p>
            <a:pPr algn="r" defTabSz="609630">
              <a:spcAft>
                <a:spcPts val="800"/>
              </a:spcAft>
            </a:pPr>
            <a:r>
              <a:rPr lang="en-US" sz="1333" dirty="0">
                <a:solidFill>
                  <a:prstClr val="black"/>
                </a:solidFill>
                <a:latin typeface="Now" panose="020B0604020202020204" charset="0"/>
              </a:rPr>
              <a:t>Mekong Watch, Cambodia – Lao PDR - Thailand</a:t>
            </a:r>
          </a:p>
        </p:txBody>
      </p:sp>
      <p:sp>
        <p:nvSpPr>
          <p:cNvPr id="6" name="TextBox 5">
            <a:extLst>
              <a:ext uri="{FF2B5EF4-FFF2-40B4-BE49-F238E27FC236}">
                <a16:creationId xmlns:a16="http://schemas.microsoft.com/office/drawing/2014/main" id="{020DE351-0DFE-4523-A5F1-FE412323233E}"/>
              </a:ext>
            </a:extLst>
          </p:cNvPr>
          <p:cNvSpPr txBox="1"/>
          <p:nvPr/>
        </p:nvSpPr>
        <p:spPr>
          <a:xfrm>
            <a:off x="212087" y="540283"/>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sp>
        <p:nvSpPr>
          <p:cNvPr id="7" name="TextBox 6">
            <a:extLst>
              <a:ext uri="{FF2B5EF4-FFF2-40B4-BE49-F238E27FC236}">
                <a16:creationId xmlns:a16="http://schemas.microsoft.com/office/drawing/2014/main" id="{6BAC6E79-0772-4D9E-B85F-F5B0323230D4}"/>
              </a:ext>
            </a:extLst>
          </p:cNvPr>
          <p:cNvSpPr txBox="1"/>
          <p:nvPr/>
        </p:nvSpPr>
        <p:spPr>
          <a:xfrm>
            <a:off x="262888" y="1078468"/>
            <a:ext cx="6391913" cy="400110"/>
          </a:xfrm>
          <a:prstGeom prst="rect">
            <a:avLst/>
          </a:prstGeom>
          <a:noFill/>
        </p:spPr>
        <p:txBody>
          <a:bodyPr wrap="square">
            <a:spAutoFit/>
          </a:bodyPr>
          <a:lstStyle/>
          <a:p>
            <a:pPr defTabSz="609630">
              <a:defRPr/>
            </a:pPr>
            <a:r>
              <a:rPr lang="en-US" sz="2000" dirty="0">
                <a:solidFill>
                  <a:prstClr val="white"/>
                </a:solidFill>
                <a:latin typeface="Now" panose="020B0604020202020204" charset="0"/>
              </a:rPr>
              <a:t>How projects have created enabling environments</a:t>
            </a:r>
          </a:p>
        </p:txBody>
      </p:sp>
      <p:sp>
        <p:nvSpPr>
          <p:cNvPr id="8" name="AutoShape 2">
            <a:extLst>
              <a:ext uri="{FF2B5EF4-FFF2-40B4-BE49-F238E27FC236}">
                <a16:creationId xmlns:a16="http://schemas.microsoft.com/office/drawing/2014/main" id="{905E916F-7CCC-47B3-8BEB-74AB980B780C}"/>
              </a:ext>
            </a:extLst>
          </p:cNvPr>
          <p:cNvSpPr/>
          <p:nvPr/>
        </p:nvSpPr>
        <p:spPr>
          <a:xfrm>
            <a:off x="304801" y="1027461"/>
            <a:ext cx="2191329" cy="0"/>
          </a:xfrm>
          <a:prstGeom prst="line">
            <a:avLst/>
          </a:prstGeom>
          <a:ln w="28575" cap="rnd">
            <a:solidFill>
              <a:schemeClr val="bg1"/>
            </a:solidFill>
            <a:prstDash val="sysDot"/>
            <a:headEnd type="none" w="sm" len="sm"/>
            <a:tailEnd type="none" w="sm" len="sm"/>
          </a:ln>
        </p:spPr>
      </p:sp>
      <p:pic>
        <p:nvPicPr>
          <p:cNvPr id="9" name="Picture 8">
            <a:extLst>
              <a:ext uri="{FF2B5EF4-FFF2-40B4-BE49-F238E27FC236}">
                <a16:creationId xmlns:a16="http://schemas.microsoft.com/office/drawing/2014/main" id="{D2B45E40-B36A-417A-A39E-9801886E7B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76305" y="1545335"/>
            <a:ext cx="4810895" cy="3606123"/>
          </a:xfrm>
          <a:prstGeom prst="rect">
            <a:avLst/>
          </a:prstGeom>
        </p:spPr>
      </p:pic>
      <p:sp>
        <p:nvSpPr>
          <p:cNvPr id="10" name="TextBox 4">
            <a:extLst>
              <a:ext uri="{FF2B5EF4-FFF2-40B4-BE49-F238E27FC236}">
                <a16:creationId xmlns:a16="http://schemas.microsoft.com/office/drawing/2014/main" id="{CCFEE067-BF47-45A6-837E-55AFAF216B65}"/>
              </a:ext>
            </a:extLst>
          </p:cNvPr>
          <p:cNvSpPr txBox="1"/>
          <p:nvPr/>
        </p:nvSpPr>
        <p:spPr>
          <a:xfrm>
            <a:off x="8128000" y="5203168"/>
            <a:ext cx="3759200" cy="756489"/>
          </a:xfrm>
          <a:prstGeom prst="rect">
            <a:avLst/>
          </a:prstGeom>
        </p:spPr>
        <p:txBody>
          <a:bodyPr wrap="square" lIns="0" tIns="0" rIns="0" bIns="0" rtlCol="0" anchor="t">
            <a:spAutoFit/>
          </a:bodyPr>
          <a:lstStyle/>
          <a:p>
            <a:pPr algn="r" defTabSz="609630">
              <a:lnSpc>
                <a:spcPts val="1493"/>
              </a:lnSpc>
              <a:defRPr/>
            </a:pPr>
            <a:r>
              <a:rPr lang="en-US" sz="1200" dirty="0">
                <a:solidFill>
                  <a:prstClr val="white"/>
                </a:solidFill>
                <a:latin typeface="Now"/>
              </a:rPr>
              <a:t>Women’s Fish Processing Group receiving materials to improve hygiene in fish processing, </a:t>
            </a:r>
            <a:r>
              <a:rPr lang="en-US" sz="1200" dirty="0" err="1">
                <a:solidFill>
                  <a:prstClr val="white"/>
                </a:solidFill>
                <a:latin typeface="Now"/>
              </a:rPr>
              <a:t>Srey</a:t>
            </a:r>
            <a:r>
              <a:rPr lang="en-US" sz="1200" dirty="0">
                <a:solidFill>
                  <a:prstClr val="white"/>
                </a:solidFill>
                <a:latin typeface="Now"/>
              </a:rPr>
              <a:t> </a:t>
            </a:r>
            <a:r>
              <a:rPr lang="en-US" sz="1200" dirty="0" err="1">
                <a:solidFill>
                  <a:prstClr val="white"/>
                </a:solidFill>
                <a:latin typeface="Now"/>
              </a:rPr>
              <a:t>Chek</a:t>
            </a:r>
            <a:r>
              <a:rPr lang="en-US" sz="1200" dirty="0">
                <a:solidFill>
                  <a:prstClr val="white"/>
                </a:solidFill>
                <a:latin typeface="Now"/>
              </a:rPr>
              <a:t> community, Cambodia.</a:t>
            </a:r>
          </a:p>
          <a:p>
            <a:pPr algn="r" defTabSz="609630">
              <a:lnSpc>
                <a:spcPts val="1493"/>
              </a:lnSpc>
              <a:defRPr/>
            </a:pPr>
            <a:r>
              <a:rPr lang="en-US" sz="1200" dirty="0">
                <a:solidFill>
                  <a:prstClr val="white"/>
                </a:solidFill>
                <a:latin typeface="Now"/>
              </a:rPr>
              <a:t> © </a:t>
            </a:r>
            <a:r>
              <a:rPr lang="en-US" sz="1200" dirty="0" err="1">
                <a:solidFill>
                  <a:prstClr val="white"/>
                </a:solidFill>
                <a:latin typeface="Now"/>
              </a:rPr>
              <a:t>Chanthorn</a:t>
            </a:r>
            <a:r>
              <a:rPr lang="en-US" sz="1200" dirty="0">
                <a:solidFill>
                  <a:prstClr val="white"/>
                </a:solidFill>
                <a:latin typeface="Now"/>
              </a:rPr>
              <a:t> </a:t>
            </a:r>
            <a:r>
              <a:rPr lang="en-US" sz="1200" dirty="0" err="1">
                <a:solidFill>
                  <a:prstClr val="white"/>
                </a:solidFill>
                <a:latin typeface="Now"/>
              </a:rPr>
              <a:t>Srorn</a:t>
            </a:r>
            <a:r>
              <a:rPr lang="en-US" sz="1200" dirty="0">
                <a:solidFill>
                  <a:prstClr val="white"/>
                </a:solidFill>
                <a:latin typeface="Now"/>
              </a:rPr>
              <a:t>, CI</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2177308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3EFE46-E764-47B2-8535-0093B2D2744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269"/>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152400" y="1041400"/>
            <a:ext cx="5446242" cy="5537200"/>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360516" y="1337598"/>
            <a:ext cx="5329084" cy="913199"/>
          </a:xfrm>
          <a:prstGeom prst="rect">
            <a:avLst/>
          </a:prstGeom>
          <a:noFill/>
        </p:spPr>
        <p:txBody>
          <a:bodyPr wrap="square">
            <a:spAutoFit/>
          </a:bodyPr>
          <a:lstStyle/>
          <a:p>
            <a:pPr defTabSz="609630"/>
            <a:r>
              <a:rPr lang="en-US" sz="2667" b="1" dirty="0">
                <a:solidFill>
                  <a:prstClr val="white"/>
                </a:solidFill>
                <a:latin typeface="Now" panose="020B0604020202020204" charset="0"/>
              </a:rPr>
              <a:t>SUPPORTING &amp; BUILDING WOMEN’S SKILLS</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3237879" y="3799358"/>
            <a:ext cx="4700241" cy="21285"/>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sp>
        <p:nvSpPr>
          <p:cNvPr id="13" name="TextBox 12">
            <a:extLst>
              <a:ext uri="{FF2B5EF4-FFF2-40B4-BE49-F238E27FC236}">
                <a16:creationId xmlns:a16="http://schemas.microsoft.com/office/drawing/2014/main" id="{E75D8F41-5E6B-4BE0-8CDB-9DA1F42C01E3}"/>
              </a:ext>
            </a:extLst>
          </p:cNvPr>
          <p:cNvSpPr txBox="1"/>
          <p:nvPr/>
        </p:nvSpPr>
        <p:spPr>
          <a:xfrm>
            <a:off x="631869" y="2331423"/>
            <a:ext cx="4448131" cy="3682418"/>
          </a:xfrm>
          <a:prstGeom prst="rect">
            <a:avLst/>
          </a:prstGeom>
          <a:noFill/>
        </p:spPr>
        <p:txBody>
          <a:bodyPr wrap="square">
            <a:spAutoFit/>
          </a:bodyPr>
          <a:lstStyle/>
          <a:p>
            <a:pPr defTabSz="609630"/>
            <a:r>
              <a:rPr lang="en-US" sz="2333" dirty="0">
                <a:solidFill>
                  <a:prstClr val="white"/>
                </a:solidFill>
                <a:latin typeface="Now" panose="020B0604020202020204" charset="0"/>
              </a:rPr>
              <a:t>For many rural women, limited access to education and lack of opportunities </a:t>
            </a:r>
            <a:r>
              <a:rPr lang="en-US" sz="2333" dirty="0">
                <a:solidFill>
                  <a:prstClr val="white"/>
                </a:solidFill>
                <a:latin typeface="Now" panose="020B0604020202020204" charset="0"/>
                <a:sym typeface="Wingdings" panose="05000000000000000000" pitchFamily="2" charset="2"/>
              </a:rPr>
              <a:t> limited experience, skills, and confidence in </a:t>
            </a:r>
            <a:r>
              <a:rPr lang="en-US" sz="2333" u="sng" dirty="0">
                <a:solidFill>
                  <a:prstClr val="white"/>
                </a:solidFill>
                <a:latin typeface="Now" panose="020B0604020202020204" charset="0"/>
                <a:sym typeface="Wingdings" panose="05000000000000000000" pitchFamily="2" charset="2"/>
              </a:rPr>
              <a:t>public communication</a:t>
            </a:r>
            <a:r>
              <a:rPr lang="en-US" sz="2333" dirty="0">
                <a:solidFill>
                  <a:prstClr val="white"/>
                </a:solidFill>
                <a:latin typeface="Now" panose="020B0604020202020204" charset="0"/>
                <a:sym typeface="Wingdings" panose="05000000000000000000" pitchFamily="2" charset="2"/>
              </a:rPr>
              <a:t>, </a:t>
            </a:r>
            <a:r>
              <a:rPr lang="en-US" sz="2333" u="sng" dirty="0">
                <a:solidFill>
                  <a:prstClr val="white"/>
                </a:solidFill>
                <a:latin typeface="Now" panose="020B0604020202020204" charset="0"/>
                <a:sym typeface="Wingdings" panose="05000000000000000000" pitchFamily="2" charset="2"/>
              </a:rPr>
              <a:t>reading &amp; writing</a:t>
            </a:r>
            <a:r>
              <a:rPr lang="en-US" sz="2333" dirty="0">
                <a:solidFill>
                  <a:prstClr val="white"/>
                </a:solidFill>
                <a:latin typeface="Now" panose="020B0604020202020204" charset="0"/>
                <a:sym typeface="Wingdings" panose="05000000000000000000" pitchFamily="2" charset="2"/>
              </a:rPr>
              <a:t>, and </a:t>
            </a:r>
            <a:r>
              <a:rPr lang="en-US" sz="2333" u="sng" dirty="0">
                <a:solidFill>
                  <a:prstClr val="white"/>
                </a:solidFill>
                <a:latin typeface="Now" panose="020B0604020202020204" charset="0"/>
                <a:sym typeface="Wingdings" panose="05000000000000000000" pitchFamily="2" charset="2"/>
              </a:rPr>
              <a:t>leadership</a:t>
            </a:r>
          </a:p>
          <a:p>
            <a:pPr defTabSz="609630"/>
            <a:endParaRPr lang="en-US" sz="2333" u="sng" dirty="0">
              <a:solidFill>
                <a:prstClr val="white"/>
              </a:solidFill>
              <a:latin typeface="Now" panose="020B0604020202020204" charset="0"/>
              <a:sym typeface="Wingdings" panose="05000000000000000000" pitchFamily="2" charset="2"/>
            </a:endParaRPr>
          </a:p>
          <a:p>
            <a:pPr defTabSz="609630"/>
            <a:r>
              <a:rPr lang="en-US" sz="2333" dirty="0">
                <a:solidFill>
                  <a:prstClr val="white"/>
                </a:solidFill>
                <a:latin typeface="Now" panose="020B0604020202020204" charset="0"/>
                <a:sym typeface="Wingdings" panose="05000000000000000000" pitchFamily="2" charset="2"/>
              </a:rPr>
              <a:t>So, there is often a need to build skills and confidence!</a:t>
            </a:r>
            <a:endParaRPr lang="en-US" sz="2333" dirty="0">
              <a:solidFill>
                <a:prstClr val="white"/>
              </a:solidFill>
              <a:latin typeface="Now" panose="020B0604020202020204" charset="0"/>
            </a:endParaRPr>
          </a:p>
        </p:txBody>
      </p:sp>
      <p:sp>
        <p:nvSpPr>
          <p:cNvPr id="10" name="TextBox 9">
            <a:extLst>
              <a:ext uri="{FF2B5EF4-FFF2-40B4-BE49-F238E27FC236}">
                <a16:creationId xmlns:a16="http://schemas.microsoft.com/office/drawing/2014/main" id="{CF2B7A4E-083C-45EE-AFAB-D80CB8E0771A}"/>
              </a:ext>
            </a:extLst>
          </p:cNvPr>
          <p:cNvSpPr txBox="1"/>
          <p:nvPr/>
        </p:nvSpPr>
        <p:spPr>
          <a:xfrm>
            <a:off x="5664200" y="4914900"/>
            <a:ext cx="6096000" cy="830997"/>
          </a:xfrm>
          <a:prstGeom prst="rect">
            <a:avLst/>
          </a:prstGeom>
          <a:noFill/>
        </p:spPr>
        <p:txBody>
          <a:bodyPr wrap="square">
            <a:spAutoFit/>
          </a:bodyPr>
          <a:lstStyle/>
          <a:p>
            <a:pPr marL="304815" indent="-304815" defTabSz="609630">
              <a:buFont typeface="Arial" panose="020B0604020202020204" pitchFamily="34" charset="0"/>
              <a:buChar char="•"/>
            </a:pPr>
            <a:r>
              <a:rPr lang="en-US" sz="2400" dirty="0">
                <a:solidFill>
                  <a:prstClr val="white"/>
                </a:solidFill>
                <a:latin typeface="Now" panose="020B0604020202020204" charset="0"/>
              </a:rPr>
              <a:t>Building capacity for women’s involvement</a:t>
            </a:r>
          </a:p>
        </p:txBody>
      </p:sp>
      <p:sp>
        <p:nvSpPr>
          <p:cNvPr id="18" name="Rectangle: Rounded Corners 17">
            <a:extLst>
              <a:ext uri="{FF2B5EF4-FFF2-40B4-BE49-F238E27FC236}">
                <a16:creationId xmlns:a16="http://schemas.microsoft.com/office/drawing/2014/main" id="{D030C117-AE7E-46E5-8576-EE6F4C372C93}"/>
              </a:ext>
            </a:extLst>
          </p:cNvPr>
          <p:cNvSpPr/>
          <p:nvPr/>
        </p:nvSpPr>
        <p:spPr>
          <a:xfrm>
            <a:off x="5517385" y="5003173"/>
            <a:ext cx="330997" cy="305427"/>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endParaRPr lang="en-US" sz="1467" dirty="0">
              <a:solidFill>
                <a:prstClr val="white"/>
              </a:solidFill>
              <a:latin typeface="Calibri"/>
            </a:endParaRPr>
          </a:p>
        </p:txBody>
      </p:sp>
    </p:spTree>
    <p:extLst>
      <p:ext uri="{BB962C8B-B14F-4D97-AF65-F5344CB8AC3E}">
        <p14:creationId xmlns:p14="http://schemas.microsoft.com/office/powerpoint/2010/main" val="1256976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3636CD7-3636-4A84-8063-C1CD909A610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269"/>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dirty="0">
                <a:solidFill>
                  <a:prstClr val="white"/>
                </a:solidFill>
                <a:latin typeface="Now"/>
              </a:rPr>
              <a:t>MODULE 2</a:t>
            </a:r>
            <a:r>
              <a:rPr lang="en-US" sz="1067" dirty="0">
                <a:solidFill>
                  <a:prstClr val="white"/>
                </a:solidFill>
                <a:latin typeface="Now"/>
              </a:rPr>
              <a:t> | FRAMEWORK</a:t>
            </a:r>
          </a:p>
        </p:txBody>
      </p:sp>
      <p:grpSp>
        <p:nvGrpSpPr>
          <p:cNvPr id="15" name="Group 3">
            <a:extLst>
              <a:ext uri="{FF2B5EF4-FFF2-40B4-BE49-F238E27FC236}">
                <a16:creationId xmlns:a16="http://schemas.microsoft.com/office/drawing/2014/main" id="{8CF6A16A-9D38-4060-B65F-1A5DA05ABDAD}"/>
              </a:ext>
            </a:extLst>
          </p:cNvPr>
          <p:cNvGrpSpPr/>
          <p:nvPr/>
        </p:nvGrpSpPr>
        <p:grpSpPr>
          <a:xfrm>
            <a:off x="6108218" y="781576"/>
            <a:ext cx="652526" cy="652526"/>
            <a:chOff x="0" y="0"/>
            <a:chExt cx="6350000" cy="6350000"/>
          </a:xfrm>
          <a:solidFill>
            <a:srgbClr val="F4A261"/>
          </a:solidFill>
        </p:grpSpPr>
        <p:sp>
          <p:nvSpPr>
            <p:cNvPr id="16" name="Freeform 4">
              <a:extLst>
                <a:ext uri="{FF2B5EF4-FFF2-40B4-BE49-F238E27FC236}">
                  <a16:creationId xmlns:a16="http://schemas.microsoft.com/office/drawing/2014/main" id="{A8A445B4-50BD-469C-BE0F-81978FF45F8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1">
            <a:extLst>
              <a:ext uri="{FF2B5EF4-FFF2-40B4-BE49-F238E27FC236}">
                <a16:creationId xmlns:a16="http://schemas.microsoft.com/office/drawing/2014/main" id="{4D17A09A-7583-4FCC-B6F8-D777A8041CA0}"/>
              </a:ext>
            </a:extLst>
          </p:cNvPr>
          <p:cNvSpPr txBox="1"/>
          <p:nvPr/>
        </p:nvSpPr>
        <p:spPr>
          <a:xfrm>
            <a:off x="6908800" y="952807"/>
            <a:ext cx="3235237" cy="346249"/>
          </a:xfrm>
          <a:prstGeom prst="rect">
            <a:avLst/>
          </a:prstGeom>
        </p:spPr>
        <p:txBody>
          <a:bodyPr lIns="0" tIns="0" rIns="0" bIns="0" rtlCol="0" anchor="t">
            <a:spAutoFit/>
          </a:bodyPr>
          <a:lstStyle/>
          <a:p>
            <a:pPr defTabSz="609630">
              <a:lnSpc>
                <a:spcPts val="2706"/>
              </a:lnSpc>
            </a:pPr>
            <a:r>
              <a:rPr lang="en-US" sz="2533" dirty="0">
                <a:solidFill>
                  <a:srgbClr val="FFFFFF"/>
                </a:solidFill>
                <a:latin typeface="Now"/>
              </a:rPr>
              <a:t>COMMUNICATION</a:t>
            </a:r>
          </a:p>
        </p:txBody>
      </p:sp>
      <p:grpSp>
        <p:nvGrpSpPr>
          <p:cNvPr id="20" name="Group 3">
            <a:extLst>
              <a:ext uri="{FF2B5EF4-FFF2-40B4-BE49-F238E27FC236}">
                <a16:creationId xmlns:a16="http://schemas.microsoft.com/office/drawing/2014/main" id="{6CF5F702-F3B1-424F-AF88-15495144DFA3}"/>
              </a:ext>
            </a:extLst>
          </p:cNvPr>
          <p:cNvGrpSpPr/>
          <p:nvPr/>
        </p:nvGrpSpPr>
        <p:grpSpPr>
          <a:xfrm>
            <a:off x="6124181" y="1708194"/>
            <a:ext cx="652526" cy="652526"/>
            <a:chOff x="0" y="0"/>
            <a:chExt cx="6350000" cy="6350000"/>
          </a:xfrm>
          <a:solidFill>
            <a:srgbClr val="F4A261"/>
          </a:solidFill>
        </p:grpSpPr>
        <p:sp>
          <p:nvSpPr>
            <p:cNvPr id="21" name="Freeform 4">
              <a:extLst>
                <a:ext uri="{FF2B5EF4-FFF2-40B4-BE49-F238E27FC236}">
                  <a16:creationId xmlns:a16="http://schemas.microsoft.com/office/drawing/2014/main" id="{118D8F2E-A1F0-41A0-B4B7-44D60441C38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2" name="TextBox 11">
            <a:extLst>
              <a:ext uri="{FF2B5EF4-FFF2-40B4-BE49-F238E27FC236}">
                <a16:creationId xmlns:a16="http://schemas.microsoft.com/office/drawing/2014/main" id="{14F4BB84-4670-4A57-8334-66E7B31BB6FE}"/>
              </a:ext>
            </a:extLst>
          </p:cNvPr>
          <p:cNvSpPr txBox="1"/>
          <p:nvPr/>
        </p:nvSpPr>
        <p:spPr>
          <a:xfrm>
            <a:off x="6924764" y="1694496"/>
            <a:ext cx="5182095" cy="692497"/>
          </a:xfrm>
          <a:prstGeom prst="rect">
            <a:avLst/>
          </a:prstGeom>
        </p:spPr>
        <p:txBody>
          <a:bodyPr wrap="square" lIns="0" tIns="0" rIns="0" bIns="0" rtlCol="0" anchor="t">
            <a:spAutoFit/>
          </a:bodyPr>
          <a:lstStyle/>
          <a:p>
            <a:pPr defTabSz="609630">
              <a:lnSpc>
                <a:spcPts val="2706"/>
              </a:lnSpc>
            </a:pPr>
            <a:r>
              <a:rPr lang="en-US" sz="2533" dirty="0">
                <a:solidFill>
                  <a:srgbClr val="FFFFFF"/>
                </a:solidFill>
                <a:latin typeface="Now"/>
              </a:rPr>
              <a:t>PARTICIPATION IN PUBLIC MEETINGS</a:t>
            </a:r>
          </a:p>
        </p:txBody>
      </p:sp>
      <p:grpSp>
        <p:nvGrpSpPr>
          <p:cNvPr id="23" name="Group 3">
            <a:extLst>
              <a:ext uri="{FF2B5EF4-FFF2-40B4-BE49-F238E27FC236}">
                <a16:creationId xmlns:a16="http://schemas.microsoft.com/office/drawing/2014/main" id="{06DA4F5C-057B-42EC-A88E-39B4C182CE10}"/>
              </a:ext>
            </a:extLst>
          </p:cNvPr>
          <p:cNvGrpSpPr/>
          <p:nvPr/>
        </p:nvGrpSpPr>
        <p:grpSpPr>
          <a:xfrm>
            <a:off x="6107953" y="2653872"/>
            <a:ext cx="652526" cy="652526"/>
            <a:chOff x="0" y="0"/>
            <a:chExt cx="6350000" cy="6350000"/>
          </a:xfrm>
          <a:solidFill>
            <a:srgbClr val="F4A261"/>
          </a:solidFill>
        </p:grpSpPr>
        <p:sp>
          <p:nvSpPr>
            <p:cNvPr id="24" name="Freeform 4">
              <a:extLst>
                <a:ext uri="{FF2B5EF4-FFF2-40B4-BE49-F238E27FC236}">
                  <a16:creationId xmlns:a16="http://schemas.microsoft.com/office/drawing/2014/main" id="{CD06179B-16AD-4042-90FF-6AD7330C1F7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5" name="TextBox 11">
            <a:extLst>
              <a:ext uri="{FF2B5EF4-FFF2-40B4-BE49-F238E27FC236}">
                <a16:creationId xmlns:a16="http://schemas.microsoft.com/office/drawing/2014/main" id="{088465DD-2BB7-42F1-9E33-30570A0B8B04}"/>
              </a:ext>
            </a:extLst>
          </p:cNvPr>
          <p:cNvSpPr txBox="1"/>
          <p:nvPr/>
        </p:nvSpPr>
        <p:spPr>
          <a:xfrm>
            <a:off x="6908536" y="2825102"/>
            <a:ext cx="3235237" cy="346249"/>
          </a:xfrm>
          <a:prstGeom prst="rect">
            <a:avLst/>
          </a:prstGeom>
        </p:spPr>
        <p:txBody>
          <a:bodyPr lIns="0" tIns="0" rIns="0" bIns="0" rtlCol="0" anchor="t">
            <a:spAutoFit/>
          </a:bodyPr>
          <a:lstStyle/>
          <a:p>
            <a:pPr defTabSz="609630">
              <a:lnSpc>
                <a:spcPts val="2706"/>
              </a:lnSpc>
            </a:pPr>
            <a:r>
              <a:rPr lang="en-US" sz="2533" dirty="0">
                <a:solidFill>
                  <a:srgbClr val="FFFFFF"/>
                </a:solidFill>
                <a:latin typeface="Now"/>
              </a:rPr>
              <a:t>RESEARCH</a:t>
            </a:r>
          </a:p>
        </p:txBody>
      </p:sp>
      <p:grpSp>
        <p:nvGrpSpPr>
          <p:cNvPr id="26" name="Group 3">
            <a:extLst>
              <a:ext uri="{FF2B5EF4-FFF2-40B4-BE49-F238E27FC236}">
                <a16:creationId xmlns:a16="http://schemas.microsoft.com/office/drawing/2014/main" id="{0C9C4954-7520-4840-BF1B-FA9D0FE630A2}"/>
              </a:ext>
            </a:extLst>
          </p:cNvPr>
          <p:cNvGrpSpPr/>
          <p:nvPr/>
        </p:nvGrpSpPr>
        <p:grpSpPr>
          <a:xfrm>
            <a:off x="6107953" y="3638594"/>
            <a:ext cx="652526" cy="652526"/>
            <a:chOff x="0" y="0"/>
            <a:chExt cx="6350000" cy="6350000"/>
          </a:xfrm>
          <a:solidFill>
            <a:srgbClr val="F4A261"/>
          </a:solidFill>
        </p:grpSpPr>
        <p:sp>
          <p:nvSpPr>
            <p:cNvPr id="27" name="Freeform 4">
              <a:extLst>
                <a:ext uri="{FF2B5EF4-FFF2-40B4-BE49-F238E27FC236}">
                  <a16:creationId xmlns:a16="http://schemas.microsoft.com/office/drawing/2014/main" id="{4170B2B6-1EBF-4F37-BAEC-523EAA89AD1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TextBox 11">
            <a:extLst>
              <a:ext uri="{FF2B5EF4-FFF2-40B4-BE49-F238E27FC236}">
                <a16:creationId xmlns:a16="http://schemas.microsoft.com/office/drawing/2014/main" id="{12279673-C504-4FD6-9EBB-00EA5BD45896}"/>
              </a:ext>
            </a:extLst>
          </p:cNvPr>
          <p:cNvSpPr txBox="1"/>
          <p:nvPr/>
        </p:nvSpPr>
        <p:spPr>
          <a:xfrm>
            <a:off x="6908536" y="3781426"/>
            <a:ext cx="5131065" cy="346249"/>
          </a:xfrm>
          <a:prstGeom prst="rect">
            <a:avLst/>
          </a:prstGeom>
        </p:spPr>
        <p:txBody>
          <a:bodyPr wrap="square" lIns="0" tIns="0" rIns="0" bIns="0" rtlCol="0" anchor="t">
            <a:spAutoFit/>
          </a:bodyPr>
          <a:lstStyle/>
          <a:p>
            <a:pPr defTabSz="609630">
              <a:lnSpc>
                <a:spcPts val="2706"/>
              </a:lnSpc>
            </a:pPr>
            <a:r>
              <a:rPr lang="en-US" sz="2533" dirty="0">
                <a:solidFill>
                  <a:srgbClr val="FFFFFF"/>
                </a:solidFill>
                <a:latin typeface="Now"/>
              </a:rPr>
              <a:t>PROJECT MANAGEMENT</a:t>
            </a:r>
          </a:p>
        </p:txBody>
      </p:sp>
      <p:grpSp>
        <p:nvGrpSpPr>
          <p:cNvPr id="29" name="Group 3">
            <a:extLst>
              <a:ext uri="{FF2B5EF4-FFF2-40B4-BE49-F238E27FC236}">
                <a16:creationId xmlns:a16="http://schemas.microsoft.com/office/drawing/2014/main" id="{6A59DF24-2B60-4CD1-A291-3CBF66BDDE48}"/>
              </a:ext>
            </a:extLst>
          </p:cNvPr>
          <p:cNvGrpSpPr/>
          <p:nvPr/>
        </p:nvGrpSpPr>
        <p:grpSpPr>
          <a:xfrm>
            <a:off x="6112228" y="4654594"/>
            <a:ext cx="652526" cy="652526"/>
            <a:chOff x="0" y="0"/>
            <a:chExt cx="6350000" cy="6350000"/>
          </a:xfrm>
          <a:solidFill>
            <a:srgbClr val="F4A261"/>
          </a:solidFill>
        </p:grpSpPr>
        <p:sp>
          <p:nvSpPr>
            <p:cNvPr id="30" name="Freeform 4">
              <a:extLst>
                <a:ext uri="{FF2B5EF4-FFF2-40B4-BE49-F238E27FC236}">
                  <a16:creationId xmlns:a16="http://schemas.microsoft.com/office/drawing/2014/main" id="{0888429A-E9F0-40B5-862F-2D80E9F13D9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1" name="TextBox 11">
            <a:extLst>
              <a:ext uri="{FF2B5EF4-FFF2-40B4-BE49-F238E27FC236}">
                <a16:creationId xmlns:a16="http://schemas.microsoft.com/office/drawing/2014/main" id="{6257932C-9B7C-47C4-88A8-F35FC836665C}"/>
              </a:ext>
            </a:extLst>
          </p:cNvPr>
          <p:cNvSpPr txBox="1"/>
          <p:nvPr/>
        </p:nvSpPr>
        <p:spPr>
          <a:xfrm>
            <a:off x="6912811" y="4648200"/>
            <a:ext cx="4669589" cy="692497"/>
          </a:xfrm>
          <a:prstGeom prst="rect">
            <a:avLst/>
          </a:prstGeom>
        </p:spPr>
        <p:txBody>
          <a:bodyPr wrap="square" lIns="0" tIns="0" rIns="0" bIns="0" rtlCol="0" anchor="t">
            <a:spAutoFit/>
          </a:bodyPr>
          <a:lstStyle/>
          <a:p>
            <a:pPr defTabSz="609630">
              <a:lnSpc>
                <a:spcPts val="2706"/>
              </a:lnSpc>
            </a:pPr>
            <a:r>
              <a:rPr lang="en-US" sz="2533" dirty="0">
                <a:solidFill>
                  <a:srgbClr val="FFFFFF"/>
                </a:solidFill>
                <a:latin typeface="Now"/>
              </a:rPr>
              <a:t>COMMUNITY ORGANIZING, LEADERSHIP</a:t>
            </a:r>
          </a:p>
        </p:txBody>
      </p:sp>
      <p:grpSp>
        <p:nvGrpSpPr>
          <p:cNvPr id="32" name="Group 3">
            <a:extLst>
              <a:ext uri="{FF2B5EF4-FFF2-40B4-BE49-F238E27FC236}">
                <a16:creationId xmlns:a16="http://schemas.microsoft.com/office/drawing/2014/main" id="{822EAB02-00E5-448C-9B92-97807AC5713D}"/>
              </a:ext>
            </a:extLst>
          </p:cNvPr>
          <p:cNvGrpSpPr/>
          <p:nvPr/>
        </p:nvGrpSpPr>
        <p:grpSpPr>
          <a:xfrm>
            <a:off x="6096000" y="5810776"/>
            <a:ext cx="652526" cy="652526"/>
            <a:chOff x="0" y="0"/>
            <a:chExt cx="6350000" cy="6350000"/>
          </a:xfrm>
          <a:solidFill>
            <a:srgbClr val="F4A261"/>
          </a:solidFill>
        </p:grpSpPr>
        <p:sp>
          <p:nvSpPr>
            <p:cNvPr id="33" name="Freeform 4">
              <a:extLst>
                <a:ext uri="{FF2B5EF4-FFF2-40B4-BE49-F238E27FC236}">
                  <a16:creationId xmlns:a16="http://schemas.microsoft.com/office/drawing/2014/main" id="{99CED938-D9EA-4E65-AC33-AC5BD4DC4EE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4" name="TextBox 11">
            <a:extLst>
              <a:ext uri="{FF2B5EF4-FFF2-40B4-BE49-F238E27FC236}">
                <a16:creationId xmlns:a16="http://schemas.microsoft.com/office/drawing/2014/main" id="{5BBC24CB-F2DC-44E9-9A6B-9E2BA7AC6DFF}"/>
              </a:ext>
            </a:extLst>
          </p:cNvPr>
          <p:cNvSpPr txBox="1"/>
          <p:nvPr/>
        </p:nvSpPr>
        <p:spPr>
          <a:xfrm>
            <a:off x="6896583" y="5816600"/>
            <a:ext cx="3830447" cy="692497"/>
          </a:xfrm>
          <a:prstGeom prst="rect">
            <a:avLst/>
          </a:prstGeom>
        </p:spPr>
        <p:txBody>
          <a:bodyPr wrap="square" lIns="0" tIns="0" rIns="0" bIns="0" rtlCol="0" anchor="t">
            <a:spAutoFit/>
          </a:bodyPr>
          <a:lstStyle/>
          <a:p>
            <a:pPr defTabSz="609630">
              <a:lnSpc>
                <a:spcPts val="2706"/>
              </a:lnSpc>
            </a:pPr>
            <a:r>
              <a:rPr lang="en-US" sz="2667" dirty="0">
                <a:solidFill>
                  <a:srgbClr val="FFFFFF"/>
                </a:solidFill>
                <a:latin typeface="Now"/>
              </a:rPr>
              <a:t>COMMUNITY RIGHTS, LEGAL FRAMEWORKS</a:t>
            </a:r>
          </a:p>
        </p:txBody>
      </p:sp>
      <p:sp>
        <p:nvSpPr>
          <p:cNvPr id="36" name="Freeform 4">
            <a:extLst>
              <a:ext uri="{FF2B5EF4-FFF2-40B4-BE49-F238E27FC236}">
                <a16:creationId xmlns:a16="http://schemas.microsoft.com/office/drawing/2014/main" id="{D969396F-CFAF-41B6-BB3F-BB4C76DD7D34}"/>
              </a:ext>
            </a:extLst>
          </p:cNvPr>
          <p:cNvSpPr/>
          <p:nvPr/>
        </p:nvSpPr>
        <p:spPr>
          <a:xfrm>
            <a:off x="152400" y="1041400"/>
            <a:ext cx="5446242" cy="5537200"/>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pPr defTabSz="609630"/>
            <a:endParaRPr lang="en-US" sz="1200" dirty="0">
              <a:solidFill>
                <a:prstClr val="black"/>
              </a:solidFill>
              <a:latin typeface="Calibri"/>
            </a:endParaRPr>
          </a:p>
        </p:txBody>
      </p:sp>
      <p:sp>
        <p:nvSpPr>
          <p:cNvPr id="37" name="TextBox 36">
            <a:extLst>
              <a:ext uri="{FF2B5EF4-FFF2-40B4-BE49-F238E27FC236}">
                <a16:creationId xmlns:a16="http://schemas.microsoft.com/office/drawing/2014/main" id="{39F0880B-34A1-4F18-8586-8FD9FB272A31}"/>
              </a:ext>
            </a:extLst>
          </p:cNvPr>
          <p:cNvSpPr txBox="1"/>
          <p:nvPr/>
        </p:nvSpPr>
        <p:spPr>
          <a:xfrm>
            <a:off x="631869" y="2331423"/>
            <a:ext cx="4448131" cy="3682418"/>
          </a:xfrm>
          <a:prstGeom prst="rect">
            <a:avLst/>
          </a:prstGeom>
          <a:noFill/>
        </p:spPr>
        <p:txBody>
          <a:bodyPr wrap="square">
            <a:spAutoFit/>
          </a:bodyPr>
          <a:lstStyle/>
          <a:p>
            <a:pPr defTabSz="609630"/>
            <a:r>
              <a:rPr lang="en-US" sz="2333" dirty="0">
                <a:solidFill>
                  <a:prstClr val="white"/>
                </a:solidFill>
                <a:latin typeface="Now" panose="020B0604020202020204" charset="0"/>
              </a:rPr>
              <a:t>For many rural women, limited access to education and lack of opportunities </a:t>
            </a:r>
            <a:r>
              <a:rPr lang="en-US" sz="2333" dirty="0">
                <a:solidFill>
                  <a:prstClr val="white"/>
                </a:solidFill>
                <a:latin typeface="Now" panose="020B0604020202020204" charset="0"/>
                <a:sym typeface="Wingdings" panose="05000000000000000000" pitchFamily="2" charset="2"/>
              </a:rPr>
              <a:t> limited experience, skills, and confidence in </a:t>
            </a:r>
            <a:r>
              <a:rPr lang="en-US" sz="2333" u="sng" dirty="0">
                <a:solidFill>
                  <a:prstClr val="white"/>
                </a:solidFill>
                <a:latin typeface="Now" panose="020B0604020202020204" charset="0"/>
                <a:sym typeface="Wingdings" panose="05000000000000000000" pitchFamily="2" charset="2"/>
              </a:rPr>
              <a:t>public communication</a:t>
            </a:r>
            <a:r>
              <a:rPr lang="en-US" sz="2333" dirty="0">
                <a:solidFill>
                  <a:prstClr val="white"/>
                </a:solidFill>
                <a:latin typeface="Now" panose="020B0604020202020204" charset="0"/>
                <a:sym typeface="Wingdings" panose="05000000000000000000" pitchFamily="2" charset="2"/>
              </a:rPr>
              <a:t>, </a:t>
            </a:r>
            <a:r>
              <a:rPr lang="en-US" sz="2333" u="sng" dirty="0">
                <a:solidFill>
                  <a:prstClr val="white"/>
                </a:solidFill>
                <a:latin typeface="Now" panose="020B0604020202020204" charset="0"/>
                <a:sym typeface="Wingdings" panose="05000000000000000000" pitchFamily="2" charset="2"/>
              </a:rPr>
              <a:t>reading &amp; writing</a:t>
            </a:r>
            <a:r>
              <a:rPr lang="en-US" sz="2333" dirty="0">
                <a:solidFill>
                  <a:prstClr val="white"/>
                </a:solidFill>
                <a:latin typeface="Now" panose="020B0604020202020204" charset="0"/>
                <a:sym typeface="Wingdings" panose="05000000000000000000" pitchFamily="2" charset="2"/>
              </a:rPr>
              <a:t>, and </a:t>
            </a:r>
            <a:r>
              <a:rPr lang="en-US" sz="2333" u="sng" dirty="0">
                <a:solidFill>
                  <a:prstClr val="white"/>
                </a:solidFill>
                <a:latin typeface="Now" panose="020B0604020202020204" charset="0"/>
                <a:sym typeface="Wingdings" panose="05000000000000000000" pitchFamily="2" charset="2"/>
              </a:rPr>
              <a:t>leadership</a:t>
            </a:r>
          </a:p>
          <a:p>
            <a:pPr defTabSz="609630"/>
            <a:endParaRPr lang="en-US" sz="2333" u="sng" dirty="0">
              <a:solidFill>
                <a:prstClr val="white"/>
              </a:solidFill>
              <a:latin typeface="Now" panose="020B0604020202020204" charset="0"/>
              <a:sym typeface="Wingdings" panose="05000000000000000000" pitchFamily="2" charset="2"/>
            </a:endParaRPr>
          </a:p>
          <a:p>
            <a:pPr defTabSz="609630"/>
            <a:r>
              <a:rPr lang="en-US" sz="2333" dirty="0">
                <a:solidFill>
                  <a:prstClr val="white"/>
                </a:solidFill>
                <a:latin typeface="Now" panose="020B0604020202020204" charset="0"/>
                <a:sym typeface="Wingdings" panose="05000000000000000000" pitchFamily="2" charset="2"/>
              </a:rPr>
              <a:t>So, there is often a need to build skills and confidence!</a:t>
            </a:r>
            <a:endParaRPr lang="en-US" sz="2333" dirty="0">
              <a:solidFill>
                <a:prstClr val="white"/>
              </a:solidFill>
              <a:latin typeface="Now" panose="020B0604020202020204" charset="0"/>
            </a:endParaRPr>
          </a:p>
        </p:txBody>
      </p:sp>
      <p:pic>
        <p:nvPicPr>
          <p:cNvPr id="3" name="Graphic 2" descr="Chat outline">
            <a:extLst>
              <a:ext uri="{FF2B5EF4-FFF2-40B4-BE49-F238E27FC236}">
                <a16:creationId xmlns:a16="http://schemas.microsoft.com/office/drawing/2014/main" id="{3E8EFF45-8B24-4DD1-B8CD-7007B14B7DA2}"/>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47666" y="840299"/>
            <a:ext cx="554182" cy="554182"/>
          </a:xfrm>
          <a:prstGeom prst="rect">
            <a:avLst/>
          </a:prstGeom>
        </p:spPr>
      </p:pic>
      <p:pic>
        <p:nvPicPr>
          <p:cNvPr id="5" name="Graphic 4" descr="Contract outline">
            <a:extLst>
              <a:ext uri="{FF2B5EF4-FFF2-40B4-BE49-F238E27FC236}">
                <a16:creationId xmlns:a16="http://schemas.microsoft.com/office/drawing/2014/main" id="{5DDFB2E5-38F8-4483-B114-215B33C86777}"/>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66584" y="5906602"/>
            <a:ext cx="503802" cy="503802"/>
          </a:xfrm>
          <a:prstGeom prst="rect">
            <a:avLst/>
          </a:prstGeom>
        </p:spPr>
      </p:pic>
      <p:pic>
        <p:nvPicPr>
          <p:cNvPr id="9" name="Graphic 8" descr="Users outline">
            <a:extLst>
              <a:ext uri="{FF2B5EF4-FFF2-40B4-BE49-F238E27FC236}">
                <a16:creationId xmlns:a16="http://schemas.microsoft.com/office/drawing/2014/main" id="{DFD4BE15-463B-4058-9B5B-76A8D8DF5B08}"/>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51418" y="1724132"/>
            <a:ext cx="554182" cy="554182"/>
          </a:xfrm>
          <a:prstGeom prst="rect">
            <a:avLst/>
          </a:prstGeom>
        </p:spPr>
      </p:pic>
      <p:pic>
        <p:nvPicPr>
          <p:cNvPr id="11" name="Graphic 10" descr="Circles with arrows outline">
            <a:extLst>
              <a:ext uri="{FF2B5EF4-FFF2-40B4-BE49-F238E27FC236}">
                <a16:creationId xmlns:a16="http://schemas.microsoft.com/office/drawing/2014/main" id="{AAD42F53-06FB-4F8D-81C3-6A429F4E05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06160" y="3672184"/>
            <a:ext cx="609600" cy="609600"/>
          </a:xfrm>
          <a:prstGeom prst="rect">
            <a:avLst/>
          </a:prstGeom>
        </p:spPr>
      </p:pic>
      <p:pic>
        <p:nvPicPr>
          <p:cNvPr id="14" name="Graphic 13" descr="Clipboard outline">
            <a:extLst>
              <a:ext uri="{FF2B5EF4-FFF2-40B4-BE49-F238E27FC236}">
                <a16:creationId xmlns:a16="http://schemas.microsoft.com/office/drawing/2014/main" id="{014745AC-2569-42C5-8BCD-09D31C72E259}"/>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46800" y="2712166"/>
            <a:ext cx="503802" cy="503802"/>
          </a:xfrm>
          <a:prstGeom prst="rect">
            <a:avLst/>
          </a:prstGeom>
        </p:spPr>
      </p:pic>
      <p:sp>
        <p:nvSpPr>
          <p:cNvPr id="38" name="TextBox 37">
            <a:extLst>
              <a:ext uri="{FF2B5EF4-FFF2-40B4-BE49-F238E27FC236}">
                <a16:creationId xmlns:a16="http://schemas.microsoft.com/office/drawing/2014/main" id="{0785B963-F1AC-435D-A366-D6CC72CE0532}"/>
              </a:ext>
            </a:extLst>
          </p:cNvPr>
          <p:cNvSpPr txBox="1"/>
          <p:nvPr/>
        </p:nvSpPr>
        <p:spPr>
          <a:xfrm>
            <a:off x="360516" y="1337598"/>
            <a:ext cx="5329084" cy="913199"/>
          </a:xfrm>
          <a:prstGeom prst="rect">
            <a:avLst/>
          </a:prstGeom>
          <a:noFill/>
        </p:spPr>
        <p:txBody>
          <a:bodyPr wrap="square">
            <a:spAutoFit/>
          </a:bodyPr>
          <a:lstStyle/>
          <a:p>
            <a:pPr defTabSz="609630"/>
            <a:r>
              <a:rPr lang="en-US" sz="2667" b="1" dirty="0">
                <a:solidFill>
                  <a:prstClr val="white"/>
                </a:solidFill>
                <a:latin typeface="Now" panose="020B0604020202020204" charset="0"/>
              </a:rPr>
              <a:t>SUPPORTING &amp; BUILDING WOMEN’S SKILLS</a:t>
            </a:r>
          </a:p>
        </p:txBody>
      </p:sp>
      <p:pic>
        <p:nvPicPr>
          <p:cNvPr id="39" name="Graphic 38" descr="Social network outline">
            <a:extLst>
              <a:ext uri="{FF2B5EF4-FFF2-40B4-BE49-F238E27FC236}">
                <a16:creationId xmlns:a16="http://schemas.microsoft.com/office/drawing/2014/main" id="{896AEFAB-26A1-4A58-81DD-7916750AF5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36968" y="4650658"/>
            <a:ext cx="609600" cy="609600"/>
          </a:xfrm>
          <a:prstGeom prst="rect">
            <a:avLst/>
          </a:prstGeom>
        </p:spPr>
      </p:pic>
    </p:spTree>
    <p:extLst>
      <p:ext uri="{BB962C8B-B14F-4D97-AF65-F5344CB8AC3E}">
        <p14:creationId xmlns:p14="http://schemas.microsoft.com/office/powerpoint/2010/main" val="3789633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87BFCF-7B99-4101-9F93-F3F960E7B7A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25400"/>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dirty="0">
                <a:solidFill>
                  <a:prstClr val="white"/>
                </a:solidFill>
                <a:latin typeface="Now"/>
              </a:rPr>
              <a:t>MODULE 2</a:t>
            </a:r>
            <a:r>
              <a:rPr lang="en-US" sz="1067" dirty="0">
                <a:solidFill>
                  <a:prstClr val="white"/>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152400" y="1041401"/>
            <a:ext cx="5329084" cy="1290023"/>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pPr defTabSz="609630"/>
            <a:endParaRPr lang="en-US" sz="1200" dirty="0">
              <a:solidFill>
                <a:prstClr val="black"/>
              </a:solidFill>
              <a:latin typeface="Calibri"/>
            </a:endParaRPr>
          </a:p>
        </p:txBody>
      </p:sp>
      <p:sp>
        <p:nvSpPr>
          <p:cNvPr id="13" name="TextBox 12">
            <a:extLst>
              <a:ext uri="{FF2B5EF4-FFF2-40B4-BE49-F238E27FC236}">
                <a16:creationId xmlns:a16="http://schemas.microsoft.com/office/drawing/2014/main" id="{E75D8F41-5E6B-4BE0-8CDB-9DA1F42C01E3}"/>
              </a:ext>
            </a:extLst>
          </p:cNvPr>
          <p:cNvSpPr txBox="1"/>
          <p:nvPr/>
        </p:nvSpPr>
        <p:spPr>
          <a:xfrm>
            <a:off x="1498599" y="2767628"/>
            <a:ext cx="9194800" cy="3652218"/>
          </a:xfrm>
          <a:prstGeom prst="rect">
            <a:avLst/>
          </a:prstGeom>
          <a:noFill/>
        </p:spPr>
        <p:txBody>
          <a:bodyPr wrap="square">
            <a:spAutoFit/>
          </a:bodyPr>
          <a:lstStyle/>
          <a:p>
            <a:pPr algn="ctr" defTabSz="609630"/>
            <a:r>
              <a:rPr lang="en-US" sz="2400" dirty="0">
                <a:solidFill>
                  <a:prstClr val="white"/>
                </a:solidFill>
                <a:latin typeface="Avenir Next LT Pro" panose="020B0504020202020204" pitchFamily="34" charset="0"/>
              </a:rPr>
              <a:t>“Many NGOs advocate for women’s rights, but are weak on the side of building capacity for women. For younger women, in particular, many NGOs raise their awareness of their rights, but without the capacity needed to advocate for those rights. </a:t>
            </a:r>
          </a:p>
          <a:p>
            <a:pPr algn="ctr" defTabSz="609630"/>
            <a:endParaRPr lang="en-US" sz="2400" dirty="0">
              <a:solidFill>
                <a:prstClr val="white"/>
              </a:solidFill>
              <a:latin typeface="Avenir Next LT Pro" panose="020B0504020202020204" pitchFamily="34" charset="0"/>
            </a:endParaRPr>
          </a:p>
          <a:p>
            <a:pPr algn="ctr" defTabSz="609630"/>
            <a:r>
              <a:rPr lang="en-US" sz="2400" dirty="0">
                <a:solidFill>
                  <a:prstClr val="white"/>
                </a:solidFill>
                <a:latin typeface="Avenir Next LT Pro" panose="020B0504020202020204" pitchFamily="34" charset="0"/>
              </a:rPr>
              <a:t>We need to strengthen their knowledge so they can understand what’s happening with natural resources and the community’s rights, and what they can do to help.”</a:t>
            </a:r>
          </a:p>
          <a:p>
            <a:pPr algn="ctr" defTabSz="609630"/>
            <a:r>
              <a:rPr lang="en-US" sz="1600" dirty="0">
                <a:solidFill>
                  <a:prstClr val="white"/>
                </a:solidFill>
                <a:latin typeface="Avenir Next LT Pro" panose="020B0504020202020204" pitchFamily="34" charset="0"/>
              </a:rPr>
              <a:t>Anonymous CEPF grantee</a:t>
            </a:r>
          </a:p>
          <a:p>
            <a:pPr algn="ctr" defTabSz="609630"/>
            <a:endParaRPr lang="en-US" sz="2333" dirty="0">
              <a:solidFill>
                <a:prstClr val="white"/>
              </a:solidFill>
              <a:latin typeface="Now" panose="020B0604020202020204" charset="0"/>
            </a:endParaRPr>
          </a:p>
        </p:txBody>
      </p:sp>
      <p:sp>
        <p:nvSpPr>
          <p:cNvPr id="8" name="TextBox 7">
            <a:extLst>
              <a:ext uri="{FF2B5EF4-FFF2-40B4-BE49-F238E27FC236}">
                <a16:creationId xmlns:a16="http://schemas.microsoft.com/office/drawing/2014/main" id="{4CF616FC-AF2C-4B98-91E5-B6E236A213C9}"/>
              </a:ext>
            </a:extLst>
          </p:cNvPr>
          <p:cNvSpPr txBox="1"/>
          <p:nvPr/>
        </p:nvSpPr>
        <p:spPr>
          <a:xfrm>
            <a:off x="360516" y="1337598"/>
            <a:ext cx="5329084" cy="913199"/>
          </a:xfrm>
          <a:prstGeom prst="rect">
            <a:avLst/>
          </a:prstGeom>
          <a:noFill/>
        </p:spPr>
        <p:txBody>
          <a:bodyPr wrap="square">
            <a:spAutoFit/>
          </a:bodyPr>
          <a:lstStyle/>
          <a:p>
            <a:pPr defTabSz="609630"/>
            <a:r>
              <a:rPr lang="en-US" sz="2667" b="1" dirty="0">
                <a:solidFill>
                  <a:prstClr val="white"/>
                </a:solidFill>
                <a:latin typeface="Now" panose="020B0604020202020204" charset="0"/>
              </a:rPr>
              <a:t>SUPPORTING &amp; BUILDING WOMEN’S SKILLS</a:t>
            </a:r>
          </a:p>
        </p:txBody>
      </p:sp>
    </p:spTree>
    <p:extLst>
      <p:ext uri="{BB962C8B-B14F-4D97-AF65-F5344CB8AC3E}">
        <p14:creationId xmlns:p14="http://schemas.microsoft.com/office/powerpoint/2010/main" val="3086619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17254" y="1295400"/>
            <a:ext cx="7304057" cy="1869586"/>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170685" y="1295400"/>
            <a:ext cx="9278115" cy="5246885"/>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1" name="TextBox 21"/>
          <p:cNvSpPr txBox="1"/>
          <p:nvPr/>
        </p:nvSpPr>
        <p:spPr>
          <a:xfrm>
            <a:off x="342206" y="765837"/>
            <a:ext cx="8937333" cy="457176"/>
          </a:xfrm>
          <a:prstGeom prst="rect">
            <a:avLst/>
          </a:prstGeom>
        </p:spPr>
        <p:txBody>
          <a:bodyPr lIns="0" tIns="0" rIns="0" bIns="0" rtlCol="0" anchor="t">
            <a:spAutoFit/>
          </a:bodyPr>
          <a:lstStyle/>
          <a:p>
            <a:pPr>
              <a:lnSpc>
                <a:spcPts val="3760"/>
              </a:lnSpc>
              <a:spcBef>
                <a:spcPct val="0"/>
              </a:spcBef>
            </a:pPr>
            <a:r>
              <a:rPr lang="en-US" sz="3133" dirty="0">
                <a:solidFill>
                  <a:srgbClr val="000000"/>
                </a:solidFill>
                <a:latin typeface="Now"/>
              </a:rPr>
              <a:t>Building capacity across institutions</a:t>
            </a:r>
          </a:p>
        </p:txBody>
      </p:sp>
      <p:sp>
        <p:nvSpPr>
          <p:cNvPr id="22" name="TextBox 22"/>
          <p:cNvSpPr txBox="1"/>
          <p:nvPr/>
        </p:nvSpPr>
        <p:spPr>
          <a:xfrm>
            <a:off x="9637708" y="1595360"/>
            <a:ext cx="3735957" cy="1045992"/>
          </a:xfrm>
          <a:prstGeom prst="rect">
            <a:avLst/>
          </a:prstGeom>
        </p:spPr>
        <p:txBody>
          <a:bodyPr lIns="0" tIns="0" rIns="0" bIns="0" rtlCol="0" anchor="t">
            <a:spAutoFit/>
          </a:bodyPr>
          <a:lstStyle/>
          <a:p>
            <a:pPr>
              <a:lnSpc>
                <a:spcPts val="2799"/>
              </a:lnSpc>
            </a:pPr>
            <a:r>
              <a:rPr lang="en-US" sz="1999">
                <a:solidFill>
                  <a:srgbClr val="FFFFFF"/>
                </a:solidFill>
                <a:latin typeface="Now"/>
              </a:rPr>
              <a:t>CONSERVATION ORGANIZATIONS </a:t>
            </a:r>
          </a:p>
          <a:p>
            <a:pPr>
              <a:lnSpc>
                <a:spcPts val="2799"/>
              </a:lnSpc>
            </a:pPr>
            <a:r>
              <a:rPr lang="en-US" sz="1999">
                <a:solidFill>
                  <a:srgbClr val="FFFFFF"/>
                </a:solidFill>
                <a:latin typeface="Now"/>
              </a:rPr>
              <a:t>(NGOs, CSOs)</a:t>
            </a:r>
          </a:p>
        </p:txBody>
      </p:sp>
      <p:sp>
        <p:nvSpPr>
          <p:cNvPr id="23" name="TextBox 23"/>
          <p:cNvSpPr txBox="1"/>
          <p:nvPr/>
        </p:nvSpPr>
        <p:spPr>
          <a:xfrm>
            <a:off x="9637708" y="3928586"/>
            <a:ext cx="3050157" cy="327847"/>
          </a:xfrm>
          <a:prstGeom prst="rect">
            <a:avLst/>
          </a:prstGeom>
        </p:spPr>
        <p:txBody>
          <a:bodyPr lIns="0" tIns="0" rIns="0" bIns="0" rtlCol="0" anchor="t">
            <a:spAutoFit/>
          </a:bodyPr>
          <a:lstStyle/>
          <a:p>
            <a:pPr>
              <a:lnSpc>
                <a:spcPts val="2799"/>
              </a:lnSpc>
            </a:pPr>
            <a:r>
              <a:rPr lang="en-US" sz="1999">
                <a:solidFill>
                  <a:srgbClr val="CCEAE0"/>
                </a:solidFill>
                <a:latin typeface="Now"/>
              </a:rPr>
              <a:t>COMMUNITIES</a:t>
            </a:r>
          </a:p>
        </p:txBody>
      </p:sp>
      <p:sp>
        <p:nvSpPr>
          <p:cNvPr id="24" name="TextBox 24"/>
          <p:cNvSpPr txBox="1"/>
          <p:nvPr/>
        </p:nvSpPr>
        <p:spPr>
          <a:xfrm>
            <a:off x="9637708" y="5226076"/>
            <a:ext cx="3050157" cy="1045992"/>
          </a:xfrm>
          <a:prstGeom prst="rect">
            <a:avLst/>
          </a:prstGeom>
        </p:spPr>
        <p:txBody>
          <a:bodyPr lIns="0" tIns="0" rIns="0" bIns="0" rtlCol="0" anchor="t">
            <a:spAutoFit/>
          </a:bodyPr>
          <a:lstStyle/>
          <a:p>
            <a:pPr>
              <a:lnSpc>
                <a:spcPts val="2799"/>
              </a:lnSpc>
            </a:pPr>
            <a:r>
              <a:rPr lang="en-US" sz="1999">
                <a:solidFill>
                  <a:srgbClr val="CCEAE0"/>
                </a:solidFill>
                <a:latin typeface="Now"/>
              </a:rPr>
              <a:t>AUTHORITIES, DECISION-MAKERS above village level</a:t>
            </a:r>
          </a:p>
        </p:txBody>
      </p:sp>
      <p:sp>
        <p:nvSpPr>
          <p:cNvPr id="27" name="TextBox 3">
            <a:extLst>
              <a:ext uri="{FF2B5EF4-FFF2-40B4-BE49-F238E27FC236}">
                <a16:creationId xmlns:a16="http://schemas.microsoft.com/office/drawing/2014/main" id="{85D4AB6C-B2EE-412F-A2F3-83895B7223F7}"/>
              </a:ext>
            </a:extLst>
          </p:cNvPr>
          <p:cNvSpPr txBox="1"/>
          <p:nvPr/>
        </p:nvSpPr>
        <p:spPr>
          <a:xfrm>
            <a:off x="7621372" y="533204"/>
            <a:ext cx="4380194" cy="175497"/>
          </a:xfrm>
          <a:prstGeom prst="rect">
            <a:avLst/>
          </a:prstGeom>
        </p:spPr>
        <p:txBody>
          <a:bodyPr lIns="0" tIns="0" rIns="0" bIns="0" rtlCol="0" anchor="t">
            <a:spAutoFit/>
          </a:bodyPr>
          <a:lstStyle/>
          <a:p>
            <a:pPr algn="r">
              <a:lnSpc>
                <a:spcPts val="1493"/>
              </a:lnSpc>
            </a:pPr>
            <a:r>
              <a:rPr lang="en-US" sz="1066" dirty="0">
                <a:latin typeface="Now"/>
              </a:rPr>
              <a:t>MODULE 2</a:t>
            </a:r>
            <a:r>
              <a:rPr lang="en-US" sz="1067" dirty="0">
                <a:latin typeface="Now"/>
              </a:rPr>
              <a:t> | FRAMEWORK</a:t>
            </a:r>
          </a:p>
        </p:txBody>
      </p:sp>
      <p:sp>
        <p:nvSpPr>
          <p:cNvPr id="29" name="TextBox 28">
            <a:extLst>
              <a:ext uri="{FF2B5EF4-FFF2-40B4-BE49-F238E27FC236}">
                <a16:creationId xmlns:a16="http://schemas.microsoft.com/office/drawing/2014/main" id="{9873FD1B-E48C-412E-BDC1-4783C4E1ED2F}"/>
              </a:ext>
            </a:extLst>
          </p:cNvPr>
          <p:cNvSpPr txBox="1"/>
          <p:nvPr/>
        </p:nvSpPr>
        <p:spPr>
          <a:xfrm>
            <a:off x="342267" y="1447800"/>
            <a:ext cx="8547733" cy="553998"/>
          </a:xfrm>
          <a:prstGeom prst="rect">
            <a:avLst/>
          </a:prstGeom>
          <a:noFill/>
        </p:spPr>
        <p:txBody>
          <a:bodyPr wrap="square" rtlCol="0">
            <a:noAutofit/>
          </a:bodyPr>
          <a:lstStyle/>
          <a:p>
            <a:r>
              <a:rPr lang="en-US" sz="1867" dirty="0">
                <a:solidFill>
                  <a:schemeClr val="bg1"/>
                </a:solidFill>
                <a:latin typeface="Now" panose="020B0604020202020204" charset="0"/>
              </a:rPr>
              <a:t>Building organization staff knowledge &amp; skills for gender equity</a:t>
            </a:r>
            <a:endParaRPr lang="en-US" sz="1600" dirty="0">
              <a:solidFill>
                <a:schemeClr val="bg1"/>
              </a:solidFill>
              <a:latin typeface="Now" panose="020B0604020202020204" charset="0"/>
            </a:endParaRPr>
          </a:p>
          <a:p>
            <a:endParaRPr lang="en-US" sz="1333" dirty="0">
              <a:solidFill>
                <a:schemeClr val="bg1"/>
              </a:solidFill>
              <a:latin typeface="Now" panose="020B0604020202020204" charset="0"/>
            </a:endParaRPr>
          </a:p>
        </p:txBody>
      </p:sp>
      <p:pic>
        <p:nvPicPr>
          <p:cNvPr id="13" name="Picture 12">
            <a:extLst>
              <a:ext uri="{FF2B5EF4-FFF2-40B4-BE49-F238E27FC236}">
                <a16:creationId xmlns:a16="http://schemas.microsoft.com/office/drawing/2014/main" id="{C5539F80-34FB-4354-B511-CC481B0FF4B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673831" y="2464893"/>
            <a:ext cx="3520969" cy="3199307"/>
          </a:xfrm>
          <a:prstGeom prst="rect">
            <a:avLst/>
          </a:prstGeom>
        </p:spPr>
      </p:pic>
      <p:sp>
        <p:nvSpPr>
          <p:cNvPr id="14" name="TextBox 13">
            <a:extLst>
              <a:ext uri="{FF2B5EF4-FFF2-40B4-BE49-F238E27FC236}">
                <a16:creationId xmlns:a16="http://schemas.microsoft.com/office/drawing/2014/main" id="{DE5DE505-924B-4E35-B99E-02FC910B6724}"/>
              </a:ext>
            </a:extLst>
          </p:cNvPr>
          <p:cNvSpPr txBox="1"/>
          <p:nvPr/>
        </p:nvSpPr>
        <p:spPr>
          <a:xfrm>
            <a:off x="363288" y="1821299"/>
            <a:ext cx="5207725" cy="4236994"/>
          </a:xfrm>
          <a:prstGeom prst="rect">
            <a:avLst/>
          </a:prstGeom>
          <a:noFill/>
        </p:spPr>
        <p:txBody>
          <a:bodyPr wrap="square" rtlCol="0">
            <a:spAutoFit/>
          </a:bodyPr>
          <a:lstStyle/>
          <a:p>
            <a:endParaRPr lang="en-US" sz="1600" dirty="0">
              <a:solidFill>
                <a:srgbClr val="264653"/>
              </a:solidFill>
              <a:latin typeface="Now" panose="020B0604020202020204" charset="0"/>
            </a:endParaRPr>
          </a:p>
          <a:p>
            <a:pPr marL="190510" indent="-190510">
              <a:buFont typeface="Arial" panose="020B0604020202020204" pitchFamily="34" charset="0"/>
              <a:buChar char="•"/>
            </a:pPr>
            <a:r>
              <a:rPr lang="en-US" sz="1600" dirty="0">
                <a:solidFill>
                  <a:srgbClr val="264653"/>
                </a:solidFill>
                <a:latin typeface="Now" panose="020B0604020202020204" charset="0"/>
              </a:rPr>
              <a:t>Trainings staff, including young women, in organizational capacity, project management, funding | </a:t>
            </a:r>
            <a:r>
              <a:rPr lang="en-US" sz="1333" dirty="0">
                <a:solidFill>
                  <a:srgbClr val="264653"/>
                </a:solidFill>
                <a:latin typeface="Now" panose="020B0604020202020204" charset="0"/>
              </a:rPr>
              <a:t>Global Environmental Institute (GEI), Myanmar</a:t>
            </a:r>
          </a:p>
          <a:p>
            <a:pPr marL="190510" indent="-190510">
              <a:buFont typeface="Arial" panose="020B0604020202020204" pitchFamily="34" charset="0"/>
              <a:buChar char="•"/>
            </a:pPr>
            <a:endParaRPr lang="en-US" sz="1600" dirty="0">
              <a:solidFill>
                <a:srgbClr val="264653"/>
              </a:solidFill>
              <a:latin typeface="Now" panose="020B0604020202020204" charset="0"/>
            </a:endParaRPr>
          </a:p>
          <a:p>
            <a:pPr marL="190510" indent="-190510">
              <a:buFont typeface="Arial" panose="020B0604020202020204" pitchFamily="34" charset="0"/>
              <a:buChar char="•"/>
            </a:pPr>
            <a:r>
              <a:rPr lang="en-US" sz="1600" dirty="0">
                <a:solidFill>
                  <a:srgbClr val="264653"/>
                </a:solidFill>
                <a:latin typeface="Now" panose="020B0604020202020204" charset="0"/>
              </a:rPr>
              <a:t>Recommending women staff as participants to regional workshops and events | </a:t>
            </a:r>
            <a:r>
              <a:rPr lang="en-US" sz="1333" dirty="0">
                <a:solidFill>
                  <a:srgbClr val="264653"/>
                </a:solidFill>
                <a:latin typeface="Now" panose="020B0604020202020204" charset="0"/>
              </a:rPr>
              <a:t>GEI, Myanmar</a:t>
            </a:r>
          </a:p>
          <a:p>
            <a:pPr marL="190510" indent="-190510">
              <a:buFont typeface="Arial" panose="020B0604020202020204" pitchFamily="34" charset="0"/>
              <a:buChar char="•"/>
            </a:pPr>
            <a:endParaRPr lang="en-US" sz="1600" dirty="0">
              <a:solidFill>
                <a:srgbClr val="264653"/>
              </a:solidFill>
              <a:latin typeface="Now" panose="020B0604020202020204" charset="0"/>
            </a:endParaRPr>
          </a:p>
          <a:p>
            <a:pPr marL="190510" indent="-190510">
              <a:buFont typeface="Arial" panose="020B0604020202020204" pitchFamily="34" charset="0"/>
              <a:buChar char="•"/>
            </a:pPr>
            <a:r>
              <a:rPr lang="en-US" sz="1600" dirty="0">
                <a:solidFill>
                  <a:srgbClr val="264653"/>
                </a:solidFill>
                <a:latin typeface="Now" panose="020B0604020202020204" charset="0"/>
              </a:rPr>
              <a:t>Organization commits to hiring female applicants even if additional training is needed to develop their work skills |  </a:t>
            </a:r>
            <a:r>
              <a:rPr lang="en-US" sz="1333" dirty="0">
                <a:solidFill>
                  <a:srgbClr val="264653"/>
                </a:solidFill>
                <a:latin typeface="Now" panose="020B0604020202020204" charset="0"/>
              </a:rPr>
              <a:t>CIYA, Cambodia</a:t>
            </a:r>
          </a:p>
          <a:p>
            <a:pPr marL="190510" indent="-190510">
              <a:buFont typeface="Arial" panose="020B0604020202020204" pitchFamily="34" charset="0"/>
              <a:buChar char="•"/>
            </a:pPr>
            <a:endParaRPr lang="en-US" sz="1600" dirty="0">
              <a:solidFill>
                <a:srgbClr val="264653"/>
              </a:solidFill>
              <a:latin typeface="Now" panose="020B0604020202020204" charset="0"/>
            </a:endParaRPr>
          </a:p>
          <a:p>
            <a:pPr marL="190510" indent="-190510">
              <a:buFont typeface="Arial" panose="020B0604020202020204" pitchFamily="34" charset="0"/>
              <a:buChar char="•"/>
            </a:pPr>
            <a:r>
              <a:rPr lang="en-US" sz="1600" dirty="0">
                <a:solidFill>
                  <a:srgbClr val="264653"/>
                </a:solidFill>
                <a:latin typeface="Now" panose="020B0604020202020204" charset="0"/>
              </a:rPr>
              <a:t>Raising awareness among staff as well as executive board on gender issues | </a:t>
            </a:r>
            <a:r>
              <a:rPr lang="en-US" sz="1333" dirty="0" err="1">
                <a:solidFill>
                  <a:srgbClr val="264653"/>
                </a:solidFill>
                <a:latin typeface="Now" panose="020B0604020202020204" charset="0"/>
              </a:rPr>
              <a:t>GreenViet</a:t>
            </a:r>
            <a:r>
              <a:rPr lang="en-US" sz="1333" dirty="0">
                <a:solidFill>
                  <a:srgbClr val="264653"/>
                </a:solidFill>
                <a:latin typeface="Now" panose="020B0604020202020204" charset="0"/>
              </a:rPr>
              <a:t>, Vietnam</a:t>
            </a:r>
          </a:p>
          <a:p>
            <a:pPr marL="190510" indent="-190510">
              <a:buFont typeface="Arial" panose="020B0604020202020204" pitchFamily="34" charset="0"/>
              <a:buChar char="•"/>
            </a:pPr>
            <a:endParaRPr lang="en-US" sz="1600" dirty="0">
              <a:solidFill>
                <a:srgbClr val="264653"/>
              </a:solidFill>
              <a:latin typeface="Now" panose="020B0604020202020204" charset="0"/>
            </a:endParaRPr>
          </a:p>
          <a:p>
            <a:pPr marL="190510" indent="-190510">
              <a:buFont typeface="Arial" panose="020B0604020202020204" pitchFamily="34" charset="0"/>
              <a:buChar char="•"/>
            </a:pPr>
            <a:r>
              <a:rPr lang="en-US" sz="1600" dirty="0">
                <a:solidFill>
                  <a:srgbClr val="264653"/>
                </a:solidFill>
                <a:latin typeface="Now" panose="020B0604020202020204" charset="0"/>
              </a:rPr>
              <a:t>Staff trained in using CEPF Gender Tracking Tool  |  </a:t>
            </a:r>
            <a:r>
              <a:rPr lang="en-US" sz="1333" dirty="0">
                <a:solidFill>
                  <a:srgbClr val="264653"/>
                </a:solidFill>
                <a:latin typeface="Now" panose="020B0604020202020204" charset="0"/>
              </a:rPr>
              <a:t>FISHBIO, Lao PDR and Cambodia</a:t>
            </a:r>
          </a:p>
        </p:txBody>
      </p:sp>
      <p:sp>
        <p:nvSpPr>
          <p:cNvPr id="15" name="TextBox 4">
            <a:extLst>
              <a:ext uri="{FF2B5EF4-FFF2-40B4-BE49-F238E27FC236}">
                <a16:creationId xmlns:a16="http://schemas.microsoft.com/office/drawing/2014/main" id="{7AFA873C-7AF0-4D7A-8996-819A6EBC79F9}"/>
              </a:ext>
            </a:extLst>
          </p:cNvPr>
          <p:cNvSpPr txBox="1"/>
          <p:nvPr/>
        </p:nvSpPr>
        <p:spPr>
          <a:xfrm>
            <a:off x="5759921" y="5050768"/>
            <a:ext cx="3434879" cy="564129"/>
          </a:xfrm>
          <a:prstGeom prst="rect">
            <a:avLst/>
          </a:prstGeom>
        </p:spPr>
        <p:txBody>
          <a:bodyPr wrap="square" lIns="0" tIns="0" rIns="0" bIns="0" rtlCol="0" anchor="t">
            <a:spAutoFit/>
          </a:bodyPr>
          <a:lstStyle/>
          <a:p>
            <a:pPr defTabSz="609630">
              <a:lnSpc>
                <a:spcPts val="1493"/>
              </a:lnSpc>
              <a:defRPr/>
            </a:pPr>
            <a:r>
              <a:rPr lang="en-US" sz="1200" dirty="0">
                <a:solidFill>
                  <a:prstClr val="white"/>
                </a:solidFill>
                <a:latin typeface="Now"/>
              </a:rPr>
              <a:t>Young CSO staff attending a training on gender in Natural Resource Management, Myanmar.  © TSWhitty</a:t>
            </a:r>
            <a:endParaRPr lang="en-US" sz="1200" dirty="0">
              <a:solidFill>
                <a:prstClr val="white"/>
              </a:solidFill>
              <a:highlight>
                <a:srgbClr val="FFFF00"/>
              </a:highlight>
              <a:latin typeface="Now"/>
            </a:endParaRPr>
          </a:p>
        </p:txBody>
      </p:sp>
      <p:sp>
        <p:nvSpPr>
          <p:cNvPr id="18" name="AutoShape 2">
            <a:extLst>
              <a:ext uri="{FF2B5EF4-FFF2-40B4-BE49-F238E27FC236}">
                <a16:creationId xmlns:a16="http://schemas.microsoft.com/office/drawing/2014/main" id="{4DD9B73A-2BF1-4DA0-802B-EDDF335F41CC}"/>
              </a:ext>
            </a:extLst>
          </p:cNvPr>
          <p:cNvSpPr/>
          <p:nvPr/>
        </p:nvSpPr>
        <p:spPr>
          <a:xfrm>
            <a:off x="486727" y="1854200"/>
            <a:ext cx="3882073" cy="0"/>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2189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17254" y="1295400"/>
            <a:ext cx="7304057" cy="1869586"/>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170685" y="1295400"/>
            <a:ext cx="9278115" cy="5246885"/>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1" name="TextBox 21"/>
          <p:cNvSpPr txBox="1"/>
          <p:nvPr/>
        </p:nvSpPr>
        <p:spPr>
          <a:xfrm>
            <a:off x="342206" y="765837"/>
            <a:ext cx="8937333" cy="457176"/>
          </a:xfrm>
          <a:prstGeom prst="rect">
            <a:avLst/>
          </a:prstGeom>
        </p:spPr>
        <p:txBody>
          <a:bodyPr lIns="0" tIns="0" rIns="0" bIns="0" rtlCol="0" anchor="t">
            <a:spAutoFit/>
          </a:bodyPr>
          <a:lstStyle/>
          <a:p>
            <a:pPr defTabSz="609630">
              <a:lnSpc>
                <a:spcPts val="3760"/>
              </a:lnSpc>
              <a:spcBef>
                <a:spcPct val="0"/>
              </a:spcBef>
            </a:pPr>
            <a:r>
              <a:rPr lang="en-US" sz="3133" dirty="0">
                <a:solidFill>
                  <a:srgbClr val="000000"/>
                </a:solidFill>
                <a:latin typeface="Now"/>
              </a:rPr>
              <a:t>Building capacity across institutions</a:t>
            </a:r>
          </a:p>
        </p:txBody>
      </p:sp>
      <p:sp>
        <p:nvSpPr>
          <p:cNvPr id="22" name="TextBox 22"/>
          <p:cNvSpPr txBox="1"/>
          <p:nvPr/>
        </p:nvSpPr>
        <p:spPr>
          <a:xfrm>
            <a:off x="9637708" y="1595360"/>
            <a:ext cx="3735957" cy="1045992"/>
          </a:xfrm>
          <a:prstGeom prst="rect">
            <a:avLst/>
          </a:prstGeom>
        </p:spPr>
        <p:txBody>
          <a:bodyPr lIns="0" tIns="0" rIns="0" bIns="0" rtlCol="0" anchor="t">
            <a:spAutoFit/>
          </a:bodyPr>
          <a:lstStyle/>
          <a:p>
            <a:pPr defTabSz="609630">
              <a:lnSpc>
                <a:spcPts val="2799"/>
              </a:lnSpc>
            </a:pPr>
            <a:r>
              <a:rPr lang="en-US" sz="1999">
                <a:solidFill>
                  <a:srgbClr val="FFFFFF"/>
                </a:solidFill>
                <a:latin typeface="Now"/>
              </a:rPr>
              <a:t>CONSERVATION ORGANIZATIONS </a:t>
            </a:r>
          </a:p>
          <a:p>
            <a:pPr defTabSz="609630">
              <a:lnSpc>
                <a:spcPts val="2799"/>
              </a:lnSpc>
            </a:pPr>
            <a:r>
              <a:rPr lang="en-US" sz="1999">
                <a:solidFill>
                  <a:srgbClr val="FFFFFF"/>
                </a:solidFill>
                <a:latin typeface="Now"/>
              </a:rPr>
              <a:t>(NGOs, CSOs)</a:t>
            </a:r>
          </a:p>
        </p:txBody>
      </p:sp>
      <p:sp>
        <p:nvSpPr>
          <p:cNvPr id="23" name="TextBox 23"/>
          <p:cNvSpPr txBox="1"/>
          <p:nvPr/>
        </p:nvSpPr>
        <p:spPr>
          <a:xfrm>
            <a:off x="9637708" y="3928586"/>
            <a:ext cx="3050157" cy="327847"/>
          </a:xfrm>
          <a:prstGeom prst="rect">
            <a:avLst/>
          </a:prstGeom>
        </p:spPr>
        <p:txBody>
          <a:bodyPr lIns="0" tIns="0" rIns="0" bIns="0" rtlCol="0" anchor="t">
            <a:spAutoFit/>
          </a:bodyPr>
          <a:lstStyle/>
          <a:p>
            <a:pPr defTabSz="609630">
              <a:lnSpc>
                <a:spcPts val="2799"/>
              </a:lnSpc>
            </a:pPr>
            <a:r>
              <a:rPr lang="en-US" sz="1999">
                <a:solidFill>
                  <a:srgbClr val="CCEAE0"/>
                </a:solidFill>
                <a:latin typeface="Now"/>
              </a:rPr>
              <a:t>COMMUNITIES</a:t>
            </a:r>
          </a:p>
        </p:txBody>
      </p:sp>
      <p:sp>
        <p:nvSpPr>
          <p:cNvPr id="24" name="TextBox 24"/>
          <p:cNvSpPr txBox="1"/>
          <p:nvPr/>
        </p:nvSpPr>
        <p:spPr>
          <a:xfrm>
            <a:off x="9637708" y="5226076"/>
            <a:ext cx="3050157" cy="1045992"/>
          </a:xfrm>
          <a:prstGeom prst="rect">
            <a:avLst/>
          </a:prstGeom>
        </p:spPr>
        <p:txBody>
          <a:bodyPr lIns="0" tIns="0" rIns="0" bIns="0" rtlCol="0" anchor="t">
            <a:spAutoFit/>
          </a:bodyPr>
          <a:lstStyle/>
          <a:p>
            <a:pPr defTabSz="609630">
              <a:lnSpc>
                <a:spcPts val="2799"/>
              </a:lnSpc>
            </a:pPr>
            <a:r>
              <a:rPr lang="en-US" sz="1999" dirty="0">
                <a:solidFill>
                  <a:srgbClr val="CCEAE0"/>
                </a:solidFill>
                <a:latin typeface="Now"/>
              </a:rPr>
              <a:t>AUTHORITIES, DECISION-MAKERS above village level</a:t>
            </a:r>
          </a:p>
        </p:txBody>
      </p:sp>
      <p:sp>
        <p:nvSpPr>
          <p:cNvPr id="27" name="TextBox 3">
            <a:extLst>
              <a:ext uri="{FF2B5EF4-FFF2-40B4-BE49-F238E27FC236}">
                <a16:creationId xmlns:a16="http://schemas.microsoft.com/office/drawing/2014/main" id="{85D4AB6C-B2EE-412F-A2F3-83895B7223F7}"/>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dirty="0">
                <a:solidFill>
                  <a:prstClr val="black"/>
                </a:solidFill>
                <a:latin typeface="Now"/>
              </a:rPr>
              <a:t>MODULE 2</a:t>
            </a:r>
            <a:r>
              <a:rPr lang="en-US" sz="1067" dirty="0">
                <a:solidFill>
                  <a:prstClr val="black"/>
                </a:solidFill>
                <a:latin typeface="Now"/>
              </a:rPr>
              <a:t> | FRAMEWORK</a:t>
            </a:r>
          </a:p>
        </p:txBody>
      </p:sp>
      <p:pic>
        <p:nvPicPr>
          <p:cNvPr id="30" name="Picture 29" descr="A picture containing ground, indoor, ceiling, building&#10;&#10;Description automatically generated">
            <a:extLst>
              <a:ext uri="{FF2B5EF4-FFF2-40B4-BE49-F238E27FC236}">
                <a16:creationId xmlns:a16="http://schemas.microsoft.com/office/drawing/2014/main" id="{F2C0FE76-E589-405F-8777-43097A85E37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52800" y="3983310"/>
            <a:ext cx="4265744" cy="2392090"/>
          </a:xfrm>
          <a:prstGeom prst="rect">
            <a:avLst/>
          </a:prstGeom>
        </p:spPr>
      </p:pic>
      <p:sp>
        <p:nvSpPr>
          <p:cNvPr id="17" name="TextBox 16">
            <a:extLst>
              <a:ext uri="{FF2B5EF4-FFF2-40B4-BE49-F238E27FC236}">
                <a16:creationId xmlns:a16="http://schemas.microsoft.com/office/drawing/2014/main" id="{BB7C40AD-AE59-4570-B10B-9F2CEBD552BC}"/>
              </a:ext>
            </a:extLst>
          </p:cNvPr>
          <p:cNvSpPr txBox="1"/>
          <p:nvPr/>
        </p:nvSpPr>
        <p:spPr>
          <a:xfrm>
            <a:off x="342267" y="1447801"/>
            <a:ext cx="8242933" cy="625877"/>
          </a:xfrm>
          <a:prstGeom prst="rect">
            <a:avLst/>
          </a:prstGeom>
          <a:noFill/>
        </p:spPr>
        <p:txBody>
          <a:bodyPr wrap="square" rtlCol="0">
            <a:spAutoFit/>
          </a:bodyPr>
          <a:lstStyle/>
          <a:p>
            <a:pPr defTabSz="609630"/>
            <a:r>
              <a:rPr lang="en-US" sz="1867" dirty="0">
                <a:solidFill>
                  <a:prstClr val="white"/>
                </a:solidFill>
                <a:latin typeface="Now" panose="020B0604020202020204" charset="0"/>
              </a:rPr>
              <a:t>Learning from organizations with experience in gender work</a:t>
            </a:r>
          </a:p>
          <a:p>
            <a:pPr defTabSz="609630"/>
            <a:endParaRPr lang="en-US" sz="1600" dirty="0">
              <a:solidFill>
                <a:prstClr val="white"/>
              </a:solidFill>
              <a:latin typeface="Now" panose="020B0604020202020204" charset="0"/>
            </a:endParaRPr>
          </a:p>
        </p:txBody>
      </p:sp>
      <p:sp>
        <p:nvSpPr>
          <p:cNvPr id="18" name="TextBox 17">
            <a:extLst>
              <a:ext uri="{FF2B5EF4-FFF2-40B4-BE49-F238E27FC236}">
                <a16:creationId xmlns:a16="http://schemas.microsoft.com/office/drawing/2014/main" id="{11F63EF3-F060-4948-95CC-F372965B396A}"/>
              </a:ext>
            </a:extLst>
          </p:cNvPr>
          <p:cNvSpPr txBox="1"/>
          <p:nvPr/>
        </p:nvSpPr>
        <p:spPr>
          <a:xfrm>
            <a:off x="356269" y="1847096"/>
            <a:ext cx="4389279" cy="1774781"/>
          </a:xfrm>
          <a:prstGeom prst="rect">
            <a:avLst/>
          </a:prstGeom>
          <a:noFill/>
        </p:spPr>
        <p:txBody>
          <a:bodyPr wrap="square" rtlCol="0">
            <a:spAutoFit/>
          </a:bodyPr>
          <a:lstStyle/>
          <a:p>
            <a:pPr defTabSz="609630"/>
            <a:endParaRPr lang="en-US" sz="1600" dirty="0">
              <a:solidFill>
                <a:srgbClr val="264653"/>
              </a:solidFill>
              <a:latin typeface="Now" panose="020B0604020202020204" charset="0"/>
            </a:endParaRPr>
          </a:p>
          <a:p>
            <a:pPr marL="190510" indent="-190510" defTabSz="609630">
              <a:buFont typeface="Arial" panose="020B0604020202020204" pitchFamily="34" charset="0"/>
              <a:buChar char="•"/>
            </a:pPr>
            <a:r>
              <a:rPr lang="en-US" sz="1600" dirty="0">
                <a:solidFill>
                  <a:srgbClr val="264653"/>
                </a:solidFill>
                <a:latin typeface="Now" panose="020B0604020202020204" charset="0"/>
              </a:rPr>
              <a:t>Invested a lot of resources to train our gender focal staff, including sending them to intern with other NGOs that focus on women’s issues – needed to build organizational capacity to work on gender  | </a:t>
            </a:r>
            <a:r>
              <a:rPr lang="en-US" sz="1333" dirty="0">
                <a:solidFill>
                  <a:srgbClr val="264653"/>
                </a:solidFill>
                <a:latin typeface="Now" panose="020B0604020202020204" charset="0"/>
              </a:rPr>
              <a:t>HA, Cambodia</a:t>
            </a:r>
          </a:p>
        </p:txBody>
      </p:sp>
      <p:sp>
        <p:nvSpPr>
          <p:cNvPr id="25" name="TextBox 24">
            <a:extLst>
              <a:ext uri="{FF2B5EF4-FFF2-40B4-BE49-F238E27FC236}">
                <a16:creationId xmlns:a16="http://schemas.microsoft.com/office/drawing/2014/main" id="{2D831731-4B52-4CD1-B858-46E2A93286A8}"/>
              </a:ext>
            </a:extLst>
          </p:cNvPr>
          <p:cNvSpPr txBox="1"/>
          <p:nvPr/>
        </p:nvSpPr>
        <p:spPr>
          <a:xfrm>
            <a:off x="4946187" y="1909564"/>
            <a:ext cx="4096213" cy="1692579"/>
          </a:xfrm>
          <a:prstGeom prst="rect">
            <a:avLst/>
          </a:prstGeom>
          <a:noFill/>
        </p:spPr>
        <p:txBody>
          <a:bodyPr wrap="square" rtlCol="0">
            <a:spAutoFit/>
          </a:bodyPr>
          <a:lstStyle/>
          <a:p>
            <a:pPr marL="190510" indent="-190510" defTabSz="609630">
              <a:buFont typeface="Arial" panose="020B0604020202020204" pitchFamily="34" charset="0"/>
              <a:buChar char="•"/>
            </a:pPr>
            <a:endParaRPr lang="en-US" sz="1333" dirty="0">
              <a:solidFill>
                <a:srgbClr val="264653"/>
              </a:solidFill>
              <a:latin typeface="Now" panose="020B0604020202020204" charset="0"/>
            </a:endParaRPr>
          </a:p>
          <a:p>
            <a:pPr marL="190510" indent="-190510" defTabSz="609630">
              <a:buFont typeface="Arial" panose="020B0604020202020204" pitchFamily="34" charset="0"/>
              <a:buChar char="•"/>
            </a:pPr>
            <a:r>
              <a:rPr lang="en-US" sz="1600" dirty="0">
                <a:solidFill>
                  <a:srgbClr val="264653"/>
                </a:solidFill>
                <a:latin typeface="Now" panose="020B0604020202020204" charset="0"/>
                <a:ea typeface="Calibri" panose="020F0502020204030204" pitchFamily="34" charset="0"/>
                <a:cs typeface="Myanmar Text" panose="020B0502040204020203" pitchFamily="34" charset="0"/>
              </a:rPr>
              <a:t>Planning to launch a women's fellowship program with Women’s Earth Alliance, who have long history of running women's leadership programs </a:t>
            </a:r>
            <a:r>
              <a:rPr lang="en-US" sz="1333" dirty="0">
                <a:solidFill>
                  <a:srgbClr val="264653"/>
                </a:solidFill>
                <a:latin typeface="Now" panose="020B0604020202020204" charset="0"/>
                <a:ea typeface="Calibri" panose="020F0502020204030204" pitchFamily="34" charset="0"/>
                <a:cs typeface="Myanmar Text" panose="020B0502040204020203" pitchFamily="34" charset="0"/>
              </a:rPr>
              <a:t>| International Rivers, Cambodia – Lao PDR – Thailand - Vietnam</a:t>
            </a:r>
          </a:p>
        </p:txBody>
      </p:sp>
      <p:sp>
        <p:nvSpPr>
          <p:cNvPr id="28" name="TextBox 4">
            <a:extLst>
              <a:ext uri="{FF2B5EF4-FFF2-40B4-BE49-F238E27FC236}">
                <a16:creationId xmlns:a16="http://schemas.microsoft.com/office/drawing/2014/main" id="{BE394184-0D60-4596-816F-55719719AB53}"/>
              </a:ext>
            </a:extLst>
          </p:cNvPr>
          <p:cNvSpPr txBox="1"/>
          <p:nvPr/>
        </p:nvSpPr>
        <p:spPr>
          <a:xfrm>
            <a:off x="457200" y="5129668"/>
            <a:ext cx="2740586" cy="1141210"/>
          </a:xfrm>
          <a:prstGeom prst="rect">
            <a:avLst/>
          </a:prstGeom>
        </p:spPr>
        <p:txBody>
          <a:bodyPr wrap="square" lIns="0" tIns="0" rIns="0" bIns="0" rtlCol="0" anchor="t">
            <a:spAutoFit/>
          </a:bodyPr>
          <a:lstStyle/>
          <a:p>
            <a:pPr algn="r" defTabSz="609630">
              <a:lnSpc>
                <a:spcPts val="1493"/>
              </a:lnSpc>
              <a:defRPr/>
            </a:pPr>
            <a:r>
              <a:rPr lang="en-US" sz="1200" dirty="0">
                <a:solidFill>
                  <a:prstClr val="white"/>
                </a:solidFill>
                <a:latin typeface="Now"/>
              </a:rPr>
              <a:t>Young CSO staff attending a training on gender in Natural Resource Management, Myanmar; the training was developed with advice from the Mon Women’s Organization.  © </a:t>
            </a:r>
            <a:r>
              <a:rPr lang="en-US" sz="1200" dirty="0" err="1">
                <a:solidFill>
                  <a:prstClr val="white"/>
                </a:solidFill>
                <a:latin typeface="Now"/>
              </a:rPr>
              <a:t>TSWhitty</a:t>
            </a:r>
            <a:endParaRPr lang="en-US" sz="1200" dirty="0">
              <a:solidFill>
                <a:prstClr val="white"/>
              </a:solidFill>
              <a:highlight>
                <a:srgbClr val="FFFF00"/>
              </a:highlight>
              <a:latin typeface="Now"/>
            </a:endParaRPr>
          </a:p>
        </p:txBody>
      </p:sp>
      <p:sp>
        <p:nvSpPr>
          <p:cNvPr id="31" name="AutoShape 2">
            <a:extLst>
              <a:ext uri="{FF2B5EF4-FFF2-40B4-BE49-F238E27FC236}">
                <a16:creationId xmlns:a16="http://schemas.microsoft.com/office/drawing/2014/main" id="{BD278B59-6257-45C3-8B0A-A8C270A174A4}"/>
              </a:ext>
            </a:extLst>
          </p:cNvPr>
          <p:cNvSpPr/>
          <p:nvPr/>
        </p:nvSpPr>
        <p:spPr>
          <a:xfrm>
            <a:off x="420961" y="1854200"/>
            <a:ext cx="5167039" cy="0"/>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181656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BD168393-BBB8-43D9-8ECF-C2970F7F7CA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854" y="-1606"/>
            <a:ext cx="12197710" cy="6861213"/>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2855" y="24319"/>
            <a:ext cx="12192000" cy="6858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17" name="TextBox 4">
            <a:extLst>
              <a:ext uri="{FF2B5EF4-FFF2-40B4-BE49-F238E27FC236}">
                <a16:creationId xmlns:a16="http://schemas.microsoft.com/office/drawing/2014/main" id="{2B3E693F-2A01-4207-88C9-E2E403949B09}"/>
              </a:ext>
            </a:extLst>
          </p:cNvPr>
          <p:cNvSpPr txBox="1"/>
          <p:nvPr/>
        </p:nvSpPr>
        <p:spPr>
          <a:xfrm>
            <a:off x="9154213" y="201651"/>
            <a:ext cx="2771336" cy="756489"/>
          </a:xfrm>
          <a:prstGeom prst="rect">
            <a:avLst/>
          </a:prstGeom>
        </p:spPr>
        <p:txBody>
          <a:bodyPr wrap="square" lIns="0" tIns="0" rIns="0" bIns="0" rtlCol="0" anchor="t">
            <a:spAutoFit/>
          </a:bodyPr>
          <a:lstStyle/>
          <a:p>
            <a:pPr algn="r" defTabSz="609630">
              <a:lnSpc>
                <a:spcPts val="1493"/>
              </a:lnSpc>
            </a:pPr>
            <a:r>
              <a:rPr lang="en-US" sz="1200" dirty="0" err="1">
                <a:solidFill>
                  <a:prstClr val="white"/>
                </a:solidFill>
                <a:latin typeface="Now"/>
              </a:rPr>
              <a:t>Ou</a:t>
            </a:r>
            <a:r>
              <a:rPr lang="en-US" sz="1200" dirty="0">
                <a:solidFill>
                  <a:prstClr val="white"/>
                </a:solidFill>
                <a:latin typeface="Now"/>
              </a:rPr>
              <a:t> </a:t>
            </a:r>
            <a:r>
              <a:rPr lang="en-US" sz="1200" dirty="0" err="1">
                <a:solidFill>
                  <a:prstClr val="white"/>
                </a:solidFill>
                <a:latin typeface="Now"/>
              </a:rPr>
              <a:t>Akol</a:t>
            </a:r>
            <a:r>
              <a:rPr lang="en-US" sz="1200" dirty="0">
                <a:solidFill>
                  <a:prstClr val="white"/>
                </a:solidFill>
                <a:latin typeface="Now"/>
              </a:rPr>
              <a:t> Women’s Group helping to repair a fisheries management barrage in Cambodia. </a:t>
            </a:r>
            <a:br>
              <a:rPr lang="en-US" sz="1200" dirty="0">
                <a:solidFill>
                  <a:prstClr val="white"/>
                </a:solidFill>
                <a:latin typeface="Now"/>
              </a:rPr>
            </a:br>
            <a:r>
              <a:rPr lang="en-US" sz="1200" dirty="0">
                <a:solidFill>
                  <a:prstClr val="white"/>
                </a:solidFill>
                <a:latin typeface="Now"/>
              </a:rPr>
              <a:t>© Conservation International</a:t>
            </a:r>
          </a:p>
        </p:txBody>
      </p:sp>
      <p:sp>
        <p:nvSpPr>
          <p:cNvPr id="6" name="TextBox 2">
            <a:extLst>
              <a:ext uri="{FF2B5EF4-FFF2-40B4-BE49-F238E27FC236}">
                <a16:creationId xmlns:a16="http://schemas.microsoft.com/office/drawing/2014/main" id="{08208AB9-C757-4602-AB19-06374EB09A59}"/>
              </a:ext>
            </a:extLst>
          </p:cNvPr>
          <p:cNvSpPr txBox="1"/>
          <p:nvPr/>
        </p:nvSpPr>
        <p:spPr>
          <a:xfrm>
            <a:off x="609600" y="4919546"/>
            <a:ext cx="7706345" cy="1364028"/>
          </a:xfrm>
          <a:prstGeom prst="rect">
            <a:avLst/>
          </a:prstGeom>
        </p:spPr>
        <p:txBody>
          <a:bodyPr lIns="0" tIns="0" rIns="0" bIns="0" rtlCol="0" anchor="t">
            <a:spAutoFit/>
          </a:bodyPr>
          <a:lstStyle/>
          <a:p>
            <a:pPr defTabSz="609630">
              <a:lnSpc>
                <a:spcPts val="5600"/>
              </a:lnSpc>
            </a:pPr>
            <a:r>
              <a:rPr lang="en-US" sz="4667">
                <a:solidFill>
                  <a:srgbClr val="FFFFFF"/>
                </a:solidFill>
                <a:latin typeface="Now"/>
              </a:rPr>
              <a:t>Framework: </a:t>
            </a:r>
            <a:r>
              <a:rPr lang="en-US" sz="3667">
                <a:solidFill>
                  <a:srgbClr val="FFFFFF"/>
                </a:solidFill>
                <a:latin typeface="Now"/>
              </a:rPr>
              <a:t>Working to Empower Women in Conservation</a:t>
            </a:r>
          </a:p>
        </p:txBody>
      </p:sp>
      <p:sp>
        <p:nvSpPr>
          <p:cNvPr id="7" name="TextBox 10">
            <a:extLst>
              <a:ext uri="{FF2B5EF4-FFF2-40B4-BE49-F238E27FC236}">
                <a16:creationId xmlns:a16="http://schemas.microsoft.com/office/drawing/2014/main" id="{956326A7-415F-445C-8ED6-8F65816F81DB}"/>
              </a:ext>
            </a:extLst>
          </p:cNvPr>
          <p:cNvSpPr txBox="1"/>
          <p:nvPr/>
        </p:nvSpPr>
        <p:spPr>
          <a:xfrm>
            <a:off x="304800" y="293804"/>
            <a:ext cx="4368800" cy="216021"/>
          </a:xfrm>
          <a:prstGeom prst="rect">
            <a:avLst/>
          </a:prstGeom>
        </p:spPr>
        <p:txBody>
          <a:bodyPr wrap="square" lIns="0" tIns="0" rIns="0" bIns="0" rtlCol="0" anchor="t">
            <a:spAutoFit/>
          </a:bodyPr>
          <a:lstStyle/>
          <a:p>
            <a:pPr defTabSz="609630">
              <a:lnSpc>
                <a:spcPts val="1760"/>
              </a:lnSpc>
            </a:pPr>
            <a:r>
              <a:rPr lang="en-US" sz="1467">
                <a:solidFill>
                  <a:srgbClr val="FFFFFF"/>
                </a:solidFill>
                <a:latin typeface="Now Bold"/>
              </a:rPr>
              <a:t>EMPOWERING WOMEN IN CONSERVATION</a:t>
            </a:r>
            <a:endParaRPr lang="en-US" sz="1466">
              <a:solidFill>
                <a:srgbClr val="FFFFFF"/>
              </a:solidFill>
              <a:latin typeface="Now Bold"/>
            </a:endParaRPr>
          </a:p>
        </p:txBody>
      </p:sp>
      <p:sp>
        <p:nvSpPr>
          <p:cNvPr id="8" name="AutoShape 11">
            <a:extLst>
              <a:ext uri="{FF2B5EF4-FFF2-40B4-BE49-F238E27FC236}">
                <a16:creationId xmlns:a16="http://schemas.microsoft.com/office/drawing/2014/main" id="{1DE8BD39-2F72-4A43-873D-E5519D4A369E}"/>
              </a:ext>
            </a:extLst>
          </p:cNvPr>
          <p:cNvSpPr/>
          <p:nvPr/>
        </p:nvSpPr>
        <p:spPr>
          <a:xfrm>
            <a:off x="447169" y="4241800"/>
            <a:ext cx="1737231" cy="479955"/>
          </a:xfrm>
          <a:prstGeom prst="rect">
            <a:avLst/>
          </a:prstGeom>
          <a:solidFill>
            <a:srgbClr val="F4A261"/>
          </a:solidFill>
        </p:spPr>
      </p:sp>
      <p:sp>
        <p:nvSpPr>
          <p:cNvPr id="9" name="TextBox 12">
            <a:extLst>
              <a:ext uri="{FF2B5EF4-FFF2-40B4-BE49-F238E27FC236}">
                <a16:creationId xmlns:a16="http://schemas.microsoft.com/office/drawing/2014/main" id="{4F61F9F1-49F6-4316-9400-4FB85E8DB6EB}"/>
              </a:ext>
            </a:extLst>
          </p:cNvPr>
          <p:cNvSpPr txBox="1"/>
          <p:nvPr/>
        </p:nvSpPr>
        <p:spPr>
          <a:xfrm>
            <a:off x="501002" y="4345273"/>
            <a:ext cx="1267793" cy="312521"/>
          </a:xfrm>
          <a:prstGeom prst="rect">
            <a:avLst/>
          </a:prstGeom>
        </p:spPr>
        <p:txBody>
          <a:bodyPr lIns="0" tIns="0" rIns="0" bIns="0" rtlCol="0" anchor="t">
            <a:spAutoFit/>
          </a:bodyPr>
          <a:lstStyle/>
          <a:p>
            <a:pPr algn="ctr" defTabSz="609630">
              <a:lnSpc>
                <a:spcPts val="2560"/>
              </a:lnSpc>
            </a:pPr>
            <a:r>
              <a:rPr lang="en-US" sz="2133">
                <a:solidFill>
                  <a:srgbClr val="FFFFFF"/>
                </a:solidFill>
                <a:latin typeface="Now"/>
              </a:rPr>
              <a:t>Module 2</a:t>
            </a:r>
          </a:p>
        </p:txBody>
      </p:sp>
      <p:sp>
        <p:nvSpPr>
          <p:cNvPr id="10" name="AutoShape 4">
            <a:extLst>
              <a:ext uri="{FF2B5EF4-FFF2-40B4-BE49-F238E27FC236}">
                <a16:creationId xmlns:a16="http://schemas.microsoft.com/office/drawing/2014/main" id="{FBB6EBFB-7F7D-4D12-974A-D9F541251EA5}"/>
              </a:ext>
            </a:extLst>
          </p:cNvPr>
          <p:cNvSpPr/>
          <p:nvPr/>
        </p:nvSpPr>
        <p:spPr>
          <a:xfrm>
            <a:off x="337785" y="584200"/>
            <a:ext cx="2608615" cy="0"/>
          </a:xfrm>
          <a:prstGeom prst="line">
            <a:avLst/>
          </a:prstGeom>
          <a:ln w="28575" cap="rnd">
            <a:solidFill>
              <a:srgbClr val="FFFFFF"/>
            </a:solidFill>
            <a:prstDash val="sysDot"/>
            <a:headEnd type="none" w="sm" len="sm"/>
            <a:tailEnd type="none" w="sm" len="sm"/>
          </a:ln>
        </p:spPr>
      </p:sp>
    </p:spTree>
    <p:extLst>
      <p:ext uri="{BB962C8B-B14F-4D97-AF65-F5344CB8AC3E}">
        <p14:creationId xmlns:p14="http://schemas.microsoft.com/office/powerpoint/2010/main" val="3027744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17254" y="3134214"/>
            <a:ext cx="7304057" cy="1869586"/>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170685" y="1295400"/>
            <a:ext cx="9278115" cy="5246885"/>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1" name="TextBox 21"/>
          <p:cNvSpPr txBox="1"/>
          <p:nvPr/>
        </p:nvSpPr>
        <p:spPr>
          <a:xfrm>
            <a:off x="342206" y="765837"/>
            <a:ext cx="8937333" cy="457176"/>
          </a:xfrm>
          <a:prstGeom prst="rect">
            <a:avLst/>
          </a:prstGeom>
        </p:spPr>
        <p:txBody>
          <a:bodyPr lIns="0" tIns="0" rIns="0" bIns="0" rtlCol="0" anchor="t">
            <a:spAutoFit/>
          </a:bodyPr>
          <a:lstStyle/>
          <a:p>
            <a:pPr defTabSz="609630">
              <a:lnSpc>
                <a:spcPts val="3760"/>
              </a:lnSpc>
              <a:spcBef>
                <a:spcPct val="0"/>
              </a:spcBef>
            </a:pPr>
            <a:r>
              <a:rPr lang="en-US" sz="3133" dirty="0">
                <a:solidFill>
                  <a:srgbClr val="000000"/>
                </a:solidFill>
                <a:latin typeface="Now"/>
              </a:rPr>
              <a:t>Building capacity across institutions</a:t>
            </a:r>
          </a:p>
        </p:txBody>
      </p:sp>
      <p:sp>
        <p:nvSpPr>
          <p:cNvPr id="22" name="TextBox 22"/>
          <p:cNvSpPr txBox="1"/>
          <p:nvPr/>
        </p:nvSpPr>
        <p:spPr>
          <a:xfrm>
            <a:off x="9637708" y="1595360"/>
            <a:ext cx="3735957" cy="1045992"/>
          </a:xfrm>
          <a:prstGeom prst="rect">
            <a:avLst/>
          </a:prstGeom>
        </p:spPr>
        <p:txBody>
          <a:bodyPr lIns="0" tIns="0" rIns="0" bIns="0" rtlCol="0" anchor="t">
            <a:spAutoFit/>
          </a:bodyPr>
          <a:lstStyle/>
          <a:p>
            <a:pPr defTabSz="609630">
              <a:lnSpc>
                <a:spcPts val="2799"/>
              </a:lnSpc>
            </a:pPr>
            <a:r>
              <a:rPr lang="en-US" sz="1999" dirty="0">
                <a:solidFill>
                  <a:srgbClr val="CCEAE0"/>
                </a:solidFill>
                <a:latin typeface="Now"/>
              </a:rPr>
              <a:t>CONSERVATION ORGANIZATIONS </a:t>
            </a:r>
          </a:p>
          <a:p>
            <a:pPr defTabSz="609630">
              <a:lnSpc>
                <a:spcPts val="2799"/>
              </a:lnSpc>
            </a:pPr>
            <a:r>
              <a:rPr lang="en-US" sz="1999" dirty="0">
                <a:solidFill>
                  <a:srgbClr val="CCEAE0"/>
                </a:solidFill>
                <a:latin typeface="Now"/>
              </a:rPr>
              <a:t>(NGOs, CSOs)</a:t>
            </a:r>
          </a:p>
        </p:txBody>
      </p:sp>
      <p:sp>
        <p:nvSpPr>
          <p:cNvPr id="23" name="TextBox 23"/>
          <p:cNvSpPr txBox="1"/>
          <p:nvPr/>
        </p:nvSpPr>
        <p:spPr>
          <a:xfrm>
            <a:off x="9637708" y="3928586"/>
            <a:ext cx="3050157" cy="327847"/>
          </a:xfrm>
          <a:prstGeom prst="rect">
            <a:avLst/>
          </a:prstGeom>
        </p:spPr>
        <p:txBody>
          <a:bodyPr lIns="0" tIns="0" rIns="0" bIns="0" rtlCol="0" anchor="t">
            <a:spAutoFit/>
          </a:bodyPr>
          <a:lstStyle/>
          <a:p>
            <a:pPr defTabSz="609630">
              <a:lnSpc>
                <a:spcPts val="2799"/>
              </a:lnSpc>
            </a:pPr>
            <a:r>
              <a:rPr lang="en-US" sz="1999" dirty="0">
                <a:solidFill>
                  <a:prstClr val="white"/>
                </a:solidFill>
                <a:latin typeface="Now"/>
              </a:rPr>
              <a:t>COMMUNITIES</a:t>
            </a:r>
          </a:p>
        </p:txBody>
      </p:sp>
      <p:sp>
        <p:nvSpPr>
          <p:cNvPr id="24" name="TextBox 24"/>
          <p:cNvSpPr txBox="1"/>
          <p:nvPr/>
        </p:nvSpPr>
        <p:spPr>
          <a:xfrm>
            <a:off x="9637708" y="5226076"/>
            <a:ext cx="3050157" cy="1045992"/>
          </a:xfrm>
          <a:prstGeom prst="rect">
            <a:avLst/>
          </a:prstGeom>
        </p:spPr>
        <p:txBody>
          <a:bodyPr lIns="0" tIns="0" rIns="0" bIns="0" rtlCol="0" anchor="t">
            <a:spAutoFit/>
          </a:bodyPr>
          <a:lstStyle/>
          <a:p>
            <a:pPr defTabSz="609630">
              <a:lnSpc>
                <a:spcPts val="2799"/>
              </a:lnSpc>
            </a:pPr>
            <a:r>
              <a:rPr lang="en-US" sz="1999" dirty="0">
                <a:solidFill>
                  <a:srgbClr val="CCEAE0"/>
                </a:solidFill>
                <a:latin typeface="Now"/>
              </a:rPr>
              <a:t>AUTHORITIES, DECISION-MAKERS above village level</a:t>
            </a:r>
          </a:p>
        </p:txBody>
      </p:sp>
      <p:sp>
        <p:nvSpPr>
          <p:cNvPr id="27" name="TextBox 3">
            <a:extLst>
              <a:ext uri="{FF2B5EF4-FFF2-40B4-BE49-F238E27FC236}">
                <a16:creationId xmlns:a16="http://schemas.microsoft.com/office/drawing/2014/main" id="{85D4AB6C-B2EE-412F-A2F3-83895B7223F7}"/>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dirty="0">
                <a:solidFill>
                  <a:prstClr val="black"/>
                </a:solidFill>
                <a:latin typeface="Now"/>
              </a:rPr>
              <a:t>MODULE 2</a:t>
            </a:r>
            <a:r>
              <a:rPr lang="en-US" sz="1067" dirty="0">
                <a:solidFill>
                  <a:prstClr val="black"/>
                </a:solidFill>
                <a:latin typeface="Now"/>
              </a:rPr>
              <a:t> | FRAMEWORK</a:t>
            </a:r>
          </a:p>
        </p:txBody>
      </p:sp>
      <p:sp>
        <p:nvSpPr>
          <p:cNvPr id="28" name="TextBox 27">
            <a:extLst>
              <a:ext uri="{FF2B5EF4-FFF2-40B4-BE49-F238E27FC236}">
                <a16:creationId xmlns:a16="http://schemas.microsoft.com/office/drawing/2014/main" id="{A64BE147-43E1-4878-82C8-7FE4FB9C9325}"/>
              </a:ext>
            </a:extLst>
          </p:cNvPr>
          <p:cNvSpPr txBox="1"/>
          <p:nvPr/>
        </p:nvSpPr>
        <p:spPr>
          <a:xfrm>
            <a:off x="302969" y="1982489"/>
            <a:ext cx="8405555" cy="1200521"/>
          </a:xfrm>
          <a:prstGeom prst="rect">
            <a:avLst/>
          </a:prstGeom>
          <a:noFill/>
        </p:spPr>
        <p:txBody>
          <a:bodyPr wrap="square" rtlCol="0">
            <a:spAutoFit/>
          </a:bodyPr>
          <a:lstStyle/>
          <a:p>
            <a:pPr marL="190510" indent="-190510" defTabSz="609630">
              <a:buFont typeface="Arial" panose="020B0604020202020204" pitchFamily="34" charset="0"/>
              <a:buChar char="•"/>
            </a:pPr>
            <a:r>
              <a:rPr lang="en-US" sz="1467" dirty="0">
                <a:solidFill>
                  <a:prstClr val="black"/>
                </a:solidFill>
                <a:latin typeface="Now" panose="020B0604020202020204" charset="0"/>
              </a:rPr>
              <a:t>Trained local communication team in environmental regulations and communication practices |  </a:t>
            </a:r>
            <a:r>
              <a:rPr lang="en-US" sz="1333" dirty="0">
                <a:solidFill>
                  <a:prstClr val="black"/>
                </a:solidFill>
                <a:latin typeface="Now" panose="020B0604020202020204" charset="0"/>
              </a:rPr>
              <a:t>WARECOD, Vietnam </a:t>
            </a:r>
          </a:p>
          <a:p>
            <a:pPr marL="190510" indent="-190510" defTabSz="609630">
              <a:buFont typeface="Arial" panose="020B0604020202020204" pitchFamily="34" charset="0"/>
              <a:buChar char="•"/>
            </a:pPr>
            <a:endParaRPr lang="en-US" sz="1467" dirty="0">
              <a:solidFill>
                <a:prstClr val="black"/>
              </a:solidFill>
              <a:latin typeface="Now" panose="020B0604020202020204" charset="0"/>
            </a:endParaRPr>
          </a:p>
          <a:p>
            <a:pPr marL="190510" indent="-190510" defTabSz="609630">
              <a:buFont typeface="Arial" panose="020B0604020202020204" pitchFamily="34" charset="0"/>
              <a:buChar char="•"/>
            </a:pPr>
            <a:r>
              <a:rPr lang="en-US" sz="1467" dirty="0">
                <a:solidFill>
                  <a:prstClr val="black"/>
                </a:solidFill>
                <a:latin typeface="Now" panose="020B0604020202020204" charset="0"/>
              </a:rPr>
              <a:t>Trainings on land rights and policy so indigenous women know their communities’ rights and how to advocate for them | </a:t>
            </a:r>
            <a:r>
              <a:rPr lang="en-US" sz="1333" dirty="0">
                <a:solidFill>
                  <a:prstClr val="black"/>
                </a:solidFill>
                <a:latin typeface="Now" panose="020B0604020202020204" charset="0"/>
              </a:rPr>
              <a:t>HA, Cambodia</a:t>
            </a:r>
          </a:p>
        </p:txBody>
      </p:sp>
      <p:sp>
        <p:nvSpPr>
          <p:cNvPr id="32" name="TextBox 31">
            <a:extLst>
              <a:ext uri="{FF2B5EF4-FFF2-40B4-BE49-F238E27FC236}">
                <a16:creationId xmlns:a16="http://schemas.microsoft.com/office/drawing/2014/main" id="{2601376F-4FB3-480B-9639-835C9BEB1C3A}"/>
              </a:ext>
            </a:extLst>
          </p:cNvPr>
          <p:cNvSpPr txBox="1"/>
          <p:nvPr/>
        </p:nvSpPr>
        <p:spPr>
          <a:xfrm>
            <a:off x="342267" y="1447801"/>
            <a:ext cx="8242933" cy="625877"/>
          </a:xfrm>
          <a:prstGeom prst="rect">
            <a:avLst/>
          </a:prstGeom>
          <a:noFill/>
        </p:spPr>
        <p:txBody>
          <a:bodyPr wrap="square" rtlCol="0">
            <a:spAutoFit/>
          </a:bodyPr>
          <a:lstStyle/>
          <a:p>
            <a:pPr defTabSz="609630"/>
            <a:r>
              <a:rPr lang="en-US" sz="1867" dirty="0">
                <a:solidFill>
                  <a:prstClr val="white"/>
                </a:solidFill>
                <a:latin typeface="Now" panose="020B0604020202020204" charset="0"/>
              </a:rPr>
              <a:t>Trainings on important topics</a:t>
            </a:r>
          </a:p>
          <a:p>
            <a:pPr defTabSz="609630"/>
            <a:endParaRPr lang="en-US" sz="1600" dirty="0">
              <a:solidFill>
                <a:prstClr val="white"/>
              </a:solidFill>
              <a:latin typeface="Now" panose="020B0604020202020204" charset="0"/>
            </a:endParaRPr>
          </a:p>
        </p:txBody>
      </p:sp>
      <p:sp>
        <p:nvSpPr>
          <p:cNvPr id="33" name="AutoShape 2">
            <a:extLst>
              <a:ext uri="{FF2B5EF4-FFF2-40B4-BE49-F238E27FC236}">
                <a16:creationId xmlns:a16="http://schemas.microsoft.com/office/drawing/2014/main" id="{00AB3610-1500-4962-BA6B-575BBD80FBEF}"/>
              </a:ext>
            </a:extLst>
          </p:cNvPr>
          <p:cNvSpPr/>
          <p:nvPr/>
        </p:nvSpPr>
        <p:spPr>
          <a:xfrm>
            <a:off x="420961" y="1854200"/>
            <a:ext cx="5167039" cy="0"/>
          </a:xfrm>
          <a:prstGeom prst="line">
            <a:avLst/>
          </a:prstGeom>
          <a:ln w="28575" cap="rnd">
            <a:solidFill>
              <a:schemeClr val="bg1"/>
            </a:solidFill>
            <a:prstDash val="sysDot"/>
            <a:headEnd type="none" w="sm" len="sm"/>
            <a:tailEnd type="none" w="sm" len="sm"/>
          </a:ln>
        </p:spPr>
      </p:sp>
      <p:pic>
        <p:nvPicPr>
          <p:cNvPr id="34" name="Picture 33">
            <a:extLst>
              <a:ext uri="{FF2B5EF4-FFF2-40B4-BE49-F238E27FC236}">
                <a16:creationId xmlns:a16="http://schemas.microsoft.com/office/drawing/2014/main" id="{612D3EFE-3E6D-4764-B99E-692E74463E5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81308" y="3429000"/>
            <a:ext cx="4362692" cy="2908461"/>
          </a:xfrm>
          <a:prstGeom prst="rect">
            <a:avLst/>
          </a:prstGeom>
        </p:spPr>
      </p:pic>
      <p:sp>
        <p:nvSpPr>
          <p:cNvPr id="35" name="TextBox 4">
            <a:extLst>
              <a:ext uri="{FF2B5EF4-FFF2-40B4-BE49-F238E27FC236}">
                <a16:creationId xmlns:a16="http://schemas.microsoft.com/office/drawing/2014/main" id="{43C4D9F1-416B-45AB-8A9D-7E0A8C5F5735}"/>
              </a:ext>
            </a:extLst>
          </p:cNvPr>
          <p:cNvSpPr txBox="1"/>
          <p:nvPr/>
        </p:nvSpPr>
        <p:spPr>
          <a:xfrm>
            <a:off x="5051864" y="5812768"/>
            <a:ext cx="4041336" cy="564129"/>
          </a:xfrm>
          <a:prstGeom prst="rect">
            <a:avLst/>
          </a:prstGeom>
        </p:spPr>
        <p:txBody>
          <a:bodyPr wrap="square" lIns="0" tIns="0" rIns="0" bIns="0" rtlCol="0" anchor="t">
            <a:spAutoFit/>
          </a:bodyPr>
          <a:lstStyle/>
          <a:p>
            <a:pPr algn="r" defTabSz="609630">
              <a:lnSpc>
                <a:spcPts val="1493"/>
              </a:lnSpc>
            </a:pPr>
            <a:r>
              <a:rPr lang="en-US" sz="1200" dirty="0">
                <a:solidFill>
                  <a:prstClr val="white"/>
                </a:solidFill>
                <a:latin typeface="Now"/>
              </a:rPr>
              <a:t>Women attending a training and group discussion on fisheries resource management and climate change. © FACT</a:t>
            </a:r>
            <a:endParaRPr lang="en-US" sz="1200" dirty="0">
              <a:solidFill>
                <a:prstClr val="white"/>
              </a:solidFill>
              <a:highlight>
                <a:srgbClr val="FFFF00"/>
              </a:highlight>
              <a:latin typeface="Now"/>
            </a:endParaRPr>
          </a:p>
        </p:txBody>
      </p:sp>
      <p:sp>
        <p:nvSpPr>
          <p:cNvPr id="36" name="TextBox 35">
            <a:extLst>
              <a:ext uri="{FF2B5EF4-FFF2-40B4-BE49-F238E27FC236}">
                <a16:creationId xmlns:a16="http://schemas.microsoft.com/office/drawing/2014/main" id="{0C46B0BE-C26E-46F4-A95F-3B364DD9333E}"/>
              </a:ext>
            </a:extLst>
          </p:cNvPr>
          <p:cNvSpPr txBox="1"/>
          <p:nvPr/>
        </p:nvSpPr>
        <p:spPr>
          <a:xfrm>
            <a:off x="338427" y="3106976"/>
            <a:ext cx="3892551" cy="3027304"/>
          </a:xfrm>
          <a:prstGeom prst="rect">
            <a:avLst/>
          </a:prstGeom>
          <a:noFill/>
        </p:spPr>
        <p:txBody>
          <a:bodyPr wrap="square" rtlCol="0">
            <a:spAutoFit/>
          </a:bodyPr>
          <a:lstStyle/>
          <a:p>
            <a:pPr marL="190510" indent="-190510" defTabSz="609630">
              <a:buFont typeface="Arial" panose="020B0604020202020204" pitchFamily="34" charset="0"/>
              <a:buChar char="•"/>
            </a:pPr>
            <a:endParaRPr lang="en-US" sz="1467" dirty="0">
              <a:solidFill>
                <a:prstClr val="black"/>
              </a:solidFill>
              <a:latin typeface="Now" panose="020B0604020202020204" charset="0"/>
            </a:endParaRPr>
          </a:p>
          <a:p>
            <a:pPr marL="190510" indent="-190510" defTabSz="609630">
              <a:buFont typeface="Arial" panose="020B0604020202020204" pitchFamily="34" charset="0"/>
              <a:buChar char="•"/>
            </a:pPr>
            <a:r>
              <a:rPr lang="en-US" sz="1467" dirty="0">
                <a:solidFill>
                  <a:prstClr val="black"/>
                </a:solidFill>
                <a:latin typeface="Now" panose="020B0604020202020204" charset="0"/>
              </a:rPr>
              <a:t>Trainings on communication, advocacy, negotiation leadership, legal frameworks, livelihood strengthening  </a:t>
            </a:r>
            <a:br>
              <a:rPr lang="en-US" sz="1467" dirty="0">
                <a:solidFill>
                  <a:prstClr val="black"/>
                </a:solidFill>
                <a:latin typeface="Now" panose="020B0604020202020204" charset="0"/>
              </a:rPr>
            </a:br>
            <a:r>
              <a:rPr lang="en-US" sz="1467" dirty="0">
                <a:solidFill>
                  <a:prstClr val="black"/>
                </a:solidFill>
                <a:latin typeface="Now" panose="020B0604020202020204" charset="0"/>
              </a:rPr>
              <a:t>| </a:t>
            </a:r>
            <a:r>
              <a:rPr lang="en-US" sz="1333" dirty="0">
                <a:solidFill>
                  <a:prstClr val="black"/>
                </a:solidFill>
                <a:latin typeface="Now" panose="020B0604020202020204" charset="0"/>
              </a:rPr>
              <a:t>FACT, Cambodia</a:t>
            </a:r>
          </a:p>
          <a:p>
            <a:pPr defTabSz="609630"/>
            <a:endParaRPr lang="en-US" sz="1467" dirty="0">
              <a:solidFill>
                <a:prstClr val="black"/>
              </a:solidFill>
              <a:latin typeface="Now" panose="020B0604020202020204" charset="0"/>
            </a:endParaRPr>
          </a:p>
          <a:p>
            <a:pPr marL="190510" indent="-190510" defTabSz="609630">
              <a:buFont typeface="Arial" panose="020B0604020202020204" pitchFamily="34" charset="0"/>
              <a:buChar char="•"/>
              <a:defRPr/>
            </a:pPr>
            <a:r>
              <a:rPr lang="en-US" sz="1467" dirty="0">
                <a:solidFill>
                  <a:prstClr val="black"/>
                </a:solidFill>
                <a:latin typeface="Now" panose="020B0604020202020204" charset="0"/>
              </a:rPr>
              <a:t>Refresher trainings are important! </a:t>
            </a:r>
            <a:br>
              <a:rPr lang="en-US" sz="1467" dirty="0">
                <a:solidFill>
                  <a:prstClr val="black"/>
                </a:solidFill>
                <a:latin typeface="Now" panose="020B0604020202020204" charset="0"/>
              </a:rPr>
            </a:br>
            <a:r>
              <a:rPr lang="en-US" sz="1467" dirty="0">
                <a:solidFill>
                  <a:prstClr val="black"/>
                </a:solidFill>
                <a:latin typeface="Now" panose="020B0604020202020204" charset="0"/>
              </a:rPr>
              <a:t>| </a:t>
            </a:r>
            <a:r>
              <a:rPr lang="en-US" sz="1333" dirty="0">
                <a:solidFill>
                  <a:prstClr val="black"/>
                </a:solidFill>
                <a:latin typeface="Now" panose="020B0604020202020204" charset="0"/>
              </a:rPr>
              <a:t>FACT, Cambodia</a:t>
            </a:r>
          </a:p>
          <a:p>
            <a:pPr defTabSz="609630"/>
            <a:endParaRPr lang="en-US" sz="1467" dirty="0">
              <a:solidFill>
                <a:prstClr val="black"/>
              </a:solidFill>
              <a:latin typeface="Now" panose="020B0604020202020204" charset="0"/>
            </a:endParaRPr>
          </a:p>
          <a:p>
            <a:pPr marL="190510" indent="-190510" defTabSz="609630">
              <a:buFont typeface="Arial" panose="020B0604020202020204" pitchFamily="34" charset="0"/>
              <a:buChar char="•"/>
            </a:pPr>
            <a:r>
              <a:rPr lang="en-US" sz="1467" dirty="0">
                <a:solidFill>
                  <a:prstClr val="black"/>
                </a:solidFill>
                <a:latin typeface="Now" panose="020B0604020202020204" charset="0"/>
              </a:rPr>
              <a:t>Trainings in research (</a:t>
            </a:r>
            <a:r>
              <a:rPr lang="en-US" sz="1467" i="1" dirty="0">
                <a:solidFill>
                  <a:prstClr val="black"/>
                </a:solidFill>
                <a:latin typeface="Now" panose="020B0604020202020204" charset="0"/>
              </a:rPr>
              <a:t>several groups) – MODULE 3</a:t>
            </a:r>
          </a:p>
          <a:p>
            <a:pPr marL="190510" indent="-190510" defTabSz="609630">
              <a:buFont typeface="Arial" panose="020B0604020202020204" pitchFamily="34" charset="0"/>
              <a:buChar char="•"/>
            </a:pPr>
            <a:endParaRPr lang="en-US" sz="1467" dirty="0">
              <a:solidFill>
                <a:prstClr val="white"/>
              </a:solidFill>
              <a:latin typeface="Now" panose="020B0604020202020204" charset="0"/>
            </a:endParaRPr>
          </a:p>
          <a:p>
            <a:pPr marL="190510" indent="-190510" defTabSz="609630">
              <a:buFont typeface="Arial" panose="020B0604020202020204" pitchFamily="34" charset="0"/>
              <a:buChar char="•"/>
            </a:pPr>
            <a:endParaRPr lang="en-US" sz="1467" dirty="0">
              <a:solidFill>
                <a:prstClr val="white"/>
              </a:solidFill>
              <a:latin typeface="Now" panose="020B0604020202020204" charset="0"/>
            </a:endParaRPr>
          </a:p>
        </p:txBody>
      </p:sp>
    </p:spTree>
    <p:extLst>
      <p:ext uri="{BB962C8B-B14F-4D97-AF65-F5344CB8AC3E}">
        <p14:creationId xmlns:p14="http://schemas.microsoft.com/office/powerpoint/2010/main" val="252015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17254" y="3134214"/>
            <a:ext cx="7304057" cy="1869586"/>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170685" y="1294776"/>
            <a:ext cx="9278115" cy="5246885"/>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1" name="TextBox 21"/>
          <p:cNvSpPr txBox="1"/>
          <p:nvPr/>
        </p:nvSpPr>
        <p:spPr>
          <a:xfrm>
            <a:off x="342206" y="765837"/>
            <a:ext cx="8937333" cy="457176"/>
          </a:xfrm>
          <a:prstGeom prst="rect">
            <a:avLst/>
          </a:prstGeom>
        </p:spPr>
        <p:txBody>
          <a:bodyPr lIns="0" tIns="0" rIns="0" bIns="0" rtlCol="0" anchor="t">
            <a:spAutoFit/>
          </a:bodyPr>
          <a:lstStyle/>
          <a:p>
            <a:pPr defTabSz="609630">
              <a:lnSpc>
                <a:spcPts val="3760"/>
              </a:lnSpc>
              <a:spcBef>
                <a:spcPct val="0"/>
              </a:spcBef>
            </a:pPr>
            <a:r>
              <a:rPr lang="en-US" sz="3133" dirty="0">
                <a:solidFill>
                  <a:srgbClr val="000000"/>
                </a:solidFill>
                <a:latin typeface="Now"/>
              </a:rPr>
              <a:t>Building capacity across institutions</a:t>
            </a:r>
          </a:p>
        </p:txBody>
      </p:sp>
      <p:sp>
        <p:nvSpPr>
          <p:cNvPr id="22" name="TextBox 22"/>
          <p:cNvSpPr txBox="1"/>
          <p:nvPr/>
        </p:nvSpPr>
        <p:spPr>
          <a:xfrm>
            <a:off x="9637708" y="1595360"/>
            <a:ext cx="3735957" cy="1045992"/>
          </a:xfrm>
          <a:prstGeom prst="rect">
            <a:avLst/>
          </a:prstGeom>
        </p:spPr>
        <p:txBody>
          <a:bodyPr lIns="0" tIns="0" rIns="0" bIns="0" rtlCol="0" anchor="t">
            <a:spAutoFit/>
          </a:bodyPr>
          <a:lstStyle/>
          <a:p>
            <a:pPr defTabSz="609630">
              <a:lnSpc>
                <a:spcPts val="2799"/>
              </a:lnSpc>
            </a:pPr>
            <a:r>
              <a:rPr lang="en-US" sz="1999" dirty="0">
                <a:solidFill>
                  <a:srgbClr val="CCEAE0"/>
                </a:solidFill>
                <a:latin typeface="Now"/>
              </a:rPr>
              <a:t>CONSERVATION ORGANIZATIONS </a:t>
            </a:r>
          </a:p>
          <a:p>
            <a:pPr defTabSz="609630">
              <a:lnSpc>
                <a:spcPts val="2799"/>
              </a:lnSpc>
            </a:pPr>
            <a:r>
              <a:rPr lang="en-US" sz="1999" dirty="0">
                <a:solidFill>
                  <a:srgbClr val="CCEAE0"/>
                </a:solidFill>
                <a:latin typeface="Now"/>
              </a:rPr>
              <a:t>(NGOs, CSOs)</a:t>
            </a:r>
          </a:p>
        </p:txBody>
      </p:sp>
      <p:sp>
        <p:nvSpPr>
          <p:cNvPr id="23" name="TextBox 23"/>
          <p:cNvSpPr txBox="1"/>
          <p:nvPr/>
        </p:nvSpPr>
        <p:spPr>
          <a:xfrm>
            <a:off x="9637708" y="3928586"/>
            <a:ext cx="3050157" cy="327847"/>
          </a:xfrm>
          <a:prstGeom prst="rect">
            <a:avLst/>
          </a:prstGeom>
        </p:spPr>
        <p:txBody>
          <a:bodyPr lIns="0" tIns="0" rIns="0" bIns="0" rtlCol="0" anchor="t">
            <a:spAutoFit/>
          </a:bodyPr>
          <a:lstStyle/>
          <a:p>
            <a:pPr defTabSz="609630">
              <a:lnSpc>
                <a:spcPts val="2799"/>
              </a:lnSpc>
            </a:pPr>
            <a:r>
              <a:rPr lang="en-US" sz="1999" dirty="0">
                <a:solidFill>
                  <a:prstClr val="white"/>
                </a:solidFill>
                <a:latin typeface="Now"/>
              </a:rPr>
              <a:t>COMMUNITIES</a:t>
            </a:r>
          </a:p>
        </p:txBody>
      </p:sp>
      <p:sp>
        <p:nvSpPr>
          <p:cNvPr id="24" name="TextBox 24"/>
          <p:cNvSpPr txBox="1"/>
          <p:nvPr/>
        </p:nvSpPr>
        <p:spPr>
          <a:xfrm>
            <a:off x="9637708" y="5226076"/>
            <a:ext cx="3050157" cy="1045992"/>
          </a:xfrm>
          <a:prstGeom prst="rect">
            <a:avLst/>
          </a:prstGeom>
        </p:spPr>
        <p:txBody>
          <a:bodyPr lIns="0" tIns="0" rIns="0" bIns="0" rtlCol="0" anchor="t">
            <a:spAutoFit/>
          </a:bodyPr>
          <a:lstStyle/>
          <a:p>
            <a:pPr defTabSz="609630">
              <a:lnSpc>
                <a:spcPts val="2799"/>
              </a:lnSpc>
            </a:pPr>
            <a:r>
              <a:rPr lang="en-US" sz="1999" dirty="0">
                <a:solidFill>
                  <a:srgbClr val="CCEAE0"/>
                </a:solidFill>
                <a:latin typeface="Now"/>
              </a:rPr>
              <a:t>AUTHORITIES, DECISION-MAKERS above village level</a:t>
            </a:r>
          </a:p>
        </p:txBody>
      </p:sp>
      <p:sp>
        <p:nvSpPr>
          <p:cNvPr id="27" name="TextBox 3">
            <a:extLst>
              <a:ext uri="{FF2B5EF4-FFF2-40B4-BE49-F238E27FC236}">
                <a16:creationId xmlns:a16="http://schemas.microsoft.com/office/drawing/2014/main" id="{85D4AB6C-B2EE-412F-A2F3-83895B7223F7}"/>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dirty="0">
                <a:solidFill>
                  <a:prstClr val="black"/>
                </a:solidFill>
                <a:latin typeface="Now"/>
              </a:rPr>
              <a:t>MODULE 2</a:t>
            </a:r>
            <a:r>
              <a:rPr lang="en-US" sz="1067" dirty="0">
                <a:solidFill>
                  <a:prstClr val="black"/>
                </a:solidFill>
                <a:latin typeface="Now"/>
              </a:rPr>
              <a:t> | FRAMEWORK</a:t>
            </a:r>
          </a:p>
        </p:txBody>
      </p:sp>
      <p:sp>
        <p:nvSpPr>
          <p:cNvPr id="28" name="TextBox 27">
            <a:extLst>
              <a:ext uri="{FF2B5EF4-FFF2-40B4-BE49-F238E27FC236}">
                <a16:creationId xmlns:a16="http://schemas.microsoft.com/office/drawing/2014/main" id="{A64BE147-43E1-4878-82C8-7FE4FB9C9325}"/>
              </a:ext>
            </a:extLst>
          </p:cNvPr>
          <p:cNvSpPr txBox="1"/>
          <p:nvPr/>
        </p:nvSpPr>
        <p:spPr>
          <a:xfrm>
            <a:off x="342205" y="1854201"/>
            <a:ext cx="5284874" cy="4683911"/>
          </a:xfrm>
          <a:prstGeom prst="rect">
            <a:avLst/>
          </a:prstGeom>
          <a:noFill/>
        </p:spPr>
        <p:txBody>
          <a:bodyPr wrap="square" rtlCol="0">
            <a:spAutoFit/>
          </a:bodyPr>
          <a:lstStyle/>
          <a:p>
            <a:pPr defTabSz="609630">
              <a:lnSpc>
                <a:spcPts val="2000"/>
              </a:lnSpc>
            </a:pPr>
            <a:r>
              <a:rPr lang="en-US" sz="1467" dirty="0">
                <a:solidFill>
                  <a:srgbClr val="264653"/>
                </a:solidFill>
                <a:latin typeface="Now" panose="020B0604020202020204" charset="0"/>
              </a:rPr>
              <a:t>Originally tried to engage local women to run in local elections, but this was difficult due to low literacy rates. </a:t>
            </a:r>
          </a:p>
          <a:p>
            <a:pPr defTabSz="609630">
              <a:lnSpc>
                <a:spcPts val="2000"/>
              </a:lnSpc>
            </a:pPr>
            <a:endParaRPr lang="en-US" sz="1467" dirty="0">
              <a:solidFill>
                <a:srgbClr val="264653"/>
              </a:solidFill>
              <a:latin typeface="Now" panose="020B0604020202020204" charset="0"/>
            </a:endParaRPr>
          </a:p>
          <a:p>
            <a:pPr defTabSz="609630">
              <a:lnSpc>
                <a:spcPts val="2000"/>
              </a:lnSpc>
            </a:pPr>
            <a:r>
              <a:rPr lang="en-US" sz="1467" dirty="0">
                <a:solidFill>
                  <a:srgbClr val="264653"/>
                </a:solidFill>
                <a:latin typeface="Now" panose="020B0604020202020204" charset="0"/>
              </a:rPr>
              <a:t>We are not equipped to do literacy training, so we are instead working to build their skills through Fish Processing &amp; Savings groups. </a:t>
            </a:r>
          </a:p>
          <a:p>
            <a:pPr defTabSz="609630">
              <a:lnSpc>
                <a:spcPts val="2000"/>
              </a:lnSpc>
            </a:pPr>
            <a:endParaRPr lang="en-US" sz="1467" dirty="0">
              <a:solidFill>
                <a:srgbClr val="264653"/>
              </a:solidFill>
              <a:latin typeface="Now" panose="020B0604020202020204" charset="0"/>
            </a:endParaRPr>
          </a:p>
          <a:p>
            <a:pPr marL="190510" indent="-190510" defTabSz="609630">
              <a:lnSpc>
                <a:spcPts val="2000"/>
              </a:lnSpc>
              <a:buFont typeface="Arial" panose="020B0604020202020204" pitchFamily="34" charset="0"/>
              <a:buChar char="•"/>
            </a:pPr>
            <a:r>
              <a:rPr lang="en-US" sz="1467" dirty="0">
                <a:solidFill>
                  <a:srgbClr val="264653"/>
                </a:solidFill>
                <a:latin typeface="Now" panose="020B0604020202020204" charset="0"/>
              </a:rPr>
              <a:t>These groups use their earnings to support Community Fisheries activities – the Community Fishery Committee presents a proposal for how to use the money</a:t>
            </a:r>
          </a:p>
          <a:p>
            <a:pPr marL="190510" indent="-190510" defTabSz="609630">
              <a:lnSpc>
                <a:spcPts val="2000"/>
              </a:lnSpc>
              <a:buFont typeface="Arial" panose="020B0604020202020204" pitchFamily="34" charset="0"/>
              <a:buChar char="•"/>
            </a:pPr>
            <a:r>
              <a:rPr lang="en-US" sz="1467" dirty="0">
                <a:solidFill>
                  <a:srgbClr val="264653"/>
                </a:solidFill>
                <a:latin typeface="Now" panose="020B0604020202020204" charset="0"/>
              </a:rPr>
              <a:t>This economic empowerment is an entry point into making decisions</a:t>
            </a:r>
          </a:p>
          <a:p>
            <a:pPr marL="190510" indent="-190510" defTabSz="609630">
              <a:lnSpc>
                <a:spcPts val="2000"/>
              </a:lnSpc>
              <a:buFont typeface="Arial" panose="020B0604020202020204" pitchFamily="34" charset="0"/>
              <a:buChar char="•"/>
            </a:pPr>
            <a:r>
              <a:rPr lang="en-US" sz="1467" dirty="0">
                <a:solidFill>
                  <a:srgbClr val="264653"/>
                </a:solidFill>
                <a:latin typeface="Now" panose="020B0604020202020204" charset="0"/>
              </a:rPr>
              <a:t>This changes previous assumptions that women cannot bring in significant income</a:t>
            </a:r>
          </a:p>
          <a:p>
            <a:pPr marL="190510" indent="-190510" defTabSz="609630">
              <a:lnSpc>
                <a:spcPts val="2000"/>
              </a:lnSpc>
              <a:buFont typeface="Arial" panose="020B0604020202020204" pitchFamily="34" charset="0"/>
              <a:buChar char="•"/>
            </a:pPr>
            <a:endParaRPr lang="en-US" sz="1467" dirty="0">
              <a:solidFill>
                <a:srgbClr val="264653"/>
              </a:solidFill>
              <a:latin typeface="Now" panose="020B0604020202020204" charset="0"/>
            </a:endParaRPr>
          </a:p>
          <a:p>
            <a:pPr defTabSz="609630">
              <a:lnSpc>
                <a:spcPts val="2000"/>
              </a:lnSpc>
            </a:pPr>
            <a:r>
              <a:rPr lang="en-US" sz="1467" dirty="0">
                <a:solidFill>
                  <a:srgbClr val="264653"/>
                </a:solidFill>
                <a:latin typeface="Now" panose="020B0604020202020204" charset="0"/>
              </a:rPr>
              <a:t>Through this process, women build skills step-by-step to prepare them to be CFC members in the future</a:t>
            </a:r>
          </a:p>
          <a:p>
            <a:pPr algn="r" defTabSz="609630">
              <a:lnSpc>
                <a:spcPts val="2000"/>
              </a:lnSpc>
            </a:pPr>
            <a:r>
              <a:rPr lang="en-US" sz="1333" dirty="0">
                <a:solidFill>
                  <a:srgbClr val="264653"/>
                </a:solidFill>
                <a:latin typeface="Now" panose="020B0604020202020204" charset="0"/>
              </a:rPr>
              <a:t>CI, Cambodia</a:t>
            </a:r>
          </a:p>
        </p:txBody>
      </p:sp>
      <p:sp>
        <p:nvSpPr>
          <p:cNvPr id="12" name="TextBox 11">
            <a:extLst>
              <a:ext uri="{FF2B5EF4-FFF2-40B4-BE49-F238E27FC236}">
                <a16:creationId xmlns:a16="http://schemas.microsoft.com/office/drawing/2014/main" id="{D0FD2A5B-8F2D-4669-8572-FFBA19BF47CA}"/>
              </a:ext>
            </a:extLst>
          </p:cNvPr>
          <p:cNvSpPr txBox="1"/>
          <p:nvPr/>
        </p:nvSpPr>
        <p:spPr>
          <a:xfrm>
            <a:off x="342267" y="1447801"/>
            <a:ext cx="8242933" cy="625877"/>
          </a:xfrm>
          <a:prstGeom prst="rect">
            <a:avLst/>
          </a:prstGeom>
          <a:noFill/>
        </p:spPr>
        <p:txBody>
          <a:bodyPr wrap="square" rtlCol="0">
            <a:spAutoFit/>
          </a:bodyPr>
          <a:lstStyle/>
          <a:p>
            <a:pPr defTabSz="609630"/>
            <a:r>
              <a:rPr lang="en-US" sz="1867" dirty="0">
                <a:solidFill>
                  <a:prstClr val="white"/>
                </a:solidFill>
                <a:latin typeface="Now" panose="020B0604020202020204" charset="0"/>
              </a:rPr>
              <a:t>Economic empowerment</a:t>
            </a:r>
          </a:p>
          <a:p>
            <a:pPr defTabSz="609630"/>
            <a:endParaRPr lang="en-US" sz="1600" dirty="0">
              <a:solidFill>
                <a:prstClr val="white"/>
              </a:solidFill>
              <a:latin typeface="Now" panose="020B0604020202020204" charset="0"/>
            </a:endParaRPr>
          </a:p>
        </p:txBody>
      </p:sp>
      <p:sp>
        <p:nvSpPr>
          <p:cNvPr id="13" name="AutoShape 2">
            <a:extLst>
              <a:ext uri="{FF2B5EF4-FFF2-40B4-BE49-F238E27FC236}">
                <a16:creationId xmlns:a16="http://schemas.microsoft.com/office/drawing/2014/main" id="{8A6E6BD1-52D9-43E3-85BF-A45049DBBDBF}"/>
              </a:ext>
            </a:extLst>
          </p:cNvPr>
          <p:cNvSpPr/>
          <p:nvPr/>
        </p:nvSpPr>
        <p:spPr>
          <a:xfrm>
            <a:off x="420961" y="1854200"/>
            <a:ext cx="5167039" cy="0"/>
          </a:xfrm>
          <a:prstGeom prst="line">
            <a:avLst/>
          </a:prstGeom>
          <a:ln w="28575" cap="rnd">
            <a:solidFill>
              <a:schemeClr val="bg1"/>
            </a:solidFill>
            <a:prstDash val="sysDot"/>
            <a:headEnd type="none" w="sm" len="sm"/>
            <a:tailEnd type="none" w="sm" len="sm"/>
          </a:ln>
        </p:spPr>
      </p:sp>
      <p:pic>
        <p:nvPicPr>
          <p:cNvPr id="5" name="Picture 4">
            <a:extLst>
              <a:ext uri="{FF2B5EF4-FFF2-40B4-BE49-F238E27FC236}">
                <a16:creationId xmlns:a16="http://schemas.microsoft.com/office/drawing/2014/main" id="{B497BA82-3E66-4A22-8799-8C1E61A57C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15988" y="1978279"/>
            <a:ext cx="3316694" cy="4245579"/>
          </a:xfrm>
          <a:prstGeom prst="rect">
            <a:avLst/>
          </a:prstGeom>
        </p:spPr>
      </p:pic>
    </p:spTree>
    <p:extLst>
      <p:ext uri="{BB962C8B-B14F-4D97-AF65-F5344CB8AC3E}">
        <p14:creationId xmlns:p14="http://schemas.microsoft.com/office/powerpoint/2010/main" val="1881988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9">
            <a:extLst>
              <a:ext uri="{FF2B5EF4-FFF2-40B4-BE49-F238E27FC236}">
                <a16:creationId xmlns:a16="http://schemas.microsoft.com/office/drawing/2014/main" id="{6849BF52-F8E3-43CA-9C4D-05002390773C}"/>
              </a:ext>
            </a:extLst>
          </p:cNvPr>
          <p:cNvGrpSpPr/>
          <p:nvPr/>
        </p:nvGrpSpPr>
        <p:grpSpPr>
          <a:xfrm>
            <a:off x="170685" y="1331715"/>
            <a:ext cx="9278115" cy="5246885"/>
            <a:chOff x="0" y="0"/>
            <a:chExt cx="3444761" cy="2418032"/>
          </a:xfrm>
          <a:solidFill>
            <a:srgbClr val="94D2BD"/>
          </a:solidFill>
        </p:grpSpPr>
        <p:sp>
          <p:nvSpPr>
            <p:cNvPr id="30" name="Freeform 20">
              <a:extLst>
                <a:ext uri="{FF2B5EF4-FFF2-40B4-BE49-F238E27FC236}">
                  <a16:creationId xmlns:a16="http://schemas.microsoft.com/office/drawing/2014/main" id="{1964B2E1-85A7-4C0E-8D7B-3C973B37B1B2}"/>
                </a:ext>
              </a:extLst>
            </p:cNvPr>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grpSp>
        <p:nvGrpSpPr>
          <p:cNvPr id="2" name="Group 2"/>
          <p:cNvGrpSpPr/>
          <p:nvPr/>
        </p:nvGrpSpPr>
        <p:grpSpPr>
          <a:xfrm>
            <a:off x="4735544" y="4709014"/>
            <a:ext cx="7304057" cy="1869586"/>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sp>
        <p:nvSpPr>
          <p:cNvPr id="21" name="TextBox 21"/>
          <p:cNvSpPr txBox="1"/>
          <p:nvPr/>
        </p:nvSpPr>
        <p:spPr>
          <a:xfrm>
            <a:off x="342206" y="765837"/>
            <a:ext cx="8937333" cy="457176"/>
          </a:xfrm>
          <a:prstGeom prst="rect">
            <a:avLst/>
          </a:prstGeom>
        </p:spPr>
        <p:txBody>
          <a:bodyPr lIns="0" tIns="0" rIns="0" bIns="0" rtlCol="0" anchor="t">
            <a:spAutoFit/>
          </a:bodyPr>
          <a:lstStyle/>
          <a:p>
            <a:pPr defTabSz="609630">
              <a:lnSpc>
                <a:spcPts val="3760"/>
              </a:lnSpc>
              <a:spcBef>
                <a:spcPct val="0"/>
              </a:spcBef>
            </a:pPr>
            <a:r>
              <a:rPr lang="en-US" sz="3133" dirty="0">
                <a:solidFill>
                  <a:srgbClr val="000000"/>
                </a:solidFill>
                <a:latin typeface="Now"/>
              </a:rPr>
              <a:t>Building capacity across institutions</a:t>
            </a:r>
          </a:p>
        </p:txBody>
      </p:sp>
      <p:sp>
        <p:nvSpPr>
          <p:cNvPr id="22" name="TextBox 22"/>
          <p:cNvSpPr txBox="1"/>
          <p:nvPr/>
        </p:nvSpPr>
        <p:spPr>
          <a:xfrm>
            <a:off x="9637708" y="1595360"/>
            <a:ext cx="3735957" cy="1045992"/>
          </a:xfrm>
          <a:prstGeom prst="rect">
            <a:avLst/>
          </a:prstGeom>
        </p:spPr>
        <p:txBody>
          <a:bodyPr lIns="0" tIns="0" rIns="0" bIns="0" rtlCol="0" anchor="t">
            <a:spAutoFit/>
          </a:bodyPr>
          <a:lstStyle/>
          <a:p>
            <a:pPr defTabSz="609630">
              <a:lnSpc>
                <a:spcPts val="2799"/>
              </a:lnSpc>
            </a:pPr>
            <a:r>
              <a:rPr lang="en-US" sz="1999" dirty="0">
                <a:solidFill>
                  <a:srgbClr val="CCEAE0"/>
                </a:solidFill>
                <a:latin typeface="Now"/>
              </a:rPr>
              <a:t>CONSERVATION ORGANIZATIONS </a:t>
            </a:r>
          </a:p>
          <a:p>
            <a:pPr defTabSz="609630">
              <a:lnSpc>
                <a:spcPts val="2799"/>
              </a:lnSpc>
            </a:pPr>
            <a:r>
              <a:rPr lang="en-US" sz="1999" dirty="0">
                <a:solidFill>
                  <a:srgbClr val="CCEAE0"/>
                </a:solidFill>
                <a:latin typeface="Now"/>
              </a:rPr>
              <a:t>(NGOs, CSOs)</a:t>
            </a:r>
          </a:p>
        </p:txBody>
      </p:sp>
      <p:sp>
        <p:nvSpPr>
          <p:cNvPr id="23" name="TextBox 23"/>
          <p:cNvSpPr txBox="1"/>
          <p:nvPr/>
        </p:nvSpPr>
        <p:spPr>
          <a:xfrm>
            <a:off x="9637708" y="3928586"/>
            <a:ext cx="3050157" cy="327847"/>
          </a:xfrm>
          <a:prstGeom prst="rect">
            <a:avLst/>
          </a:prstGeom>
        </p:spPr>
        <p:txBody>
          <a:bodyPr lIns="0" tIns="0" rIns="0" bIns="0" rtlCol="0" anchor="t">
            <a:spAutoFit/>
          </a:bodyPr>
          <a:lstStyle/>
          <a:p>
            <a:pPr defTabSz="609630">
              <a:lnSpc>
                <a:spcPts val="2799"/>
              </a:lnSpc>
            </a:pPr>
            <a:r>
              <a:rPr lang="en-US" sz="1999">
                <a:solidFill>
                  <a:srgbClr val="CCEAE0"/>
                </a:solidFill>
                <a:latin typeface="Now"/>
              </a:rPr>
              <a:t>COMMUNITIES</a:t>
            </a:r>
          </a:p>
        </p:txBody>
      </p:sp>
      <p:sp>
        <p:nvSpPr>
          <p:cNvPr id="24" name="TextBox 24"/>
          <p:cNvSpPr txBox="1"/>
          <p:nvPr/>
        </p:nvSpPr>
        <p:spPr>
          <a:xfrm>
            <a:off x="9499600" y="5226076"/>
            <a:ext cx="3050157" cy="1045992"/>
          </a:xfrm>
          <a:prstGeom prst="rect">
            <a:avLst/>
          </a:prstGeom>
        </p:spPr>
        <p:txBody>
          <a:bodyPr lIns="0" tIns="0" rIns="0" bIns="0" rtlCol="0" anchor="t">
            <a:spAutoFit/>
          </a:bodyPr>
          <a:lstStyle/>
          <a:p>
            <a:pPr defTabSz="609630">
              <a:lnSpc>
                <a:spcPts val="2799"/>
              </a:lnSpc>
            </a:pPr>
            <a:r>
              <a:rPr lang="en-US" sz="1999" dirty="0">
                <a:solidFill>
                  <a:prstClr val="white"/>
                </a:solidFill>
                <a:latin typeface="Now"/>
              </a:rPr>
              <a:t>AUTHORITIES, DECISION-MAKERS above village level</a:t>
            </a:r>
          </a:p>
        </p:txBody>
      </p:sp>
      <p:sp>
        <p:nvSpPr>
          <p:cNvPr id="27" name="TextBox 3">
            <a:extLst>
              <a:ext uri="{FF2B5EF4-FFF2-40B4-BE49-F238E27FC236}">
                <a16:creationId xmlns:a16="http://schemas.microsoft.com/office/drawing/2014/main" id="{85D4AB6C-B2EE-412F-A2F3-83895B7223F7}"/>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dirty="0">
                <a:solidFill>
                  <a:prstClr val="black"/>
                </a:solidFill>
                <a:latin typeface="Now"/>
              </a:rPr>
              <a:t>MODULE 2</a:t>
            </a:r>
            <a:r>
              <a:rPr lang="en-US" sz="1067" dirty="0">
                <a:solidFill>
                  <a:prstClr val="black"/>
                </a:solidFill>
                <a:latin typeface="Now"/>
              </a:rPr>
              <a:t> | FRAMEWORK</a:t>
            </a:r>
          </a:p>
        </p:txBody>
      </p:sp>
      <p:sp>
        <p:nvSpPr>
          <p:cNvPr id="28" name="TextBox 27">
            <a:extLst>
              <a:ext uri="{FF2B5EF4-FFF2-40B4-BE49-F238E27FC236}">
                <a16:creationId xmlns:a16="http://schemas.microsoft.com/office/drawing/2014/main" id="{D1EBE8CD-8C39-4397-98B7-D27F1B83E99D}"/>
              </a:ext>
            </a:extLst>
          </p:cNvPr>
          <p:cNvSpPr txBox="1"/>
          <p:nvPr/>
        </p:nvSpPr>
        <p:spPr>
          <a:xfrm>
            <a:off x="419234" y="2042835"/>
            <a:ext cx="5067166" cy="1979901"/>
          </a:xfrm>
          <a:prstGeom prst="rect">
            <a:avLst/>
          </a:prstGeom>
          <a:noFill/>
        </p:spPr>
        <p:txBody>
          <a:bodyPr wrap="square" rtlCol="0">
            <a:spAutoFit/>
          </a:bodyPr>
          <a:lstStyle/>
          <a:p>
            <a:pPr marL="190510" indent="-190510" defTabSz="609630">
              <a:buFont typeface="Arial" panose="020B0604020202020204" pitchFamily="34" charset="0"/>
              <a:buChar char="•"/>
            </a:pPr>
            <a:r>
              <a:rPr lang="en-US" sz="1600" dirty="0">
                <a:solidFill>
                  <a:srgbClr val="264653"/>
                </a:solidFill>
                <a:latin typeface="Now" panose="020B0604020202020204" charset="0"/>
              </a:rPr>
              <a:t>Support educational opportunities for indigenous youths, including women – access to high school, practical experience with projects, and university; now some alumni women have become lawyers | </a:t>
            </a:r>
            <a:r>
              <a:rPr lang="en-US" sz="1333" dirty="0">
                <a:solidFill>
                  <a:srgbClr val="264653"/>
                </a:solidFill>
                <a:latin typeface="Now" panose="020B0604020202020204" charset="0"/>
              </a:rPr>
              <a:t>HA, Cambodia</a:t>
            </a:r>
          </a:p>
          <a:p>
            <a:pPr marL="190510" indent="-190510" defTabSz="609630">
              <a:buFont typeface="Arial" panose="020B0604020202020204" pitchFamily="34" charset="0"/>
              <a:buChar char="•"/>
            </a:pPr>
            <a:endParaRPr lang="en-US" sz="1333" dirty="0">
              <a:solidFill>
                <a:srgbClr val="264653"/>
              </a:solidFill>
              <a:latin typeface="Now" panose="020B0604020202020204" charset="0"/>
            </a:endParaRPr>
          </a:p>
          <a:p>
            <a:pPr marL="190510" indent="-190510" defTabSz="609630">
              <a:buFont typeface="Arial" panose="020B0604020202020204" pitchFamily="34" charset="0"/>
              <a:buChar char="•"/>
            </a:pPr>
            <a:r>
              <a:rPr lang="en-US" sz="1600" dirty="0">
                <a:solidFill>
                  <a:srgbClr val="264653"/>
                </a:solidFill>
                <a:latin typeface="Now" panose="020B0604020202020204" charset="0"/>
              </a:rPr>
              <a:t>Supported education of 7 indigenous women who are now environmental lawyers |</a:t>
            </a:r>
            <a:r>
              <a:rPr lang="en-US" sz="1333" dirty="0">
                <a:solidFill>
                  <a:srgbClr val="264653"/>
                </a:solidFill>
                <a:latin typeface="Now" panose="020B0604020202020204" charset="0"/>
              </a:rPr>
              <a:t> CIYA, Cambodia</a:t>
            </a:r>
          </a:p>
        </p:txBody>
      </p:sp>
      <p:sp>
        <p:nvSpPr>
          <p:cNvPr id="31" name="TextBox 30">
            <a:extLst>
              <a:ext uri="{FF2B5EF4-FFF2-40B4-BE49-F238E27FC236}">
                <a16:creationId xmlns:a16="http://schemas.microsoft.com/office/drawing/2014/main" id="{D204A38A-5358-4D9E-AC59-D4D452C2C982}"/>
              </a:ext>
            </a:extLst>
          </p:cNvPr>
          <p:cNvSpPr txBox="1"/>
          <p:nvPr/>
        </p:nvSpPr>
        <p:spPr>
          <a:xfrm>
            <a:off x="342267" y="1447801"/>
            <a:ext cx="8242933" cy="625877"/>
          </a:xfrm>
          <a:prstGeom prst="rect">
            <a:avLst/>
          </a:prstGeom>
          <a:noFill/>
        </p:spPr>
        <p:txBody>
          <a:bodyPr wrap="square" rtlCol="0">
            <a:spAutoFit/>
          </a:bodyPr>
          <a:lstStyle/>
          <a:p>
            <a:pPr defTabSz="609630"/>
            <a:r>
              <a:rPr lang="en-US" sz="1867" dirty="0">
                <a:solidFill>
                  <a:prstClr val="white"/>
                </a:solidFill>
                <a:latin typeface="Now" panose="020B0604020202020204" charset="0"/>
              </a:rPr>
              <a:t>Investing in education for more diverse future leaders</a:t>
            </a:r>
          </a:p>
          <a:p>
            <a:pPr defTabSz="609630"/>
            <a:endParaRPr lang="en-US" sz="1600" dirty="0">
              <a:solidFill>
                <a:prstClr val="white"/>
              </a:solidFill>
              <a:latin typeface="Now" panose="020B0604020202020204" charset="0"/>
            </a:endParaRPr>
          </a:p>
        </p:txBody>
      </p:sp>
      <p:sp>
        <p:nvSpPr>
          <p:cNvPr id="32" name="AutoShape 2">
            <a:extLst>
              <a:ext uri="{FF2B5EF4-FFF2-40B4-BE49-F238E27FC236}">
                <a16:creationId xmlns:a16="http://schemas.microsoft.com/office/drawing/2014/main" id="{7B2D1D97-0AF4-4B9C-B81B-C4919B1E87DB}"/>
              </a:ext>
            </a:extLst>
          </p:cNvPr>
          <p:cNvSpPr/>
          <p:nvPr/>
        </p:nvSpPr>
        <p:spPr>
          <a:xfrm>
            <a:off x="420961" y="1854200"/>
            <a:ext cx="5167039" cy="0"/>
          </a:xfrm>
          <a:prstGeom prst="line">
            <a:avLst/>
          </a:prstGeom>
          <a:ln w="28575" cap="rnd">
            <a:solidFill>
              <a:schemeClr val="bg1"/>
            </a:solidFill>
            <a:prstDash val="sysDot"/>
            <a:headEnd type="none" w="sm" len="sm"/>
            <a:tailEnd type="none" w="sm" len="sm"/>
          </a:ln>
        </p:spPr>
      </p:sp>
      <p:sp>
        <p:nvSpPr>
          <p:cNvPr id="33" name="TextBox 32">
            <a:extLst>
              <a:ext uri="{FF2B5EF4-FFF2-40B4-BE49-F238E27FC236}">
                <a16:creationId xmlns:a16="http://schemas.microsoft.com/office/drawing/2014/main" id="{BFADB430-DA11-4A24-BD50-7BCB8693A09A}"/>
              </a:ext>
            </a:extLst>
          </p:cNvPr>
          <p:cNvSpPr txBox="1"/>
          <p:nvPr/>
        </p:nvSpPr>
        <p:spPr>
          <a:xfrm>
            <a:off x="340540" y="4523399"/>
            <a:ext cx="8242933" cy="625877"/>
          </a:xfrm>
          <a:prstGeom prst="rect">
            <a:avLst/>
          </a:prstGeom>
          <a:noFill/>
        </p:spPr>
        <p:txBody>
          <a:bodyPr wrap="square" rtlCol="0">
            <a:spAutoFit/>
          </a:bodyPr>
          <a:lstStyle/>
          <a:p>
            <a:pPr defTabSz="609630"/>
            <a:r>
              <a:rPr lang="en-US" sz="1867" dirty="0">
                <a:solidFill>
                  <a:prstClr val="white"/>
                </a:solidFill>
                <a:latin typeface="Now" panose="020B0604020202020204" charset="0"/>
              </a:rPr>
              <a:t>Supporting women in media</a:t>
            </a:r>
          </a:p>
          <a:p>
            <a:pPr defTabSz="609630"/>
            <a:endParaRPr lang="en-US" sz="1600" dirty="0">
              <a:solidFill>
                <a:prstClr val="white"/>
              </a:solidFill>
              <a:latin typeface="Now" panose="020B0604020202020204" charset="0"/>
            </a:endParaRPr>
          </a:p>
        </p:txBody>
      </p:sp>
      <p:sp>
        <p:nvSpPr>
          <p:cNvPr id="34" name="AutoShape 2">
            <a:extLst>
              <a:ext uri="{FF2B5EF4-FFF2-40B4-BE49-F238E27FC236}">
                <a16:creationId xmlns:a16="http://schemas.microsoft.com/office/drawing/2014/main" id="{95406BDD-7AA3-483B-8813-4C931C8F01A8}"/>
              </a:ext>
            </a:extLst>
          </p:cNvPr>
          <p:cNvSpPr/>
          <p:nvPr/>
        </p:nvSpPr>
        <p:spPr>
          <a:xfrm>
            <a:off x="419235" y="4929798"/>
            <a:ext cx="5167039" cy="0"/>
          </a:xfrm>
          <a:prstGeom prst="line">
            <a:avLst/>
          </a:prstGeom>
          <a:ln w="28575" cap="rnd">
            <a:solidFill>
              <a:schemeClr val="bg1"/>
            </a:solidFill>
            <a:prstDash val="sysDot"/>
            <a:headEnd type="none" w="sm" len="sm"/>
            <a:tailEnd type="none" w="sm" len="sm"/>
          </a:ln>
        </p:spPr>
      </p:sp>
      <p:sp>
        <p:nvSpPr>
          <p:cNvPr id="35" name="TextBox 34">
            <a:extLst>
              <a:ext uri="{FF2B5EF4-FFF2-40B4-BE49-F238E27FC236}">
                <a16:creationId xmlns:a16="http://schemas.microsoft.com/office/drawing/2014/main" id="{80CD525F-398D-453D-AA57-04942BF030E5}"/>
              </a:ext>
            </a:extLst>
          </p:cNvPr>
          <p:cNvSpPr txBox="1"/>
          <p:nvPr/>
        </p:nvSpPr>
        <p:spPr>
          <a:xfrm>
            <a:off x="419235" y="5014016"/>
            <a:ext cx="7011771" cy="789896"/>
          </a:xfrm>
          <a:prstGeom prst="rect">
            <a:avLst/>
          </a:prstGeom>
          <a:noFill/>
        </p:spPr>
        <p:txBody>
          <a:bodyPr wrap="square" rtlCol="0">
            <a:spAutoFit/>
          </a:bodyPr>
          <a:lstStyle/>
          <a:p>
            <a:pPr defTabSz="609630"/>
            <a:r>
              <a:rPr lang="en-US" sz="1600" dirty="0">
                <a:solidFill>
                  <a:srgbClr val="264653"/>
                </a:solidFill>
                <a:latin typeface="Now" panose="020B0604020202020204" charset="0"/>
              </a:rPr>
              <a:t>Working to engage female journalists in activities to raise capacity for environmental reporting  |</a:t>
            </a:r>
            <a:r>
              <a:rPr lang="en-US" sz="1333" dirty="0">
                <a:solidFill>
                  <a:srgbClr val="264653"/>
                </a:solidFill>
                <a:latin typeface="Now" panose="020B0604020202020204" charset="0"/>
              </a:rPr>
              <a:t>  Center for People and Nature Reconciliation (PAN), Vietnam</a:t>
            </a:r>
          </a:p>
        </p:txBody>
      </p:sp>
      <p:pic>
        <p:nvPicPr>
          <p:cNvPr id="26" name="Picture 25" descr="A group of people posing for a photo&#10;&#10;Description automatically generated">
            <a:extLst>
              <a:ext uri="{FF2B5EF4-FFF2-40B4-BE49-F238E27FC236}">
                <a16:creationId xmlns:a16="http://schemas.microsoft.com/office/drawing/2014/main" id="{32217AAC-ED01-4B8E-BF88-AD5A20AE421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8800" y="2006600"/>
            <a:ext cx="3435011" cy="2285237"/>
          </a:xfrm>
          <a:prstGeom prst="rect">
            <a:avLst/>
          </a:prstGeom>
        </p:spPr>
      </p:pic>
      <p:sp>
        <p:nvSpPr>
          <p:cNvPr id="36" name="TextBox 4">
            <a:extLst>
              <a:ext uri="{FF2B5EF4-FFF2-40B4-BE49-F238E27FC236}">
                <a16:creationId xmlns:a16="http://schemas.microsoft.com/office/drawing/2014/main" id="{D9771DF8-5712-455C-8A75-D3473E0320D2}"/>
              </a:ext>
            </a:extLst>
          </p:cNvPr>
          <p:cNvSpPr txBox="1"/>
          <p:nvPr/>
        </p:nvSpPr>
        <p:spPr>
          <a:xfrm>
            <a:off x="6118664" y="3886200"/>
            <a:ext cx="2822136" cy="371768"/>
          </a:xfrm>
          <a:prstGeom prst="rect">
            <a:avLst/>
          </a:prstGeom>
        </p:spPr>
        <p:txBody>
          <a:bodyPr wrap="square" lIns="0" tIns="0" rIns="0" bIns="0" rtlCol="0" anchor="t">
            <a:spAutoFit/>
          </a:bodyPr>
          <a:lstStyle/>
          <a:p>
            <a:pPr algn="r" defTabSz="609630">
              <a:lnSpc>
                <a:spcPts val="1493"/>
              </a:lnSpc>
            </a:pPr>
            <a:r>
              <a:rPr lang="en-US" sz="1200" dirty="0">
                <a:solidFill>
                  <a:prstClr val="white"/>
                </a:solidFill>
                <a:latin typeface="Now"/>
              </a:rPr>
              <a:t>Youth participants in CIYA’s education support program. © CIYA</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1323043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87470F-492E-412B-8E24-9F728D1CC8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212963" y="1269"/>
            <a:ext cx="6979036"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26" name="Rectangle 25">
            <a:extLst>
              <a:ext uri="{FF2B5EF4-FFF2-40B4-BE49-F238E27FC236}">
                <a16:creationId xmlns:a16="http://schemas.microsoft.com/office/drawing/2014/main" id="{4B052D6C-1921-4194-A8AF-05398731D178}"/>
              </a:ext>
            </a:extLst>
          </p:cNvPr>
          <p:cNvSpPr/>
          <p:nvPr/>
        </p:nvSpPr>
        <p:spPr>
          <a:xfrm>
            <a:off x="127000" y="1041400"/>
            <a:ext cx="4775200" cy="4736312"/>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27" name="Arrow: Down 26">
            <a:extLst>
              <a:ext uri="{FF2B5EF4-FFF2-40B4-BE49-F238E27FC236}">
                <a16:creationId xmlns:a16="http://schemas.microsoft.com/office/drawing/2014/main" id="{727B1931-53CA-4EC5-B703-C378FE0DBBFB}"/>
              </a:ext>
            </a:extLst>
          </p:cNvPr>
          <p:cNvSpPr/>
          <p:nvPr/>
        </p:nvSpPr>
        <p:spPr>
          <a:xfrm rot="10800000">
            <a:off x="2465891" y="4642636"/>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33" name="Right Brace 32">
            <a:extLst>
              <a:ext uri="{FF2B5EF4-FFF2-40B4-BE49-F238E27FC236}">
                <a16:creationId xmlns:a16="http://schemas.microsoft.com/office/drawing/2014/main" id="{FF3DFEBE-9572-405D-84CE-3782F1C1E798}"/>
              </a:ext>
            </a:extLst>
          </p:cNvPr>
          <p:cNvSpPr/>
          <p:nvPr/>
        </p:nvSpPr>
        <p:spPr>
          <a:xfrm rot="5400000">
            <a:off x="2514677" y="2990764"/>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467">
              <a:solidFill>
                <a:prstClr val="white"/>
              </a:solidFill>
              <a:latin typeface="Calibri"/>
            </a:endParaRPr>
          </a:p>
        </p:txBody>
      </p:sp>
      <p:sp>
        <p:nvSpPr>
          <p:cNvPr id="34" name="Right Brace 33">
            <a:extLst>
              <a:ext uri="{FF2B5EF4-FFF2-40B4-BE49-F238E27FC236}">
                <a16:creationId xmlns:a16="http://schemas.microsoft.com/office/drawing/2014/main" id="{3868EFE7-E52C-4FDE-8BF1-900817C4053A}"/>
              </a:ext>
            </a:extLst>
          </p:cNvPr>
          <p:cNvSpPr/>
          <p:nvPr/>
        </p:nvSpPr>
        <p:spPr>
          <a:xfrm rot="16200000">
            <a:off x="2514677" y="1580281"/>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467">
              <a:solidFill>
                <a:prstClr val="white"/>
              </a:solidFill>
              <a:latin typeface="Calibri"/>
            </a:endParaRPr>
          </a:p>
        </p:txBody>
      </p:sp>
      <p:sp>
        <p:nvSpPr>
          <p:cNvPr id="35" name="Rectangle: Rounded Corners 34">
            <a:extLst>
              <a:ext uri="{FF2B5EF4-FFF2-40B4-BE49-F238E27FC236}">
                <a16:creationId xmlns:a16="http://schemas.microsoft.com/office/drawing/2014/main" id="{C58A589D-C126-4B14-9B4E-01A5F1D62419}"/>
              </a:ext>
            </a:extLst>
          </p:cNvPr>
          <p:cNvSpPr/>
          <p:nvPr/>
        </p:nvSpPr>
        <p:spPr>
          <a:xfrm>
            <a:off x="508000" y="1244600"/>
            <a:ext cx="4165602" cy="586645"/>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rPr>
              <a:t>How can women’s involvement continue and grow into the future?</a:t>
            </a:r>
          </a:p>
        </p:txBody>
      </p:sp>
      <p:sp>
        <p:nvSpPr>
          <p:cNvPr id="36" name="Rectangle: Rounded Corners 35">
            <a:extLst>
              <a:ext uri="{FF2B5EF4-FFF2-40B4-BE49-F238E27FC236}">
                <a16:creationId xmlns:a16="http://schemas.microsoft.com/office/drawing/2014/main" id="{DDC4AD7E-5008-4789-AE14-76DBE6EFC682}"/>
              </a:ext>
            </a:extLst>
          </p:cNvPr>
          <p:cNvSpPr/>
          <p:nvPr/>
        </p:nvSpPr>
        <p:spPr>
          <a:xfrm>
            <a:off x="609600" y="2209800"/>
            <a:ext cx="3810000" cy="479805"/>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rPr>
              <a:t>How can we promote &amp; support more meaningful inclusion of women?</a:t>
            </a:r>
          </a:p>
        </p:txBody>
      </p:sp>
      <p:sp>
        <p:nvSpPr>
          <p:cNvPr id="37" name="Rectangle: Rounded Corners 36">
            <a:extLst>
              <a:ext uri="{FF2B5EF4-FFF2-40B4-BE49-F238E27FC236}">
                <a16:creationId xmlns:a16="http://schemas.microsoft.com/office/drawing/2014/main" id="{1ED35275-EC4F-42FA-85F2-88E785C3B0DA}"/>
              </a:ext>
            </a:extLst>
          </p:cNvPr>
          <p:cNvSpPr/>
          <p:nvPr/>
        </p:nvSpPr>
        <p:spPr>
          <a:xfrm>
            <a:off x="264759" y="3279127"/>
            <a:ext cx="1256961" cy="1054415"/>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What is the current situation for women here? </a:t>
            </a:r>
          </a:p>
        </p:txBody>
      </p:sp>
      <p:sp>
        <p:nvSpPr>
          <p:cNvPr id="38" name="Rectangle: Rounded Corners 37">
            <a:extLst>
              <a:ext uri="{FF2B5EF4-FFF2-40B4-BE49-F238E27FC236}">
                <a16:creationId xmlns:a16="http://schemas.microsoft.com/office/drawing/2014/main" id="{E8B053A9-D5C3-4436-AB59-34102CF932F0}"/>
              </a:ext>
            </a:extLst>
          </p:cNvPr>
          <p:cNvSpPr/>
          <p:nvPr/>
        </p:nvSpPr>
        <p:spPr>
          <a:xfrm>
            <a:off x="1615013" y="3276600"/>
            <a:ext cx="1701753" cy="1054415"/>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How can we make it more possible for women to be involved?</a:t>
            </a:r>
          </a:p>
        </p:txBody>
      </p:sp>
      <p:sp>
        <p:nvSpPr>
          <p:cNvPr id="39" name="Rectangle: Rounded Corners 38">
            <a:extLst>
              <a:ext uri="{FF2B5EF4-FFF2-40B4-BE49-F238E27FC236}">
                <a16:creationId xmlns:a16="http://schemas.microsoft.com/office/drawing/2014/main" id="{4E32DAC9-A8B7-4F59-BDAA-FC80F3645BFB}"/>
              </a:ext>
            </a:extLst>
          </p:cNvPr>
          <p:cNvSpPr/>
          <p:nvPr/>
        </p:nvSpPr>
        <p:spPr>
          <a:xfrm>
            <a:off x="3403600" y="3277347"/>
            <a:ext cx="1454257" cy="1054415"/>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How can we build capacity for women’s involvement?</a:t>
            </a:r>
          </a:p>
        </p:txBody>
      </p:sp>
      <p:sp>
        <p:nvSpPr>
          <p:cNvPr id="40" name="Rectangle: Rounded Corners 39">
            <a:extLst>
              <a:ext uri="{FF2B5EF4-FFF2-40B4-BE49-F238E27FC236}">
                <a16:creationId xmlns:a16="http://schemas.microsoft.com/office/drawing/2014/main" id="{0257BCFB-9948-4314-AA60-3188F764B0F8}"/>
              </a:ext>
            </a:extLst>
          </p:cNvPr>
          <p:cNvSpPr/>
          <p:nvPr/>
        </p:nvSpPr>
        <p:spPr>
          <a:xfrm>
            <a:off x="1005303" y="4960993"/>
            <a:ext cx="3160297" cy="491892"/>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cs typeface="Arial" panose="020B0604020202020204" pitchFamily="34" charset="0"/>
              </a:rPr>
              <a:t>Goal: Women are actively involved in conservation</a:t>
            </a:r>
          </a:p>
        </p:txBody>
      </p:sp>
      <p:sp>
        <p:nvSpPr>
          <p:cNvPr id="41" name="Arrow: Down 40">
            <a:extLst>
              <a:ext uri="{FF2B5EF4-FFF2-40B4-BE49-F238E27FC236}">
                <a16:creationId xmlns:a16="http://schemas.microsoft.com/office/drawing/2014/main" id="{6DE370A9-C1ED-47DB-88C5-14F38F9EE158}"/>
              </a:ext>
            </a:extLst>
          </p:cNvPr>
          <p:cNvSpPr/>
          <p:nvPr/>
        </p:nvSpPr>
        <p:spPr>
          <a:xfrm rot="10800000">
            <a:off x="2465891" y="2752080"/>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42" name="Arrow: Down 41">
            <a:extLst>
              <a:ext uri="{FF2B5EF4-FFF2-40B4-BE49-F238E27FC236}">
                <a16:creationId xmlns:a16="http://schemas.microsoft.com/office/drawing/2014/main" id="{BFA9DFA2-3885-4B82-8E35-908AAC16395B}"/>
              </a:ext>
            </a:extLst>
          </p:cNvPr>
          <p:cNvSpPr/>
          <p:nvPr/>
        </p:nvSpPr>
        <p:spPr>
          <a:xfrm rot="10800000">
            <a:off x="2465891" y="1908098"/>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231912" y="2752080"/>
            <a:ext cx="4644888" cy="291212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5084920" y="974141"/>
            <a:ext cx="6903880" cy="540919"/>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17804"/>
            <a:ext cx="6646568" cy="502766"/>
          </a:xfrm>
          <a:prstGeom prst="rect">
            <a:avLst/>
          </a:prstGeom>
          <a:noFill/>
        </p:spPr>
        <p:txBody>
          <a:bodyPr wrap="square">
            <a:spAutoFit/>
          </a:bodyPr>
          <a:lstStyle/>
          <a:p>
            <a:pPr defTabSz="609630"/>
            <a:r>
              <a:rPr lang="en-US" sz="2667" dirty="0">
                <a:solidFill>
                  <a:prstClr val="white"/>
                </a:solidFill>
                <a:latin typeface="Now" panose="020B0604020202020204" charset="0"/>
              </a:rPr>
              <a:t>Meaningful involvement:</a:t>
            </a:r>
          </a:p>
        </p:txBody>
      </p:sp>
      <p:sp>
        <p:nvSpPr>
          <p:cNvPr id="46" name="TextBox 45">
            <a:extLst>
              <a:ext uri="{FF2B5EF4-FFF2-40B4-BE49-F238E27FC236}">
                <a16:creationId xmlns:a16="http://schemas.microsoft.com/office/drawing/2014/main" id="{29AD5706-375F-4BBD-93E9-5BBF7E5648D2}"/>
              </a:ext>
            </a:extLst>
          </p:cNvPr>
          <p:cNvSpPr txBox="1"/>
          <p:nvPr/>
        </p:nvSpPr>
        <p:spPr>
          <a:xfrm>
            <a:off x="5672975" y="3317794"/>
            <a:ext cx="6096000" cy="2862322"/>
          </a:xfrm>
          <a:prstGeom prst="rect">
            <a:avLst/>
          </a:prstGeom>
          <a:noFill/>
        </p:spPr>
        <p:txBody>
          <a:bodyPr wrap="square">
            <a:spAutoFit/>
          </a:bodyPr>
          <a:lstStyle/>
          <a:p>
            <a:pPr defTabSz="609630"/>
            <a:r>
              <a:rPr lang="en-US" sz="2000" dirty="0">
                <a:solidFill>
                  <a:prstClr val="white"/>
                </a:solidFill>
                <a:latin typeface="Now" panose="020B0604020202020204" charset="0"/>
                <a:sym typeface="Wingdings" panose="05000000000000000000" pitchFamily="2" charset="2"/>
              </a:rPr>
              <a:t>In your </a:t>
            </a:r>
            <a:r>
              <a:rPr lang="en-US" sz="2000" b="1" dirty="0">
                <a:solidFill>
                  <a:prstClr val="white"/>
                </a:solidFill>
                <a:latin typeface="Now" panose="020B0604020202020204" charset="0"/>
                <a:sym typeface="Wingdings" panose="05000000000000000000" pitchFamily="2" charset="2"/>
              </a:rPr>
              <a:t>GENDER ANALYSIS and project implementation</a:t>
            </a:r>
            <a:r>
              <a:rPr lang="en-US" sz="2000" dirty="0">
                <a:solidFill>
                  <a:prstClr val="white"/>
                </a:solidFill>
                <a:latin typeface="Now" panose="020B0604020202020204" charset="0"/>
                <a:sym typeface="Wingdings" panose="05000000000000000000" pitchFamily="2" charset="2"/>
              </a:rPr>
              <a:t>:</a:t>
            </a:r>
          </a:p>
          <a:p>
            <a:pPr defTabSz="609630"/>
            <a:endParaRPr lang="en-US" sz="2000" dirty="0">
              <a:solidFill>
                <a:prstClr val="white"/>
              </a:solidFill>
              <a:latin typeface="Now" panose="020B0604020202020204" charset="0"/>
              <a:sym typeface="Wingdings" panose="05000000000000000000" pitchFamily="2" charset="2"/>
            </a:endParaRPr>
          </a:p>
          <a:p>
            <a:pPr marL="190510" indent="-190510" defTabSz="609630">
              <a:buFont typeface="Arial" panose="020B0604020202020204" pitchFamily="34" charset="0"/>
              <a:buChar char="•"/>
            </a:pPr>
            <a:r>
              <a:rPr lang="en-US" sz="2000" b="1" dirty="0">
                <a:solidFill>
                  <a:prstClr val="white"/>
                </a:solidFill>
                <a:latin typeface="Now" panose="020B0604020202020204" charset="0"/>
                <a:sym typeface="Wingdings" panose="05000000000000000000" pitchFamily="2" charset="2"/>
              </a:rPr>
              <a:t>Pay attention</a:t>
            </a:r>
            <a:r>
              <a:rPr lang="en-US" sz="2000" dirty="0">
                <a:solidFill>
                  <a:prstClr val="white"/>
                </a:solidFill>
                <a:latin typeface="Now" panose="020B0604020202020204" charset="0"/>
                <a:sym typeface="Wingdings" panose="05000000000000000000" pitchFamily="2" charset="2"/>
              </a:rPr>
              <a:t> to how women are participating in activities</a:t>
            </a:r>
          </a:p>
          <a:p>
            <a:pPr defTabSz="609630"/>
            <a:endParaRPr lang="en-US" sz="2000" dirty="0">
              <a:solidFill>
                <a:prstClr val="white"/>
              </a:solidFill>
              <a:latin typeface="Now" panose="020B0604020202020204" charset="0"/>
              <a:sym typeface="Wingdings" panose="05000000000000000000" pitchFamily="2" charset="2"/>
            </a:endParaRPr>
          </a:p>
          <a:p>
            <a:pPr marL="190510" indent="-190510" defTabSz="609630">
              <a:buFont typeface="Arial" panose="020B0604020202020204" pitchFamily="34" charset="0"/>
              <a:buChar char="•"/>
            </a:pPr>
            <a:r>
              <a:rPr lang="en-US" sz="2000" b="1" dirty="0">
                <a:solidFill>
                  <a:prstClr val="white"/>
                </a:solidFill>
                <a:latin typeface="Now" panose="020B0604020202020204" charset="0"/>
                <a:sym typeface="Wingdings" panose="05000000000000000000" pitchFamily="2" charset="2"/>
              </a:rPr>
              <a:t>Assess</a:t>
            </a:r>
            <a:r>
              <a:rPr lang="en-US" sz="2000" dirty="0">
                <a:solidFill>
                  <a:prstClr val="white"/>
                </a:solidFill>
                <a:latin typeface="Now" panose="020B0604020202020204" charset="0"/>
                <a:sym typeface="Wingdings" panose="05000000000000000000" pitchFamily="2" charset="2"/>
              </a:rPr>
              <a:t> if this participation is meaningful &amp; addresses your gender goals through </a:t>
            </a:r>
            <a:r>
              <a:rPr lang="en-US" sz="2000" b="1" dirty="0">
                <a:solidFill>
                  <a:prstClr val="white"/>
                </a:solidFill>
                <a:latin typeface="Now" panose="020B0604020202020204" charset="0"/>
                <a:sym typeface="Wingdings" panose="05000000000000000000" pitchFamily="2" charset="2"/>
              </a:rPr>
              <a:t>monitoring &amp; evaluation. </a:t>
            </a:r>
            <a:endParaRPr lang="en-US" sz="2000" i="1" dirty="0">
              <a:solidFill>
                <a:prstClr val="white"/>
              </a:solidFill>
              <a:latin typeface="Now" panose="020B0604020202020204" charset="0"/>
              <a:sym typeface="Wingdings" panose="05000000000000000000" pitchFamily="2" charset="2"/>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8527329" y="604374"/>
            <a:ext cx="19063" cy="4550717"/>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sp>
        <p:nvSpPr>
          <p:cNvPr id="48" name="TextBox 47">
            <a:extLst>
              <a:ext uri="{FF2B5EF4-FFF2-40B4-BE49-F238E27FC236}">
                <a16:creationId xmlns:a16="http://schemas.microsoft.com/office/drawing/2014/main" id="{FD46A088-2EFF-4B28-9857-7B0692DFEA06}"/>
              </a:ext>
            </a:extLst>
          </p:cNvPr>
          <p:cNvSpPr txBox="1"/>
          <p:nvPr/>
        </p:nvSpPr>
        <p:spPr>
          <a:xfrm>
            <a:off x="5402845" y="1584439"/>
            <a:ext cx="6096000" cy="1169359"/>
          </a:xfrm>
          <a:prstGeom prst="rect">
            <a:avLst/>
          </a:prstGeom>
          <a:noFill/>
        </p:spPr>
        <p:txBody>
          <a:bodyPr wrap="square">
            <a:spAutoFit/>
          </a:bodyPr>
          <a:lstStyle/>
          <a:p>
            <a:pPr defTabSz="609630"/>
            <a:r>
              <a:rPr lang="en-US" sz="2333" dirty="0">
                <a:solidFill>
                  <a:prstClr val="white"/>
                </a:solidFill>
                <a:latin typeface="Now" panose="020B0604020202020204" charset="0"/>
              </a:rPr>
              <a:t>In </a:t>
            </a:r>
            <a:r>
              <a:rPr lang="en-US" sz="2333" b="1" dirty="0">
                <a:solidFill>
                  <a:prstClr val="white"/>
                </a:solidFill>
                <a:latin typeface="Now" panose="020B0604020202020204" charset="0"/>
              </a:rPr>
              <a:t>project activities</a:t>
            </a:r>
            <a:r>
              <a:rPr lang="en-US" sz="2333" dirty="0">
                <a:solidFill>
                  <a:prstClr val="white"/>
                </a:solidFill>
                <a:latin typeface="Now" panose="020B0604020202020204" charset="0"/>
              </a:rPr>
              <a:t>, assess how women are involved, and </a:t>
            </a:r>
            <a:r>
              <a:rPr lang="en-US" sz="2333" b="1" dirty="0">
                <a:solidFill>
                  <a:prstClr val="white"/>
                </a:solidFill>
                <a:latin typeface="Now" panose="020B0604020202020204" charset="0"/>
              </a:rPr>
              <a:t>facilitate their meaningful participation</a:t>
            </a:r>
          </a:p>
        </p:txBody>
      </p:sp>
      <p:sp>
        <p:nvSpPr>
          <p:cNvPr id="22" name="Rectangle 21">
            <a:extLst>
              <a:ext uri="{FF2B5EF4-FFF2-40B4-BE49-F238E27FC236}">
                <a16:creationId xmlns:a16="http://schemas.microsoft.com/office/drawing/2014/main" id="{381EC197-C2B7-4AF1-BB84-BA0F4AB06C44}"/>
              </a:ext>
            </a:extLst>
          </p:cNvPr>
          <p:cNvSpPr/>
          <p:nvPr/>
        </p:nvSpPr>
        <p:spPr>
          <a:xfrm>
            <a:off x="197236" y="1062239"/>
            <a:ext cx="4644888" cy="11227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Tree>
    <p:extLst>
      <p:ext uri="{BB962C8B-B14F-4D97-AF65-F5344CB8AC3E}">
        <p14:creationId xmlns:p14="http://schemas.microsoft.com/office/powerpoint/2010/main" val="4177154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1418205"/>
            <a:ext cx="12192000" cy="5439795"/>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pPr defTabSz="609630"/>
            <a:endParaRPr lang="en-US" sz="1200" dirty="0">
              <a:solidFill>
                <a:prstClr val="black"/>
              </a:solidFill>
              <a:latin typeface="Calibri"/>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black"/>
                </a:solidFill>
                <a:latin typeface="Now"/>
              </a:rPr>
              <a:t>MODULE 2</a:t>
            </a:r>
            <a:r>
              <a:rPr lang="en-US" sz="1067">
                <a:solidFill>
                  <a:prstClr val="black"/>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5084920" y="1041400"/>
            <a:ext cx="7107080" cy="4064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41400"/>
            <a:ext cx="6646568" cy="502766"/>
          </a:xfrm>
          <a:prstGeom prst="rect">
            <a:avLst/>
          </a:prstGeom>
          <a:noFill/>
        </p:spPr>
        <p:txBody>
          <a:bodyPr wrap="square">
            <a:spAutoFit/>
          </a:bodyPr>
          <a:lstStyle/>
          <a:p>
            <a:pPr defTabSz="609630"/>
            <a:r>
              <a:rPr lang="en-US" sz="2667" dirty="0">
                <a:solidFill>
                  <a:prstClr val="white"/>
                </a:solidFill>
                <a:latin typeface="Now" panose="020B0604020202020204" charset="0"/>
              </a:rPr>
              <a:t>Meaningful involvement</a:t>
            </a:r>
          </a:p>
        </p:txBody>
      </p:sp>
      <p:sp>
        <p:nvSpPr>
          <p:cNvPr id="48" name="TextBox 47">
            <a:extLst>
              <a:ext uri="{FF2B5EF4-FFF2-40B4-BE49-F238E27FC236}">
                <a16:creationId xmlns:a16="http://schemas.microsoft.com/office/drawing/2014/main" id="{FD46A088-2EFF-4B28-9857-7B0692DFEA06}"/>
              </a:ext>
            </a:extLst>
          </p:cNvPr>
          <p:cNvSpPr txBox="1"/>
          <p:nvPr/>
        </p:nvSpPr>
        <p:spPr>
          <a:xfrm>
            <a:off x="355600" y="2159000"/>
            <a:ext cx="6096000" cy="3785652"/>
          </a:xfrm>
          <a:prstGeom prst="rect">
            <a:avLst/>
          </a:prstGeom>
          <a:noFill/>
        </p:spPr>
        <p:txBody>
          <a:bodyPr wrap="square">
            <a:spAutoFit/>
          </a:bodyPr>
          <a:lstStyle/>
          <a:p>
            <a:pPr defTabSz="609630"/>
            <a:r>
              <a:rPr lang="en-US" sz="2400" dirty="0">
                <a:solidFill>
                  <a:prstClr val="black"/>
                </a:solidFill>
                <a:latin typeface="Avenir Next LT Pro" panose="020B0504020202020204" pitchFamily="34" charset="0"/>
              </a:rPr>
              <a:t>There are important differences between </a:t>
            </a:r>
            <a:r>
              <a:rPr lang="en-US" sz="2400" b="1" dirty="0">
                <a:solidFill>
                  <a:prstClr val="black"/>
                </a:solidFill>
                <a:latin typeface="Avenir Next LT Pro" panose="020B0504020202020204" pitchFamily="34" charset="0"/>
              </a:rPr>
              <a:t>attendance</a:t>
            </a:r>
            <a:r>
              <a:rPr lang="en-US" sz="2400" dirty="0">
                <a:solidFill>
                  <a:prstClr val="black"/>
                </a:solidFill>
                <a:latin typeface="Avenir Next LT Pro" panose="020B0504020202020204" pitchFamily="34" charset="0"/>
              </a:rPr>
              <a:t>, </a:t>
            </a:r>
            <a:r>
              <a:rPr lang="en-US" sz="2400" b="1" dirty="0">
                <a:solidFill>
                  <a:prstClr val="black"/>
                </a:solidFill>
                <a:latin typeface="Avenir Next LT Pro" panose="020B0504020202020204" pitchFamily="34" charset="0"/>
              </a:rPr>
              <a:t>participation</a:t>
            </a:r>
            <a:r>
              <a:rPr lang="en-US" sz="2400" dirty="0">
                <a:solidFill>
                  <a:prstClr val="black"/>
                </a:solidFill>
                <a:latin typeface="Avenir Next LT Pro" panose="020B0504020202020204" pitchFamily="34" charset="0"/>
              </a:rPr>
              <a:t>, and </a:t>
            </a:r>
            <a:r>
              <a:rPr lang="en-US" sz="2400" b="1" dirty="0">
                <a:solidFill>
                  <a:prstClr val="black"/>
                </a:solidFill>
                <a:latin typeface="Avenir Next LT Pro" panose="020B0504020202020204" pitchFamily="34" charset="0"/>
              </a:rPr>
              <a:t>leadership</a:t>
            </a:r>
            <a:r>
              <a:rPr lang="en-US" sz="2400" dirty="0">
                <a:solidFill>
                  <a:prstClr val="black"/>
                </a:solidFill>
                <a:latin typeface="Avenir Next LT Pro" panose="020B0504020202020204" pitchFamily="34" charset="0"/>
              </a:rPr>
              <a:t>.</a:t>
            </a:r>
          </a:p>
          <a:p>
            <a:pPr algn="ctr" defTabSz="609630"/>
            <a:endParaRPr lang="en-US" sz="2400" dirty="0">
              <a:solidFill>
                <a:prstClr val="black"/>
              </a:solidFill>
              <a:latin typeface="Avenir Next LT Pro" panose="020B0504020202020204" pitchFamily="34" charset="0"/>
            </a:endParaRPr>
          </a:p>
          <a:p>
            <a:pPr defTabSz="609630"/>
            <a:r>
              <a:rPr lang="en-US" sz="2400" dirty="0">
                <a:solidFill>
                  <a:prstClr val="black"/>
                </a:solidFill>
                <a:latin typeface="Avenir Next LT Pro" panose="020B0504020202020204" pitchFamily="34" charset="0"/>
              </a:rPr>
              <a:t>“Inclusion” is more than inviting women to participate! </a:t>
            </a:r>
          </a:p>
          <a:p>
            <a:pPr defTabSz="609630"/>
            <a:br>
              <a:rPr lang="en-US" sz="2400" dirty="0">
                <a:solidFill>
                  <a:prstClr val="black"/>
                </a:solidFill>
                <a:latin typeface="Avenir Next LT Pro" panose="020B0504020202020204" pitchFamily="34" charset="0"/>
              </a:rPr>
            </a:br>
            <a:r>
              <a:rPr lang="en-US" sz="2400" dirty="0">
                <a:solidFill>
                  <a:prstClr val="black"/>
                </a:solidFill>
                <a:latin typeface="Avenir Next LT Pro" panose="020B0504020202020204" pitchFamily="34" charset="0"/>
              </a:rPr>
              <a:t>It means facilitating the active participation of women in activities and decision-making.</a:t>
            </a:r>
          </a:p>
        </p:txBody>
      </p:sp>
      <p:pic>
        <p:nvPicPr>
          <p:cNvPr id="3" name="Picture 2" descr="A picture containing text&#10;&#10;Description automatically generated">
            <a:extLst>
              <a:ext uri="{FF2B5EF4-FFF2-40B4-BE49-F238E27FC236}">
                <a16:creationId xmlns:a16="http://schemas.microsoft.com/office/drawing/2014/main" id="{00C8FBD5-58B3-4073-A140-023654ACB2F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14965" y="2260796"/>
            <a:ext cx="5418667" cy="4064000"/>
          </a:xfrm>
          <a:prstGeom prst="rect">
            <a:avLst/>
          </a:prstGeom>
        </p:spPr>
      </p:pic>
      <p:sp>
        <p:nvSpPr>
          <p:cNvPr id="10" name="TextBox 4">
            <a:extLst>
              <a:ext uri="{FF2B5EF4-FFF2-40B4-BE49-F238E27FC236}">
                <a16:creationId xmlns:a16="http://schemas.microsoft.com/office/drawing/2014/main" id="{5B8E2E69-7FF1-4DE4-AB41-765C0593C800}"/>
              </a:ext>
            </a:extLst>
          </p:cNvPr>
          <p:cNvSpPr txBox="1"/>
          <p:nvPr/>
        </p:nvSpPr>
        <p:spPr>
          <a:xfrm>
            <a:off x="6807200" y="5913874"/>
            <a:ext cx="2822136" cy="371768"/>
          </a:xfrm>
          <a:prstGeom prst="rect">
            <a:avLst/>
          </a:prstGeom>
        </p:spPr>
        <p:txBody>
          <a:bodyPr wrap="square" lIns="0" tIns="0" rIns="0" bIns="0" rtlCol="0" anchor="t">
            <a:spAutoFit/>
          </a:bodyPr>
          <a:lstStyle/>
          <a:p>
            <a:pPr defTabSz="609630">
              <a:lnSpc>
                <a:spcPts val="1493"/>
              </a:lnSpc>
            </a:pPr>
            <a:r>
              <a:rPr lang="en-US" sz="1200" dirty="0">
                <a:solidFill>
                  <a:prstClr val="white"/>
                </a:solidFill>
                <a:latin typeface="Now"/>
              </a:rPr>
              <a:t>Woman presenting results of group discussion. © FACT</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220934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1418205"/>
            <a:ext cx="12192000" cy="5439795"/>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pPr defTabSz="609630"/>
            <a:endParaRPr lang="en-US" sz="1200" dirty="0">
              <a:solidFill>
                <a:prstClr val="black"/>
              </a:solidFill>
              <a:latin typeface="Calibri"/>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black"/>
                </a:solidFill>
                <a:latin typeface="Now"/>
              </a:rPr>
              <a:t>MODULE 2</a:t>
            </a:r>
            <a:r>
              <a:rPr lang="en-US" sz="1067">
                <a:solidFill>
                  <a:prstClr val="black"/>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5084920" y="1041400"/>
            <a:ext cx="7107080" cy="4064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41400"/>
            <a:ext cx="6646568" cy="502766"/>
          </a:xfrm>
          <a:prstGeom prst="rect">
            <a:avLst/>
          </a:prstGeom>
          <a:noFill/>
        </p:spPr>
        <p:txBody>
          <a:bodyPr wrap="square">
            <a:spAutoFit/>
          </a:bodyPr>
          <a:lstStyle/>
          <a:p>
            <a:pPr defTabSz="609630"/>
            <a:r>
              <a:rPr lang="en-US" sz="2667" dirty="0">
                <a:solidFill>
                  <a:prstClr val="white"/>
                </a:solidFill>
                <a:latin typeface="Now" panose="020B0604020202020204" charset="0"/>
              </a:rPr>
              <a:t>Meaningful involvement</a:t>
            </a:r>
          </a:p>
        </p:txBody>
      </p:sp>
      <p:sp>
        <p:nvSpPr>
          <p:cNvPr id="48" name="TextBox 47">
            <a:extLst>
              <a:ext uri="{FF2B5EF4-FFF2-40B4-BE49-F238E27FC236}">
                <a16:creationId xmlns:a16="http://schemas.microsoft.com/office/drawing/2014/main" id="{FD46A088-2EFF-4B28-9857-7B0692DFEA06}"/>
              </a:ext>
            </a:extLst>
          </p:cNvPr>
          <p:cNvSpPr txBox="1"/>
          <p:nvPr/>
        </p:nvSpPr>
        <p:spPr>
          <a:xfrm>
            <a:off x="355600" y="2159000"/>
            <a:ext cx="6096000" cy="3785652"/>
          </a:xfrm>
          <a:prstGeom prst="rect">
            <a:avLst/>
          </a:prstGeom>
          <a:noFill/>
        </p:spPr>
        <p:txBody>
          <a:bodyPr wrap="square">
            <a:spAutoFit/>
          </a:bodyPr>
          <a:lstStyle/>
          <a:p>
            <a:pPr defTabSz="609630"/>
            <a:r>
              <a:rPr lang="en-US" sz="2400" dirty="0">
                <a:solidFill>
                  <a:prstClr val="black"/>
                </a:solidFill>
                <a:latin typeface="Avenir Next LT Pro" panose="020B0504020202020204" pitchFamily="34" charset="0"/>
              </a:rPr>
              <a:t>There are important differences between </a:t>
            </a:r>
            <a:r>
              <a:rPr lang="en-US" sz="2400" b="1" dirty="0">
                <a:solidFill>
                  <a:prstClr val="black"/>
                </a:solidFill>
                <a:latin typeface="Avenir Next LT Pro" panose="020B0504020202020204" pitchFamily="34" charset="0"/>
              </a:rPr>
              <a:t>attendance</a:t>
            </a:r>
            <a:r>
              <a:rPr lang="en-US" sz="2400" dirty="0">
                <a:solidFill>
                  <a:prstClr val="black"/>
                </a:solidFill>
                <a:latin typeface="Avenir Next LT Pro" panose="020B0504020202020204" pitchFamily="34" charset="0"/>
              </a:rPr>
              <a:t>, </a:t>
            </a:r>
            <a:r>
              <a:rPr lang="en-US" sz="2400" b="1" dirty="0">
                <a:solidFill>
                  <a:prstClr val="black"/>
                </a:solidFill>
                <a:latin typeface="Avenir Next LT Pro" panose="020B0504020202020204" pitchFamily="34" charset="0"/>
              </a:rPr>
              <a:t>participation</a:t>
            </a:r>
            <a:r>
              <a:rPr lang="en-US" sz="2400" dirty="0">
                <a:solidFill>
                  <a:prstClr val="black"/>
                </a:solidFill>
                <a:latin typeface="Avenir Next LT Pro" panose="020B0504020202020204" pitchFamily="34" charset="0"/>
              </a:rPr>
              <a:t>, and </a:t>
            </a:r>
            <a:r>
              <a:rPr lang="en-US" sz="2400" b="1" dirty="0">
                <a:solidFill>
                  <a:prstClr val="black"/>
                </a:solidFill>
                <a:latin typeface="Avenir Next LT Pro" panose="020B0504020202020204" pitchFamily="34" charset="0"/>
              </a:rPr>
              <a:t>leadership</a:t>
            </a:r>
            <a:r>
              <a:rPr lang="en-US" sz="2400" dirty="0">
                <a:solidFill>
                  <a:prstClr val="black"/>
                </a:solidFill>
                <a:latin typeface="Avenir Next LT Pro" panose="020B0504020202020204" pitchFamily="34" charset="0"/>
              </a:rPr>
              <a:t>.</a:t>
            </a:r>
          </a:p>
          <a:p>
            <a:pPr algn="ctr" defTabSz="609630"/>
            <a:endParaRPr lang="en-US" sz="2400" dirty="0">
              <a:solidFill>
                <a:prstClr val="black"/>
              </a:solidFill>
              <a:latin typeface="Avenir Next LT Pro" panose="020B0504020202020204" pitchFamily="34" charset="0"/>
            </a:endParaRPr>
          </a:p>
          <a:p>
            <a:pPr defTabSz="609630"/>
            <a:r>
              <a:rPr lang="en-US" sz="2400" dirty="0">
                <a:solidFill>
                  <a:prstClr val="black"/>
                </a:solidFill>
                <a:latin typeface="Avenir Next LT Pro" panose="020B0504020202020204" pitchFamily="34" charset="0"/>
              </a:rPr>
              <a:t>“Inclusion” is more than inviting women to participate! </a:t>
            </a:r>
          </a:p>
          <a:p>
            <a:pPr defTabSz="609630"/>
            <a:br>
              <a:rPr lang="en-US" sz="2400" dirty="0">
                <a:solidFill>
                  <a:prstClr val="black"/>
                </a:solidFill>
                <a:latin typeface="Avenir Next LT Pro" panose="020B0504020202020204" pitchFamily="34" charset="0"/>
              </a:rPr>
            </a:br>
            <a:r>
              <a:rPr lang="en-US" sz="2400" dirty="0">
                <a:solidFill>
                  <a:prstClr val="black"/>
                </a:solidFill>
                <a:latin typeface="Avenir Next LT Pro" panose="020B0504020202020204" pitchFamily="34" charset="0"/>
              </a:rPr>
              <a:t>It means facilitating the active participation of women in activities and decision-making.</a:t>
            </a:r>
          </a:p>
        </p:txBody>
      </p:sp>
      <p:sp>
        <p:nvSpPr>
          <p:cNvPr id="8" name="Rectangle 7">
            <a:extLst>
              <a:ext uri="{FF2B5EF4-FFF2-40B4-BE49-F238E27FC236}">
                <a16:creationId xmlns:a16="http://schemas.microsoft.com/office/drawing/2014/main" id="{52CF2FD3-E720-49E5-962F-81226A869921}"/>
              </a:ext>
            </a:extLst>
          </p:cNvPr>
          <p:cNvSpPr/>
          <p:nvPr/>
        </p:nvSpPr>
        <p:spPr>
          <a:xfrm>
            <a:off x="6807200" y="2322567"/>
            <a:ext cx="4978400" cy="3754874"/>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630">
              <a:spcAft>
                <a:spcPts val="800"/>
              </a:spcAft>
            </a:pPr>
            <a:r>
              <a:rPr lang="en-US" sz="1733" i="1" dirty="0">
                <a:solidFill>
                  <a:prstClr val="black"/>
                </a:solidFill>
                <a:latin typeface="Now" panose="020B0604020202020204" charset="0"/>
              </a:rPr>
              <a:t>Example</a:t>
            </a:r>
          </a:p>
          <a:p>
            <a:pPr defTabSz="609630">
              <a:spcAft>
                <a:spcPts val="800"/>
              </a:spcAft>
            </a:pPr>
            <a:r>
              <a:rPr lang="en-US" sz="1733" dirty="0">
                <a:solidFill>
                  <a:prstClr val="black"/>
                </a:solidFill>
                <a:latin typeface="Now" panose="020B0604020202020204" charset="0"/>
              </a:rPr>
              <a:t>From FISHBIO’s work in Lao PDR:</a:t>
            </a:r>
          </a:p>
          <a:p>
            <a:pPr marL="190510" indent="-190510" defTabSz="609630">
              <a:spcAft>
                <a:spcPts val="800"/>
              </a:spcAft>
              <a:buFont typeface="Arial" panose="020B0604020202020204" pitchFamily="34" charset="0"/>
              <a:buChar char="•"/>
            </a:pPr>
            <a:r>
              <a:rPr lang="en-US" sz="1733" dirty="0">
                <a:solidFill>
                  <a:prstClr val="black"/>
                </a:solidFill>
                <a:latin typeface="Now" panose="020B0604020202020204" charset="0"/>
              </a:rPr>
              <a:t>Women do attend meetings, but are often mostly involved in supporting roles, e.g. cooking for other attendees</a:t>
            </a:r>
          </a:p>
          <a:p>
            <a:pPr marL="190510" indent="-190510" defTabSz="609630">
              <a:spcAft>
                <a:spcPts val="800"/>
              </a:spcAft>
              <a:buFont typeface="Arial" panose="020B0604020202020204" pitchFamily="34" charset="0"/>
              <a:buChar char="•"/>
            </a:pPr>
            <a:r>
              <a:rPr lang="en-US" sz="1733" dirty="0">
                <a:solidFill>
                  <a:prstClr val="black"/>
                </a:solidFill>
                <a:latin typeface="Now" panose="020B0604020202020204" charset="0"/>
              </a:rPr>
              <a:t>We would like to see women more involved in decision-making and leadership roles</a:t>
            </a:r>
          </a:p>
          <a:p>
            <a:pPr marL="190510" indent="-190510" defTabSz="609630">
              <a:spcAft>
                <a:spcPts val="800"/>
              </a:spcAft>
              <a:buFont typeface="Arial" panose="020B0604020202020204" pitchFamily="34" charset="0"/>
              <a:buChar char="•"/>
            </a:pPr>
            <a:r>
              <a:rPr lang="en-US" sz="1733" dirty="0">
                <a:solidFill>
                  <a:prstClr val="black"/>
                </a:solidFill>
                <a:latin typeface="Now" panose="020B0604020202020204" charset="0"/>
              </a:rPr>
              <a:t>We currently work to involve women in research – recording fisheries logbooks, fish tag monitoring, reporting on social media – since all of the fish go to women for cooking and selling.</a:t>
            </a:r>
          </a:p>
          <a:p>
            <a:pPr marL="190510" indent="-190510" defTabSz="609630">
              <a:spcAft>
                <a:spcPts val="800"/>
              </a:spcAft>
              <a:buFont typeface="Arial" panose="020B0604020202020204" pitchFamily="34" charset="0"/>
              <a:buChar char="•"/>
            </a:pPr>
            <a:endParaRPr lang="en-US" sz="1733" dirty="0">
              <a:solidFill>
                <a:prstClr val="black"/>
              </a:solidFill>
              <a:latin typeface="Now" panose="020B0604020202020204" charset="0"/>
            </a:endParaRPr>
          </a:p>
          <a:p>
            <a:pPr marL="228611" indent="-228611" defTabSz="609630">
              <a:spcAft>
                <a:spcPts val="800"/>
              </a:spcAft>
              <a:buFont typeface="Arial" panose="020B0604020202020204" pitchFamily="34" charset="0"/>
              <a:buChar char="•"/>
            </a:pPr>
            <a:endParaRPr lang="en-US" sz="1733" dirty="0">
              <a:solidFill>
                <a:prstClr val="black"/>
              </a:solidFill>
              <a:latin typeface="Now" panose="020B0604020202020204" charset="0"/>
            </a:endParaRPr>
          </a:p>
        </p:txBody>
      </p:sp>
    </p:spTree>
    <p:extLst>
      <p:ext uri="{BB962C8B-B14F-4D97-AF65-F5344CB8AC3E}">
        <p14:creationId xmlns:p14="http://schemas.microsoft.com/office/powerpoint/2010/main" val="344003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1418205"/>
            <a:ext cx="12192000" cy="5439795"/>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pPr defTabSz="609630"/>
            <a:endParaRPr lang="en-US" sz="1200" dirty="0">
              <a:solidFill>
                <a:prstClr val="black"/>
              </a:solidFill>
              <a:latin typeface="Calibri"/>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black"/>
                </a:solidFill>
                <a:latin typeface="Now"/>
              </a:rPr>
              <a:t>MODULE 2</a:t>
            </a:r>
            <a:r>
              <a:rPr lang="en-US" sz="1067">
                <a:solidFill>
                  <a:prstClr val="black"/>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5084920" y="1041400"/>
            <a:ext cx="7107080" cy="4064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41400"/>
            <a:ext cx="6646568" cy="502766"/>
          </a:xfrm>
          <a:prstGeom prst="rect">
            <a:avLst/>
          </a:prstGeom>
          <a:noFill/>
        </p:spPr>
        <p:txBody>
          <a:bodyPr wrap="square">
            <a:spAutoFit/>
          </a:bodyPr>
          <a:lstStyle/>
          <a:p>
            <a:pPr defTabSz="609630"/>
            <a:r>
              <a:rPr lang="en-US" sz="2667" dirty="0">
                <a:solidFill>
                  <a:prstClr val="white"/>
                </a:solidFill>
                <a:latin typeface="Now" panose="020B0604020202020204" charset="0"/>
              </a:rPr>
              <a:t>Meaningful involvement</a:t>
            </a:r>
          </a:p>
        </p:txBody>
      </p:sp>
      <p:sp>
        <p:nvSpPr>
          <p:cNvPr id="25" name="TextBox 24">
            <a:extLst>
              <a:ext uri="{FF2B5EF4-FFF2-40B4-BE49-F238E27FC236}">
                <a16:creationId xmlns:a16="http://schemas.microsoft.com/office/drawing/2014/main" id="{B63EE7FD-0ECA-46E4-AD2A-5CD06D7D0618}"/>
              </a:ext>
            </a:extLst>
          </p:cNvPr>
          <p:cNvSpPr txBox="1"/>
          <p:nvPr/>
        </p:nvSpPr>
        <p:spPr>
          <a:xfrm>
            <a:off x="1409558" y="685800"/>
            <a:ext cx="4584842" cy="830997"/>
          </a:xfrm>
          <a:prstGeom prst="rect">
            <a:avLst/>
          </a:prstGeom>
          <a:noFill/>
        </p:spPr>
        <p:txBody>
          <a:bodyPr wrap="square">
            <a:spAutoFit/>
          </a:bodyPr>
          <a:lstStyle/>
          <a:p>
            <a:pPr defTabSz="609630">
              <a:defRPr/>
            </a:pPr>
            <a:r>
              <a:rPr lang="en-US" sz="2400" b="1" dirty="0">
                <a:solidFill>
                  <a:prstClr val="black"/>
                </a:solidFill>
                <a:latin typeface="Now" panose="020B0604020202020204" charset="0"/>
              </a:rPr>
              <a:t>how to assess if your work has improved women’s</a:t>
            </a:r>
          </a:p>
        </p:txBody>
      </p:sp>
      <p:sp>
        <p:nvSpPr>
          <p:cNvPr id="28" name="TextBox 27">
            <a:extLst>
              <a:ext uri="{FF2B5EF4-FFF2-40B4-BE49-F238E27FC236}">
                <a16:creationId xmlns:a16="http://schemas.microsoft.com/office/drawing/2014/main" id="{D15E1601-2651-48C5-A970-A2CB3ECA634F}"/>
              </a:ext>
            </a:extLst>
          </p:cNvPr>
          <p:cNvSpPr txBox="1"/>
          <p:nvPr/>
        </p:nvSpPr>
        <p:spPr>
          <a:xfrm>
            <a:off x="152400" y="1978333"/>
            <a:ext cx="3403600" cy="4298934"/>
          </a:xfrm>
          <a:prstGeom prst="rect">
            <a:avLst/>
          </a:prstGeom>
          <a:noFill/>
        </p:spPr>
        <p:txBody>
          <a:bodyPr wrap="square">
            <a:spAutoFit/>
          </a:bodyPr>
          <a:lstStyle/>
          <a:p>
            <a:pPr defTabSz="609630">
              <a:defRPr/>
            </a:pPr>
            <a:r>
              <a:rPr lang="en-US" sz="2667" b="1" dirty="0">
                <a:solidFill>
                  <a:prstClr val="black"/>
                </a:solidFill>
                <a:latin typeface="Now" panose="020B0604020202020204" charset="0"/>
              </a:rPr>
              <a:t>MONITORING &amp; EVALUATION</a:t>
            </a:r>
          </a:p>
          <a:p>
            <a:pPr defTabSz="609630">
              <a:defRPr/>
            </a:pPr>
            <a:endParaRPr lang="en-US" sz="2667" b="1" dirty="0">
              <a:solidFill>
                <a:prstClr val="black"/>
              </a:solidFill>
              <a:latin typeface="Now" panose="020B0604020202020204" charset="0"/>
            </a:endParaRPr>
          </a:p>
          <a:p>
            <a:pPr defTabSz="609630">
              <a:defRPr/>
            </a:pPr>
            <a:endParaRPr lang="en-US" sz="2667" b="1" dirty="0">
              <a:solidFill>
                <a:prstClr val="black"/>
              </a:solidFill>
              <a:latin typeface="Now" panose="020B0604020202020204" charset="0"/>
            </a:endParaRPr>
          </a:p>
          <a:p>
            <a:pPr algn="ctr" defTabSz="609630">
              <a:lnSpc>
                <a:spcPts val="2067"/>
              </a:lnSpc>
              <a:defRPr/>
            </a:pPr>
            <a:r>
              <a:rPr lang="en-US" sz="1600" dirty="0">
                <a:solidFill>
                  <a:prstClr val="black"/>
                </a:solidFill>
                <a:latin typeface="Now" panose="020B0604020202020204" charset="0"/>
              </a:rPr>
              <a:t>You can assess the outcomes from your work on gender by using</a:t>
            </a:r>
          </a:p>
          <a:p>
            <a:pPr marL="304815" indent="-304815" algn="ctr" defTabSz="609630">
              <a:lnSpc>
                <a:spcPts val="2067"/>
              </a:lnSpc>
              <a:buFontTx/>
              <a:buAutoNum type="arabicParenBoth"/>
              <a:defRPr/>
            </a:pPr>
            <a:endParaRPr lang="en-US" sz="1600" dirty="0">
              <a:solidFill>
                <a:prstClr val="black"/>
              </a:solidFill>
              <a:latin typeface="Now" panose="020B0604020202020204" charset="0"/>
            </a:endParaRPr>
          </a:p>
          <a:p>
            <a:pPr marL="304815" indent="-304815" algn="ctr" defTabSz="609630">
              <a:lnSpc>
                <a:spcPts val="2067"/>
              </a:lnSpc>
              <a:buFontTx/>
              <a:buAutoNum type="arabicParenBoth"/>
              <a:defRPr/>
            </a:pPr>
            <a:r>
              <a:rPr lang="en-US" sz="1600" dirty="0">
                <a:solidFill>
                  <a:prstClr val="black"/>
                </a:solidFill>
                <a:latin typeface="Now" panose="020B0604020202020204" charset="0"/>
              </a:rPr>
              <a:t>QUANTITATIVE and</a:t>
            </a:r>
          </a:p>
          <a:p>
            <a:pPr marL="304815" indent="-304815" algn="ctr" defTabSz="609630">
              <a:lnSpc>
                <a:spcPts val="2067"/>
              </a:lnSpc>
              <a:buFontTx/>
              <a:buAutoNum type="arabicParenBoth"/>
              <a:defRPr/>
            </a:pPr>
            <a:r>
              <a:rPr lang="en-US" sz="1600" dirty="0">
                <a:solidFill>
                  <a:prstClr val="black"/>
                </a:solidFill>
                <a:latin typeface="Now" panose="020B0604020202020204" charset="0"/>
              </a:rPr>
              <a:t> QUALITATIVE </a:t>
            </a:r>
          </a:p>
          <a:p>
            <a:pPr algn="ctr" defTabSz="609630">
              <a:lnSpc>
                <a:spcPts val="2067"/>
              </a:lnSpc>
              <a:defRPr/>
            </a:pPr>
            <a:endParaRPr lang="en-US" sz="1600" dirty="0">
              <a:solidFill>
                <a:prstClr val="black"/>
              </a:solidFill>
              <a:latin typeface="Now" panose="020B0604020202020204" charset="0"/>
            </a:endParaRPr>
          </a:p>
          <a:p>
            <a:pPr algn="ctr" defTabSz="609630">
              <a:lnSpc>
                <a:spcPts val="2067"/>
              </a:lnSpc>
              <a:defRPr/>
            </a:pPr>
            <a:r>
              <a:rPr lang="en-US" sz="1600" dirty="0">
                <a:solidFill>
                  <a:prstClr val="black"/>
                </a:solidFill>
                <a:latin typeface="Now" panose="020B0604020202020204" charset="0"/>
              </a:rPr>
              <a:t>methods</a:t>
            </a:r>
          </a:p>
          <a:p>
            <a:pPr defTabSz="609630">
              <a:lnSpc>
                <a:spcPts val="2067"/>
              </a:lnSpc>
              <a:defRPr/>
            </a:pPr>
            <a:endParaRPr lang="en-US" sz="1600" dirty="0">
              <a:solidFill>
                <a:prstClr val="black"/>
              </a:solidFill>
              <a:latin typeface="Now" panose="020B0604020202020204" charset="0"/>
            </a:endParaRPr>
          </a:p>
          <a:p>
            <a:pPr defTabSz="609630">
              <a:defRPr/>
            </a:pPr>
            <a:endParaRPr lang="en-US" sz="2667" b="1" dirty="0">
              <a:solidFill>
                <a:prstClr val="black"/>
              </a:solidFill>
              <a:latin typeface="Now" panose="020B0604020202020204" charset="0"/>
            </a:endParaRPr>
          </a:p>
        </p:txBody>
      </p:sp>
      <p:sp>
        <p:nvSpPr>
          <p:cNvPr id="9" name="Oval 8">
            <a:extLst>
              <a:ext uri="{FF2B5EF4-FFF2-40B4-BE49-F238E27FC236}">
                <a16:creationId xmlns:a16="http://schemas.microsoft.com/office/drawing/2014/main" id="{D086D78E-8BF8-4B21-8D97-9FBCC399F58C}"/>
              </a:ext>
            </a:extLst>
          </p:cNvPr>
          <p:cNvSpPr/>
          <p:nvPr/>
        </p:nvSpPr>
        <p:spPr>
          <a:xfrm>
            <a:off x="3938249" y="2159000"/>
            <a:ext cx="406400" cy="38985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630"/>
            <a:r>
              <a:rPr lang="en-US" sz="1733" dirty="0">
                <a:solidFill>
                  <a:prstClr val="white"/>
                </a:solidFill>
                <a:latin typeface="Now" panose="020B0604020202020204" charset="0"/>
              </a:rPr>
              <a:t>1</a:t>
            </a:r>
          </a:p>
        </p:txBody>
      </p:sp>
      <p:sp>
        <p:nvSpPr>
          <p:cNvPr id="11" name="AutoShape 10">
            <a:extLst>
              <a:ext uri="{FF2B5EF4-FFF2-40B4-BE49-F238E27FC236}">
                <a16:creationId xmlns:a16="http://schemas.microsoft.com/office/drawing/2014/main" id="{CA2D590A-BFE8-4021-A461-5736EE5883C5}"/>
              </a:ext>
            </a:extLst>
          </p:cNvPr>
          <p:cNvSpPr/>
          <p:nvPr/>
        </p:nvSpPr>
        <p:spPr>
          <a:xfrm rot="-5400000" flipH="1">
            <a:off x="1649439" y="4113240"/>
            <a:ext cx="4016320" cy="0"/>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pic>
        <p:nvPicPr>
          <p:cNvPr id="3" name="Graphic 2" descr="Clipboard Partially Checked outline">
            <a:extLst>
              <a:ext uri="{FF2B5EF4-FFF2-40B4-BE49-F238E27FC236}">
                <a16:creationId xmlns:a16="http://schemas.microsoft.com/office/drawing/2014/main" id="{531AD915-359C-48AD-BBE6-D8CB2F8504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05192" y="1914325"/>
            <a:ext cx="737616" cy="737616"/>
          </a:xfrm>
          <a:prstGeom prst="rect">
            <a:avLst/>
          </a:prstGeom>
        </p:spPr>
      </p:pic>
      <p:sp>
        <p:nvSpPr>
          <p:cNvPr id="4" name="Rectangle 3">
            <a:extLst>
              <a:ext uri="{FF2B5EF4-FFF2-40B4-BE49-F238E27FC236}">
                <a16:creationId xmlns:a16="http://schemas.microsoft.com/office/drawing/2014/main" id="{5AAA88CE-E9D1-4289-809D-62AEF6337761}"/>
              </a:ext>
            </a:extLst>
          </p:cNvPr>
          <p:cNvSpPr/>
          <p:nvPr/>
        </p:nvSpPr>
        <p:spPr>
          <a:xfrm>
            <a:off x="5676392" y="3444519"/>
            <a:ext cx="2858008" cy="355334"/>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9" name="TextBox 28">
            <a:extLst>
              <a:ext uri="{FF2B5EF4-FFF2-40B4-BE49-F238E27FC236}">
                <a16:creationId xmlns:a16="http://schemas.microsoft.com/office/drawing/2014/main" id="{73B50C85-E79D-42DB-AE87-AD2F8D9F3636}"/>
              </a:ext>
            </a:extLst>
          </p:cNvPr>
          <p:cNvSpPr txBox="1"/>
          <p:nvPr/>
        </p:nvSpPr>
        <p:spPr>
          <a:xfrm>
            <a:off x="4368800" y="2191101"/>
            <a:ext cx="7264400" cy="4380686"/>
          </a:xfrm>
          <a:prstGeom prst="rect">
            <a:avLst/>
          </a:prstGeom>
          <a:noFill/>
        </p:spPr>
        <p:txBody>
          <a:bodyPr wrap="square">
            <a:spAutoFit/>
          </a:bodyPr>
          <a:lstStyle/>
          <a:p>
            <a:pPr defTabSz="609630">
              <a:lnSpc>
                <a:spcPts val="2067"/>
              </a:lnSpc>
            </a:pPr>
            <a:r>
              <a:rPr lang="en-US" sz="1733" b="1" dirty="0">
                <a:solidFill>
                  <a:prstClr val="black"/>
                </a:solidFill>
                <a:latin typeface="Now" panose="020B0604020202020204" charset="0"/>
              </a:rPr>
              <a:t>QUANTITATIVE monitoring</a:t>
            </a:r>
          </a:p>
          <a:p>
            <a:pPr defTabSz="609630">
              <a:lnSpc>
                <a:spcPts val="2067"/>
              </a:lnSpc>
            </a:pPr>
            <a:endParaRPr lang="en-US" sz="1600" b="1" dirty="0">
              <a:solidFill>
                <a:prstClr val="black"/>
              </a:solidFill>
              <a:latin typeface="Now" panose="020B0604020202020204" charset="0"/>
            </a:endParaRPr>
          </a:p>
          <a:p>
            <a:pPr defTabSz="609630">
              <a:lnSpc>
                <a:spcPts val="2067"/>
              </a:lnSpc>
            </a:pPr>
            <a:r>
              <a:rPr lang="en-US" sz="1600" dirty="0">
                <a:solidFill>
                  <a:prstClr val="black"/>
                </a:solidFill>
                <a:latin typeface="Now" panose="020B0604020202020204" charset="0"/>
              </a:rPr>
              <a:t>A common example of a quantitative indicator of gender inclusion is the # and % of activity participants of each gender</a:t>
            </a:r>
          </a:p>
          <a:p>
            <a:pPr defTabSz="609630">
              <a:lnSpc>
                <a:spcPts val="2067"/>
              </a:lnSpc>
            </a:pPr>
            <a:endParaRPr lang="en-US" sz="1600" b="1" dirty="0">
              <a:solidFill>
                <a:prstClr val="black"/>
              </a:solidFill>
              <a:latin typeface="Now" panose="020B0604020202020204" charset="0"/>
            </a:endParaRPr>
          </a:p>
          <a:p>
            <a:pPr defTabSz="609630">
              <a:lnSpc>
                <a:spcPts val="2067"/>
              </a:lnSpc>
            </a:pPr>
            <a:r>
              <a:rPr lang="en-US" sz="1600" dirty="0">
                <a:solidFill>
                  <a:prstClr val="black"/>
                </a:solidFill>
                <a:latin typeface="Now" panose="020B0604020202020204" charset="0"/>
              </a:rPr>
              <a:t>This requires </a:t>
            </a:r>
            <a:r>
              <a:rPr lang="en-US" sz="1600" b="1" dirty="0">
                <a:solidFill>
                  <a:prstClr val="black"/>
                </a:solidFill>
                <a:latin typeface="Now" panose="020B0604020202020204" charset="0"/>
              </a:rPr>
              <a:t>sex disaggregated data:</a:t>
            </a:r>
          </a:p>
          <a:p>
            <a:pPr defTabSz="609630">
              <a:lnSpc>
                <a:spcPts val="2067"/>
              </a:lnSpc>
            </a:pPr>
            <a:r>
              <a:rPr lang="en-US" sz="1600" dirty="0">
                <a:solidFill>
                  <a:prstClr val="black"/>
                </a:solidFill>
                <a:latin typeface="Now" panose="020B0604020202020204" charset="0"/>
              </a:rPr>
              <a:t>i.e., collection of data for men and data for women.</a:t>
            </a:r>
          </a:p>
          <a:p>
            <a:pPr defTabSz="609630">
              <a:lnSpc>
                <a:spcPts val="2067"/>
              </a:lnSpc>
            </a:pPr>
            <a:r>
              <a:rPr lang="en-US" sz="1600" i="1" dirty="0">
                <a:solidFill>
                  <a:prstClr val="black"/>
                </a:solidFill>
                <a:latin typeface="Now" panose="020B0604020202020204" charset="0"/>
              </a:rPr>
              <a:t>	Aggregated data: 50 participants</a:t>
            </a:r>
          </a:p>
          <a:p>
            <a:pPr defTabSz="609630">
              <a:lnSpc>
                <a:spcPts val="2067"/>
              </a:lnSpc>
            </a:pPr>
            <a:r>
              <a:rPr lang="en-US" sz="1600" i="1" dirty="0">
                <a:solidFill>
                  <a:prstClr val="black"/>
                </a:solidFill>
                <a:latin typeface="Now" panose="020B0604020202020204" charset="0"/>
              </a:rPr>
              <a:t>	Sex disaggregated data: 38 men, 12 women participants</a:t>
            </a:r>
          </a:p>
          <a:p>
            <a:pPr defTabSz="609630">
              <a:lnSpc>
                <a:spcPts val="2067"/>
              </a:lnSpc>
            </a:pPr>
            <a:endParaRPr lang="en-US" sz="1600" dirty="0">
              <a:solidFill>
                <a:prstClr val="black"/>
              </a:solidFill>
              <a:latin typeface="Now" panose="020B0604020202020204" charset="0"/>
            </a:endParaRPr>
          </a:p>
          <a:p>
            <a:pPr defTabSz="609630">
              <a:lnSpc>
                <a:spcPts val="2067"/>
              </a:lnSpc>
            </a:pPr>
            <a:r>
              <a:rPr lang="en-US" sz="1600" dirty="0">
                <a:solidFill>
                  <a:prstClr val="black"/>
                </a:solidFill>
                <a:latin typeface="Now" panose="020B0604020202020204" charset="0"/>
              </a:rPr>
              <a:t>Other examples of indicators to monitor: </a:t>
            </a:r>
          </a:p>
          <a:p>
            <a:pPr defTabSz="609630">
              <a:lnSpc>
                <a:spcPts val="2067"/>
              </a:lnSpc>
            </a:pPr>
            <a:r>
              <a:rPr lang="en-US" sz="1600" dirty="0">
                <a:solidFill>
                  <a:prstClr val="black"/>
                </a:solidFill>
                <a:latin typeface="Now" panose="020B0604020202020204" charset="0"/>
              </a:rPr>
              <a:t>	#/% of leadership positions held by women</a:t>
            </a:r>
          </a:p>
          <a:p>
            <a:pPr defTabSz="609630">
              <a:lnSpc>
                <a:spcPts val="2067"/>
              </a:lnSpc>
            </a:pPr>
            <a:r>
              <a:rPr lang="en-US" sz="1600" dirty="0">
                <a:solidFill>
                  <a:prstClr val="black"/>
                </a:solidFill>
                <a:latin typeface="Now" panose="020B0604020202020204" charset="0"/>
              </a:rPr>
              <a:t>	# of women trained in key skills</a:t>
            </a:r>
          </a:p>
          <a:p>
            <a:pPr marL="228611" indent="-228611" defTabSz="609630">
              <a:lnSpc>
                <a:spcPts val="2067"/>
              </a:lnSpc>
              <a:buFontTx/>
              <a:buAutoNum type="arabicParenBoth"/>
            </a:pPr>
            <a:endParaRPr lang="en-US" sz="1600" b="1" dirty="0">
              <a:solidFill>
                <a:prstClr val="black"/>
              </a:solidFill>
              <a:latin typeface="Now" panose="020B0604020202020204" charset="0"/>
            </a:endParaRPr>
          </a:p>
          <a:p>
            <a:pPr defTabSz="609630">
              <a:lnSpc>
                <a:spcPts val="2067"/>
              </a:lnSpc>
            </a:pPr>
            <a:endParaRPr lang="en-US" sz="1600" b="1" dirty="0">
              <a:solidFill>
                <a:prstClr val="black"/>
              </a:solidFill>
              <a:latin typeface="Now" panose="020B0604020202020204" charset="0"/>
            </a:endParaRPr>
          </a:p>
          <a:p>
            <a:pPr defTabSz="609630">
              <a:lnSpc>
                <a:spcPts val="2067"/>
              </a:lnSpc>
            </a:pPr>
            <a:endParaRPr lang="en-US" sz="1600" b="1" dirty="0">
              <a:solidFill>
                <a:prstClr val="black"/>
              </a:solidFill>
              <a:latin typeface="Now" panose="020B0604020202020204" charset="0"/>
            </a:endParaRPr>
          </a:p>
        </p:txBody>
      </p:sp>
    </p:spTree>
    <p:extLst>
      <p:ext uri="{BB962C8B-B14F-4D97-AF65-F5344CB8AC3E}">
        <p14:creationId xmlns:p14="http://schemas.microsoft.com/office/powerpoint/2010/main" val="3628150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1418205"/>
            <a:ext cx="12192000" cy="5439795"/>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sz="1200" dirty="0"/>
          </a:p>
        </p:txBody>
      </p:sp>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a:lnSpc>
                <a:spcPts val="1493"/>
              </a:lnSpc>
            </a:pPr>
            <a:r>
              <a:rPr lang="en-US" sz="1066">
                <a:latin typeface="Now"/>
              </a:rPr>
              <a:t>MODULE 2</a:t>
            </a:r>
            <a:r>
              <a:rPr lang="en-US" sz="1067">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5084920" y="1041400"/>
            <a:ext cx="7107080" cy="4064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sz="1200" dirty="0"/>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41400"/>
            <a:ext cx="6646568" cy="502766"/>
          </a:xfrm>
          <a:prstGeom prst="rect">
            <a:avLst/>
          </a:prstGeom>
          <a:noFill/>
        </p:spPr>
        <p:txBody>
          <a:bodyPr wrap="square">
            <a:spAutoFit/>
          </a:bodyPr>
          <a:lstStyle/>
          <a:p>
            <a:r>
              <a:rPr lang="en-US" sz="2667" dirty="0">
                <a:solidFill>
                  <a:schemeClr val="bg1"/>
                </a:solidFill>
                <a:latin typeface="Now" panose="020B0604020202020204" charset="0"/>
              </a:rPr>
              <a:t>Meaningful involvement</a:t>
            </a:r>
          </a:p>
        </p:txBody>
      </p:sp>
      <p:sp>
        <p:nvSpPr>
          <p:cNvPr id="25" name="TextBox 24">
            <a:extLst>
              <a:ext uri="{FF2B5EF4-FFF2-40B4-BE49-F238E27FC236}">
                <a16:creationId xmlns:a16="http://schemas.microsoft.com/office/drawing/2014/main" id="{B63EE7FD-0ECA-46E4-AD2A-5CD06D7D0618}"/>
              </a:ext>
            </a:extLst>
          </p:cNvPr>
          <p:cNvSpPr txBox="1"/>
          <p:nvPr/>
        </p:nvSpPr>
        <p:spPr>
          <a:xfrm>
            <a:off x="1409558" y="685800"/>
            <a:ext cx="4584842" cy="830997"/>
          </a:xfrm>
          <a:prstGeom prst="rect">
            <a:avLst/>
          </a:prstGeom>
          <a:noFill/>
        </p:spPr>
        <p:txBody>
          <a:bodyPr wrap="square">
            <a:spAutoFit/>
          </a:bodyPr>
          <a:lstStyle/>
          <a:p>
            <a:pPr defTabSz="609630">
              <a:defRPr/>
            </a:pPr>
            <a:r>
              <a:rPr lang="en-US" sz="2400" b="1" dirty="0">
                <a:latin typeface="Now" panose="020B0604020202020204" charset="0"/>
              </a:rPr>
              <a:t>how to assess if your work has improved women’s</a:t>
            </a:r>
          </a:p>
        </p:txBody>
      </p:sp>
      <p:sp>
        <p:nvSpPr>
          <p:cNvPr id="28" name="TextBox 27">
            <a:extLst>
              <a:ext uri="{FF2B5EF4-FFF2-40B4-BE49-F238E27FC236}">
                <a16:creationId xmlns:a16="http://schemas.microsoft.com/office/drawing/2014/main" id="{D15E1601-2651-48C5-A970-A2CB3ECA634F}"/>
              </a:ext>
            </a:extLst>
          </p:cNvPr>
          <p:cNvSpPr txBox="1"/>
          <p:nvPr/>
        </p:nvSpPr>
        <p:spPr>
          <a:xfrm>
            <a:off x="152400" y="1978333"/>
            <a:ext cx="3403600" cy="4298934"/>
          </a:xfrm>
          <a:prstGeom prst="rect">
            <a:avLst/>
          </a:prstGeom>
          <a:noFill/>
        </p:spPr>
        <p:txBody>
          <a:bodyPr wrap="square">
            <a:spAutoFit/>
          </a:bodyPr>
          <a:lstStyle/>
          <a:p>
            <a:pPr defTabSz="609630">
              <a:defRPr/>
            </a:pPr>
            <a:r>
              <a:rPr lang="en-US" sz="2667" b="1" dirty="0">
                <a:latin typeface="Now" panose="020B0604020202020204" charset="0"/>
              </a:rPr>
              <a:t>MONITORING &amp; EVALUATION</a:t>
            </a:r>
          </a:p>
          <a:p>
            <a:pPr defTabSz="609630">
              <a:defRPr/>
            </a:pPr>
            <a:endParaRPr lang="en-US" sz="2667" b="1" dirty="0">
              <a:latin typeface="Now" panose="020B0604020202020204" charset="0"/>
            </a:endParaRPr>
          </a:p>
          <a:p>
            <a:pPr defTabSz="609630">
              <a:defRPr/>
            </a:pPr>
            <a:endParaRPr lang="en-US" sz="2667" b="1" dirty="0">
              <a:latin typeface="Now" panose="020B0604020202020204" charset="0"/>
            </a:endParaRPr>
          </a:p>
          <a:p>
            <a:pPr algn="ctr" defTabSz="609630">
              <a:lnSpc>
                <a:spcPts val="2067"/>
              </a:lnSpc>
              <a:defRPr/>
            </a:pPr>
            <a:r>
              <a:rPr lang="en-US" sz="1600" dirty="0">
                <a:solidFill>
                  <a:prstClr val="black"/>
                </a:solidFill>
                <a:latin typeface="Now" panose="020B0604020202020204" charset="0"/>
              </a:rPr>
              <a:t>You can assess the outcomes from your work on gender by using</a:t>
            </a:r>
          </a:p>
          <a:p>
            <a:pPr marL="304815" indent="-304815" algn="ctr" defTabSz="609630">
              <a:lnSpc>
                <a:spcPts val="2067"/>
              </a:lnSpc>
              <a:buFontTx/>
              <a:buAutoNum type="arabicParenBoth"/>
              <a:defRPr/>
            </a:pPr>
            <a:endParaRPr lang="en-US" sz="1600" dirty="0">
              <a:solidFill>
                <a:prstClr val="black"/>
              </a:solidFill>
              <a:latin typeface="Now" panose="020B0604020202020204" charset="0"/>
            </a:endParaRPr>
          </a:p>
          <a:p>
            <a:pPr marL="304815" indent="-304815" algn="ctr" defTabSz="609630">
              <a:lnSpc>
                <a:spcPts val="2067"/>
              </a:lnSpc>
              <a:buFontTx/>
              <a:buAutoNum type="arabicParenBoth"/>
              <a:defRPr/>
            </a:pPr>
            <a:r>
              <a:rPr lang="en-US" sz="1600" dirty="0">
                <a:solidFill>
                  <a:prstClr val="black"/>
                </a:solidFill>
                <a:latin typeface="Now" panose="020B0604020202020204" charset="0"/>
              </a:rPr>
              <a:t>QUANTITATIVE and</a:t>
            </a:r>
          </a:p>
          <a:p>
            <a:pPr marL="304815" indent="-304815" algn="ctr" defTabSz="609630">
              <a:lnSpc>
                <a:spcPts val="2067"/>
              </a:lnSpc>
              <a:buFontTx/>
              <a:buAutoNum type="arabicParenBoth"/>
              <a:defRPr/>
            </a:pPr>
            <a:r>
              <a:rPr lang="en-US" sz="1600" dirty="0">
                <a:solidFill>
                  <a:prstClr val="black"/>
                </a:solidFill>
                <a:latin typeface="Now" panose="020B0604020202020204" charset="0"/>
              </a:rPr>
              <a:t> QUALITATIVE </a:t>
            </a:r>
          </a:p>
          <a:p>
            <a:pPr algn="ctr" defTabSz="609630">
              <a:lnSpc>
                <a:spcPts val="2067"/>
              </a:lnSpc>
              <a:defRPr/>
            </a:pPr>
            <a:endParaRPr lang="en-US" sz="1600" dirty="0">
              <a:solidFill>
                <a:prstClr val="black"/>
              </a:solidFill>
              <a:latin typeface="Now" panose="020B0604020202020204" charset="0"/>
            </a:endParaRPr>
          </a:p>
          <a:p>
            <a:pPr algn="ctr" defTabSz="609630">
              <a:lnSpc>
                <a:spcPts val="2067"/>
              </a:lnSpc>
              <a:defRPr/>
            </a:pPr>
            <a:r>
              <a:rPr lang="en-US" sz="1600" dirty="0">
                <a:solidFill>
                  <a:prstClr val="black"/>
                </a:solidFill>
                <a:latin typeface="Now" panose="020B0604020202020204" charset="0"/>
              </a:rPr>
              <a:t>methods</a:t>
            </a:r>
          </a:p>
          <a:p>
            <a:pPr defTabSz="609630">
              <a:lnSpc>
                <a:spcPts val="2067"/>
              </a:lnSpc>
              <a:defRPr/>
            </a:pPr>
            <a:endParaRPr lang="en-US" sz="1600" dirty="0">
              <a:solidFill>
                <a:prstClr val="black"/>
              </a:solidFill>
              <a:latin typeface="Now" panose="020B0604020202020204" charset="0"/>
            </a:endParaRPr>
          </a:p>
          <a:p>
            <a:pPr defTabSz="609630">
              <a:defRPr/>
            </a:pPr>
            <a:endParaRPr lang="en-US" sz="2667" b="1" dirty="0">
              <a:latin typeface="Now" panose="020B0604020202020204" charset="0"/>
            </a:endParaRPr>
          </a:p>
        </p:txBody>
      </p:sp>
      <p:sp>
        <p:nvSpPr>
          <p:cNvPr id="11" name="AutoShape 10">
            <a:extLst>
              <a:ext uri="{FF2B5EF4-FFF2-40B4-BE49-F238E27FC236}">
                <a16:creationId xmlns:a16="http://schemas.microsoft.com/office/drawing/2014/main" id="{CA2D590A-BFE8-4021-A461-5736EE5883C5}"/>
              </a:ext>
            </a:extLst>
          </p:cNvPr>
          <p:cNvSpPr/>
          <p:nvPr/>
        </p:nvSpPr>
        <p:spPr>
          <a:xfrm rot="-5400000" flipH="1">
            <a:off x="1649439" y="4113240"/>
            <a:ext cx="4016320" cy="0"/>
          </a:xfrm>
          <a:prstGeom prst="line">
            <a:avLst/>
          </a:prstGeom>
          <a:ln w="28575" cap="rnd">
            <a:solidFill>
              <a:srgbClr val="DFFCFD"/>
            </a:solidFill>
            <a:prstDash val="sysDot"/>
            <a:headEnd type="none" w="sm" len="sm"/>
            <a:tailEnd type="none" w="sm" len="sm"/>
          </a:ln>
        </p:spPr>
        <p:txBody>
          <a:bodyPr/>
          <a:lstStyle/>
          <a:p>
            <a:endParaRPr lang="en-US" sz="1200"/>
          </a:p>
        </p:txBody>
      </p:sp>
      <p:sp>
        <p:nvSpPr>
          <p:cNvPr id="13" name="TextBox 12">
            <a:extLst>
              <a:ext uri="{FF2B5EF4-FFF2-40B4-BE49-F238E27FC236}">
                <a16:creationId xmlns:a16="http://schemas.microsoft.com/office/drawing/2014/main" id="{9D3C1E38-8D56-49FD-A18E-02F8761223F8}"/>
              </a:ext>
            </a:extLst>
          </p:cNvPr>
          <p:cNvSpPr txBox="1"/>
          <p:nvPr/>
        </p:nvSpPr>
        <p:spPr>
          <a:xfrm>
            <a:off x="4318000" y="2203247"/>
            <a:ext cx="7264400" cy="4760278"/>
          </a:xfrm>
          <a:prstGeom prst="rect">
            <a:avLst/>
          </a:prstGeom>
          <a:noFill/>
        </p:spPr>
        <p:txBody>
          <a:bodyPr wrap="square">
            <a:spAutoFit/>
          </a:bodyPr>
          <a:lstStyle/>
          <a:p>
            <a:pPr>
              <a:lnSpc>
                <a:spcPts val="2000"/>
              </a:lnSpc>
              <a:spcAft>
                <a:spcPts val="800"/>
              </a:spcAft>
            </a:pPr>
            <a:r>
              <a:rPr lang="en-US" sz="1733" b="1" dirty="0">
                <a:latin typeface="Now" panose="020B0604020202020204" charset="0"/>
              </a:rPr>
              <a:t>QUALITATIVE methods:</a:t>
            </a:r>
          </a:p>
          <a:p>
            <a:pPr>
              <a:lnSpc>
                <a:spcPts val="2000"/>
              </a:lnSpc>
              <a:spcAft>
                <a:spcPts val="800"/>
              </a:spcAft>
            </a:pPr>
            <a:r>
              <a:rPr lang="en-US" sz="1733" dirty="0">
                <a:latin typeface="Now" panose="020B0604020202020204" charset="0"/>
              </a:rPr>
              <a:t>Gives you more rich information than quantitative – can help you understand women and men’s experiences and impacts as a result of gender-focused work</a:t>
            </a:r>
            <a:br>
              <a:rPr lang="en-US" sz="1733" dirty="0">
                <a:latin typeface="Now" panose="020B0604020202020204" charset="0"/>
              </a:rPr>
            </a:br>
            <a:endParaRPr lang="en-US" sz="1733" dirty="0">
              <a:latin typeface="Now" panose="020B0604020202020204" charset="0"/>
            </a:endParaRPr>
          </a:p>
          <a:p>
            <a:pPr>
              <a:lnSpc>
                <a:spcPts val="2000"/>
              </a:lnSpc>
              <a:spcAft>
                <a:spcPts val="800"/>
              </a:spcAft>
            </a:pPr>
            <a:r>
              <a:rPr lang="en-US" sz="1733" dirty="0">
                <a:latin typeface="Now" panose="020B0604020202020204" charset="0"/>
              </a:rPr>
              <a:t>Many methods for this, usually through interviews and focus group discussions. Examples include:</a:t>
            </a:r>
          </a:p>
          <a:p>
            <a:pPr marL="190510" indent="-190510">
              <a:lnSpc>
                <a:spcPts val="2000"/>
              </a:lnSpc>
              <a:spcAft>
                <a:spcPts val="800"/>
              </a:spcAft>
              <a:buFont typeface="Arial" panose="020B0604020202020204" pitchFamily="34" charset="0"/>
              <a:buChar char="•"/>
            </a:pPr>
            <a:r>
              <a:rPr lang="en-US" sz="1600" dirty="0">
                <a:latin typeface="Now" panose="020B0604020202020204" charset="0"/>
              </a:rPr>
              <a:t>Collecting stories from men and women about their experiences</a:t>
            </a:r>
          </a:p>
          <a:p>
            <a:pPr marL="190510" indent="-190510">
              <a:lnSpc>
                <a:spcPts val="2000"/>
              </a:lnSpc>
              <a:spcAft>
                <a:spcPts val="800"/>
              </a:spcAft>
              <a:buFont typeface="Arial" panose="020B0604020202020204" pitchFamily="34" charset="0"/>
              <a:buChar char="•"/>
            </a:pPr>
            <a:r>
              <a:rPr lang="en-US" sz="1600" dirty="0">
                <a:latin typeface="Now" panose="020B0604020202020204" charset="0"/>
              </a:rPr>
              <a:t>Discussing women’s experiences in focus groups, including identifying ways to improve inclusion</a:t>
            </a:r>
          </a:p>
          <a:p>
            <a:pPr marL="190510" indent="-190510">
              <a:lnSpc>
                <a:spcPts val="2000"/>
              </a:lnSpc>
              <a:spcAft>
                <a:spcPts val="800"/>
              </a:spcAft>
              <a:buFont typeface="Arial" panose="020B0604020202020204" pitchFamily="34" charset="0"/>
              <a:buChar char="•"/>
            </a:pPr>
            <a:r>
              <a:rPr lang="en-US" sz="1600" dirty="0">
                <a:latin typeface="Now" panose="020B0604020202020204" charset="0"/>
              </a:rPr>
              <a:t>Assessment with participants (men and women) about how they have benefitted from project activities</a:t>
            </a:r>
          </a:p>
          <a:p>
            <a:pPr marL="228611" indent="-228611">
              <a:lnSpc>
                <a:spcPts val="2000"/>
              </a:lnSpc>
              <a:spcAft>
                <a:spcPts val="800"/>
              </a:spcAft>
              <a:buAutoNum type="arabicParenBoth"/>
            </a:pPr>
            <a:endParaRPr lang="en-US" sz="1733" b="1" dirty="0">
              <a:solidFill>
                <a:schemeClr val="bg1"/>
              </a:solidFill>
              <a:latin typeface="Now" panose="020B0604020202020204" charset="0"/>
            </a:endParaRPr>
          </a:p>
          <a:p>
            <a:pPr>
              <a:lnSpc>
                <a:spcPts val="2000"/>
              </a:lnSpc>
              <a:spcAft>
                <a:spcPts val="800"/>
              </a:spcAft>
            </a:pPr>
            <a:endParaRPr lang="en-US" sz="1733" b="1" dirty="0">
              <a:solidFill>
                <a:schemeClr val="bg1"/>
              </a:solidFill>
              <a:latin typeface="Now" panose="020B0604020202020204" charset="0"/>
            </a:endParaRPr>
          </a:p>
          <a:p>
            <a:pPr>
              <a:lnSpc>
                <a:spcPts val="2000"/>
              </a:lnSpc>
              <a:spcAft>
                <a:spcPts val="800"/>
              </a:spcAft>
            </a:pPr>
            <a:endParaRPr lang="en-US" sz="1733" b="1" dirty="0">
              <a:solidFill>
                <a:schemeClr val="bg1"/>
              </a:solidFill>
              <a:latin typeface="Now" panose="020B0604020202020204" charset="0"/>
            </a:endParaRPr>
          </a:p>
        </p:txBody>
      </p:sp>
      <p:sp>
        <p:nvSpPr>
          <p:cNvPr id="14" name="Oval 13">
            <a:extLst>
              <a:ext uri="{FF2B5EF4-FFF2-40B4-BE49-F238E27FC236}">
                <a16:creationId xmlns:a16="http://schemas.microsoft.com/office/drawing/2014/main" id="{8D791B28-447E-4434-A302-F7CBDC1DDA7B}"/>
              </a:ext>
            </a:extLst>
          </p:cNvPr>
          <p:cNvSpPr/>
          <p:nvPr/>
        </p:nvSpPr>
        <p:spPr>
          <a:xfrm>
            <a:off x="3911600" y="2159000"/>
            <a:ext cx="406400" cy="38985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733" dirty="0">
                <a:latin typeface="Now" panose="020B0604020202020204" charset="0"/>
              </a:rPr>
              <a:t>2</a:t>
            </a:r>
          </a:p>
        </p:txBody>
      </p:sp>
      <p:pic>
        <p:nvPicPr>
          <p:cNvPr id="4" name="Graphic 3" descr="Chat outline">
            <a:extLst>
              <a:ext uri="{FF2B5EF4-FFF2-40B4-BE49-F238E27FC236}">
                <a16:creationId xmlns:a16="http://schemas.microsoft.com/office/drawing/2014/main" id="{A2962AEE-E2C1-41EA-AE88-B709D3A275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2656" y="1773539"/>
            <a:ext cx="609600" cy="609600"/>
          </a:xfrm>
          <a:prstGeom prst="rect">
            <a:avLst/>
          </a:prstGeom>
        </p:spPr>
      </p:pic>
      <p:pic>
        <p:nvPicPr>
          <p:cNvPr id="15" name="Graphic 14" descr="Users outline">
            <a:extLst>
              <a:ext uri="{FF2B5EF4-FFF2-40B4-BE49-F238E27FC236}">
                <a16:creationId xmlns:a16="http://schemas.microsoft.com/office/drawing/2014/main" id="{FE0C6F53-42C8-4F9C-9548-0F82296E7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6571" y="2052431"/>
            <a:ext cx="609600" cy="609600"/>
          </a:xfrm>
          <a:prstGeom prst="rect">
            <a:avLst/>
          </a:prstGeom>
        </p:spPr>
      </p:pic>
    </p:spTree>
    <p:extLst>
      <p:ext uri="{BB962C8B-B14F-4D97-AF65-F5344CB8AC3E}">
        <p14:creationId xmlns:p14="http://schemas.microsoft.com/office/powerpoint/2010/main" val="4022813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black"/>
                </a:solidFill>
                <a:latin typeface="Now"/>
              </a:rPr>
              <a:t>MODULE 2</a:t>
            </a:r>
            <a:r>
              <a:rPr lang="en-US" sz="1067">
                <a:solidFill>
                  <a:prstClr val="black"/>
                </a:solidFill>
                <a:latin typeface="Now"/>
              </a:rPr>
              <a:t> | FRAMEWORK</a:t>
            </a:r>
          </a:p>
        </p:txBody>
      </p:sp>
      <p:sp>
        <p:nvSpPr>
          <p:cNvPr id="9" name="Rectangle 8">
            <a:extLst>
              <a:ext uri="{FF2B5EF4-FFF2-40B4-BE49-F238E27FC236}">
                <a16:creationId xmlns:a16="http://schemas.microsoft.com/office/drawing/2014/main" id="{0C2A50FA-CC8B-4DF7-A56F-0903123E5CF8}"/>
              </a:ext>
            </a:extLst>
          </p:cNvPr>
          <p:cNvSpPr/>
          <p:nvPr/>
        </p:nvSpPr>
        <p:spPr>
          <a:xfrm>
            <a:off x="355600" y="1535386"/>
            <a:ext cx="6451600" cy="3163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630">
              <a:spcAft>
                <a:spcPts val="800"/>
              </a:spcAft>
            </a:pPr>
            <a:r>
              <a:rPr lang="en-US" sz="1333" dirty="0">
                <a:solidFill>
                  <a:prstClr val="black"/>
                </a:solidFill>
                <a:latin typeface="Now" panose="020B0604020202020204" charset="0"/>
              </a:rPr>
              <a:t>Cambodia | FACT</a:t>
            </a:r>
          </a:p>
          <a:p>
            <a:pPr defTabSz="609630">
              <a:spcAft>
                <a:spcPts val="800"/>
              </a:spcAft>
            </a:pPr>
            <a:r>
              <a:rPr lang="en-US" sz="1600" dirty="0">
                <a:solidFill>
                  <a:prstClr val="black"/>
                </a:solidFill>
                <a:latin typeface="Now" panose="020B0604020202020204" charset="0"/>
              </a:rPr>
              <a:t>A lot of success stories for women we work with!</a:t>
            </a:r>
          </a:p>
          <a:p>
            <a:pPr marL="190510" indent="-190510" defTabSz="609630">
              <a:spcAft>
                <a:spcPts val="800"/>
              </a:spcAft>
              <a:buFont typeface="Arial" panose="020B0604020202020204" pitchFamily="34" charset="0"/>
              <a:buChar char="•"/>
            </a:pPr>
            <a:r>
              <a:rPr lang="en-US" sz="1467" dirty="0">
                <a:solidFill>
                  <a:prstClr val="black"/>
                </a:solidFill>
                <a:latin typeface="Now" panose="020B0604020202020204" charset="0"/>
              </a:rPr>
              <a:t>More women have been elected as commune council and local authorities; e.g. one of the most active local fisheries activists was elected to the District Council</a:t>
            </a:r>
          </a:p>
          <a:p>
            <a:pPr marL="190510" indent="-190510" defTabSz="609630">
              <a:spcAft>
                <a:spcPts val="800"/>
              </a:spcAft>
              <a:buFont typeface="Arial" panose="020B0604020202020204" pitchFamily="34" charset="0"/>
              <a:buChar char="•"/>
            </a:pPr>
            <a:r>
              <a:rPr lang="en-US" sz="1467" dirty="0">
                <a:solidFill>
                  <a:prstClr val="black"/>
                </a:solidFill>
                <a:latin typeface="Now" panose="020B0604020202020204" charset="0"/>
              </a:rPr>
              <a:t>Women are able to facilitate meetings, produce and submit reports to Commune Councils, and advocate to the public, media, and national Fisheries Administration</a:t>
            </a:r>
          </a:p>
          <a:p>
            <a:pPr marL="190510" indent="-190510" defTabSz="609630">
              <a:spcAft>
                <a:spcPts val="800"/>
              </a:spcAft>
              <a:buFont typeface="Arial" panose="020B0604020202020204" pitchFamily="34" charset="0"/>
              <a:buChar char="•"/>
            </a:pPr>
            <a:r>
              <a:rPr lang="en-US" sz="1467" dirty="0">
                <a:solidFill>
                  <a:prstClr val="black"/>
                </a:solidFill>
                <a:latin typeface="Now" panose="020B0604020202020204" charset="0"/>
              </a:rPr>
              <a:t>Change in mindsets: Women who gained knowledge and skills became more confident &amp; motivated to take care of community issues and capable of mobilizing communities against threats, e.g. illegal fishing or land encroachment</a:t>
            </a:r>
          </a:p>
          <a:p>
            <a:pPr marL="190510" indent="-190510" defTabSz="609630">
              <a:spcAft>
                <a:spcPts val="800"/>
              </a:spcAft>
              <a:buFont typeface="Arial" panose="020B0604020202020204" pitchFamily="34" charset="0"/>
              <a:buChar char="•"/>
            </a:pPr>
            <a:r>
              <a:rPr lang="en-US" sz="1467" dirty="0">
                <a:solidFill>
                  <a:prstClr val="black"/>
                </a:solidFill>
                <a:latin typeface="Now" panose="020B0604020202020204" charset="0"/>
              </a:rPr>
              <a:t>Men’s attitudes have changed, too: as they see that women have the capacity to be strong and informed, they grow more willing to collaborate and listen</a:t>
            </a:r>
          </a:p>
          <a:p>
            <a:pPr marL="190510" indent="-190510" defTabSz="609630">
              <a:spcAft>
                <a:spcPts val="800"/>
              </a:spcAft>
              <a:buFont typeface="Arial" panose="020B0604020202020204" pitchFamily="34" charset="0"/>
              <a:buChar char="•"/>
            </a:pPr>
            <a:r>
              <a:rPr lang="en-US" sz="1467" dirty="0">
                <a:solidFill>
                  <a:prstClr val="black"/>
                </a:solidFill>
                <a:latin typeface="Now" panose="020B0604020202020204" charset="0"/>
              </a:rPr>
              <a:t>We engage women in monitoring &amp; evaluation to ensure that women’s perspectives are included in assessing project progress and impacts</a:t>
            </a:r>
          </a:p>
          <a:p>
            <a:pPr defTabSz="609630"/>
            <a:endParaRPr lang="en-US" sz="1600" dirty="0">
              <a:solidFill>
                <a:prstClr val="black"/>
              </a:solidFill>
              <a:latin typeface="Now" panose="020B0604020202020204" charset="0"/>
            </a:endParaRPr>
          </a:p>
          <a:p>
            <a:pPr marL="228611" indent="-228611" defTabSz="609630">
              <a:buFont typeface="Arial" panose="020B0604020202020204" pitchFamily="34" charset="0"/>
              <a:buChar char="•"/>
            </a:pPr>
            <a:endParaRPr lang="en-US" sz="1600" dirty="0">
              <a:solidFill>
                <a:prstClr val="black"/>
              </a:solidFill>
              <a:latin typeface="Now" panose="020B0604020202020204" charset="0"/>
            </a:endParaRPr>
          </a:p>
        </p:txBody>
      </p:sp>
      <p:sp>
        <p:nvSpPr>
          <p:cNvPr id="7" name="TextBox 6">
            <a:extLst>
              <a:ext uri="{FF2B5EF4-FFF2-40B4-BE49-F238E27FC236}">
                <a16:creationId xmlns:a16="http://schemas.microsoft.com/office/drawing/2014/main" id="{2716D57B-B975-4CAD-85DF-82D6D6A1C1BB}"/>
              </a:ext>
            </a:extLst>
          </p:cNvPr>
          <p:cNvSpPr txBox="1"/>
          <p:nvPr/>
        </p:nvSpPr>
        <p:spPr>
          <a:xfrm>
            <a:off x="5139032" y="1041400"/>
            <a:ext cx="6646568" cy="502766"/>
          </a:xfrm>
          <a:prstGeom prst="rect">
            <a:avLst/>
          </a:prstGeom>
          <a:noFill/>
        </p:spPr>
        <p:txBody>
          <a:bodyPr wrap="square">
            <a:spAutoFit/>
          </a:bodyPr>
          <a:lstStyle/>
          <a:p>
            <a:pPr defTabSz="609630"/>
            <a:r>
              <a:rPr lang="en-US" sz="2667" dirty="0">
                <a:solidFill>
                  <a:prstClr val="white"/>
                </a:solidFill>
                <a:latin typeface="Now" panose="020B0604020202020204" charset="0"/>
              </a:rPr>
              <a:t>Meaningful involvement</a:t>
            </a:r>
          </a:p>
        </p:txBody>
      </p:sp>
      <p:sp>
        <p:nvSpPr>
          <p:cNvPr id="8" name="TextBox 7">
            <a:extLst>
              <a:ext uri="{FF2B5EF4-FFF2-40B4-BE49-F238E27FC236}">
                <a16:creationId xmlns:a16="http://schemas.microsoft.com/office/drawing/2014/main" id="{FE322F95-9DF3-484B-B87F-0F58D2F79E2D}"/>
              </a:ext>
            </a:extLst>
          </p:cNvPr>
          <p:cNvSpPr txBox="1"/>
          <p:nvPr/>
        </p:nvSpPr>
        <p:spPr>
          <a:xfrm>
            <a:off x="3098800" y="1082437"/>
            <a:ext cx="4584842" cy="461665"/>
          </a:xfrm>
          <a:prstGeom prst="rect">
            <a:avLst/>
          </a:prstGeom>
          <a:noFill/>
        </p:spPr>
        <p:txBody>
          <a:bodyPr wrap="square">
            <a:spAutoFit/>
          </a:bodyPr>
          <a:lstStyle/>
          <a:p>
            <a:pPr defTabSz="609630">
              <a:defRPr/>
            </a:pPr>
            <a:r>
              <a:rPr lang="en-US" sz="2400" b="1" dirty="0">
                <a:solidFill>
                  <a:prstClr val="black"/>
                </a:solidFill>
                <a:latin typeface="Now" panose="020B0604020202020204" charset="0"/>
              </a:rPr>
              <a:t>examples of</a:t>
            </a:r>
          </a:p>
        </p:txBody>
      </p:sp>
      <p:pic>
        <p:nvPicPr>
          <p:cNvPr id="3" name="Picture 2" descr="A group of people sitting on the floor playing a board game&#10;&#10;Description automatically generated">
            <a:extLst>
              <a:ext uri="{FF2B5EF4-FFF2-40B4-BE49-F238E27FC236}">
                <a16:creationId xmlns:a16="http://schemas.microsoft.com/office/drawing/2014/main" id="{4948B310-C4D5-401D-9F78-75F2F90548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0400" y="1839064"/>
            <a:ext cx="4926061" cy="3694545"/>
          </a:xfrm>
          <a:prstGeom prst="rect">
            <a:avLst/>
          </a:prstGeom>
        </p:spPr>
      </p:pic>
      <p:sp>
        <p:nvSpPr>
          <p:cNvPr id="14" name="TextBox 4">
            <a:extLst>
              <a:ext uri="{FF2B5EF4-FFF2-40B4-BE49-F238E27FC236}">
                <a16:creationId xmlns:a16="http://schemas.microsoft.com/office/drawing/2014/main" id="{2D7B1D24-202E-492F-9F22-E7C6B86E0AD2}"/>
              </a:ext>
            </a:extLst>
          </p:cNvPr>
          <p:cNvSpPr txBox="1"/>
          <p:nvPr/>
        </p:nvSpPr>
        <p:spPr>
          <a:xfrm>
            <a:off x="7541064" y="5562600"/>
            <a:ext cx="4346136" cy="564129"/>
          </a:xfrm>
          <a:prstGeom prst="rect">
            <a:avLst/>
          </a:prstGeom>
        </p:spPr>
        <p:txBody>
          <a:bodyPr wrap="square" lIns="0" tIns="0" rIns="0" bIns="0" rtlCol="0" anchor="t">
            <a:spAutoFit/>
          </a:bodyPr>
          <a:lstStyle/>
          <a:p>
            <a:pPr algn="r" defTabSz="609630">
              <a:lnSpc>
                <a:spcPts val="1493"/>
              </a:lnSpc>
            </a:pPr>
            <a:r>
              <a:rPr lang="en-US" sz="1200" dirty="0">
                <a:solidFill>
                  <a:prstClr val="white"/>
                </a:solidFill>
                <a:latin typeface="Now"/>
              </a:rPr>
              <a:t>Women-led discussion to reflect on progress of community fisheries management and fisheries resource conservation. © FACT</a:t>
            </a:r>
            <a:endParaRPr lang="en-US" sz="1200" dirty="0">
              <a:solidFill>
                <a:prstClr val="white"/>
              </a:solidFill>
              <a:highlight>
                <a:srgbClr val="FFFF00"/>
              </a:highlight>
              <a:latin typeface="Now"/>
            </a:endParaRPr>
          </a:p>
        </p:txBody>
      </p:sp>
    </p:spTree>
    <p:extLst>
      <p:ext uri="{BB962C8B-B14F-4D97-AF65-F5344CB8AC3E}">
        <p14:creationId xmlns:p14="http://schemas.microsoft.com/office/powerpoint/2010/main" val="3272320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256363-9911-44AA-AA45-D012FE46FC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212963" y="1269"/>
            <a:ext cx="6979036"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26" name="Rectangle 25">
            <a:extLst>
              <a:ext uri="{FF2B5EF4-FFF2-40B4-BE49-F238E27FC236}">
                <a16:creationId xmlns:a16="http://schemas.microsoft.com/office/drawing/2014/main" id="{4B052D6C-1921-4194-A8AF-05398731D178}"/>
              </a:ext>
            </a:extLst>
          </p:cNvPr>
          <p:cNvSpPr/>
          <p:nvPr/>
        </p:nvSpPr>
        <p:spPr>
          <a:xfrm>
            <a:off x="127000" y="1041400"/>
            <a:ext cx="4775200" cy="4736312"/>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27" name="Arrow: Down 26">
            <a:extLst>
              <a:ext uri="{FF2B5EF4-FFF2-40B4-BE49-F238E27FC236}">
                <a16:creationId xmlns:a16="http://schemas.microsoft.com/office/drawing/2014/main" id="{727B1931-53CA-4EC5-B703-C378FE0DBBFB}"/>
              </a:ext>
            </a:extLst>
          </p:cNvPr>
          <p:cNvSpPr/>
          <p:nvPr/>
        </p:nvSpPr>
        <p:spPr>
          <a:xfrm rot="10800000">
            <a:off x="2465891" y="4642636"/>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33" name="Right Brace 32">
            <a:extLst>
              <a:ext uri="{FF2B5EF4-FFF2-40B4-BE49-F238E27FC236}">
                <a16:creationId xmlns:a16="http://schemas.microsoft.com/office/drawing/2014/main" id="{FF3DFEBE-9572-405D-84CE-3782F1C1E798}"/>
              </a:ext>
            </a:extLst>
          </p:cNvPr>
          <p:cNvSpPr/>
          <p:nvPr/>
        </p:nvSpPr>
        <p:spPr>
          <a:xfrm rot="5400000">
            <a:off x="2514677" y="2990764"/>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467">
              <a:solidFill>
                <a:prstClr val="white"/>
              </a:solidFill>
              <a:latin typeface="Calibri"/>
            </a:endParaRPr>
          </a:p>
        </p:txBody>
      </p:sp>
      <p:sp>
        <p:nvSpPr>
          <p:cNvPr id="34" name="Right Brace 33">
            <a:extLst>
              <a:ext uri="{FF2B5EF4-FFF2-40B4-BE49-F238E27FC236}">
                <a16:creationId xmlns:a16="http://schemas.microsoft.com/office/drawing/2014/main" id="{3868EFE7-E52C-4FDE-8BF1-900817C4053A}"/>
              </a:ext>
            </a:extLst>
          </p:cNvPr>
          <p:cNvSpPr/>
          <p:nvPr/>
        </p:nvSpPr>
        <p:spPr>
          <a:xfrm rot="16200000">
            <a:off x="2514677" y="1580281"/>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467">
              <a:solidFill>
                <a:prstClr val="white"/>
              </a:solidFill>
              <a:latin typeface="Calibri"/>
            </a:endParaRPr>
          </a:p>
        </p:txBody>
      </p:sp>
      <p:sp>
        <p:nvSpPr>
          <p:cNvPr id="35" name="Rectangle: Rounded Corners 34">
            <a:extLst>
              <a:ext uri="{FF2B5EF4-FFF2-40B4-BE49-F238E27FC236}">
                <a16:creationId xmlns:a16="http://schemas.microsoft.com/office/drawing/2014/main" id="{C58A589D-C126-4B14-9B4E-01A5F1D62419}"/>
              </a:ext>
            </a:extLst>
          </p:cNvPr>
          <p:cNvSpPr/>
          <p:nvPr/>
        </p:nvSpPr>
        <p:spPr>
          <a:xfrm>
            <a:off x="508000" y="1244600"/>
            <a:ext cx="4165602" cy="586645"/>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rPr>
              <a:t>How can women’s involvement continue and grow into the future?</a:t>
            </a:r>
          </a:p>
        </p:txBody>
      </p:sp>
      <p:sp>
        <p:nvSpPr>
          <p:cNvPr id="36" name="Rectangle: Rounded Corners 35">
            <a:extLst>
              <a:ext uri="{FF2B5EF4-FFF2-40B4-BE49-F238E27FC236}">
                <a16:creationId xmlns:a16="http://schemas.microsoft.com/office/drawing/2014/main" id="{DDC4AD7E-5008-4789-AE14-76DBE6EFC682}"/>
              </a:ext>
            </a:extLst>
          </p:cNvPr>
          <p:cNvSpPr/>
          <p:nvPr/>
        </p:nvSpPr>
        <p:spPr>
          <a:xfrm>
            <a:off x="609600" y="2209800"/>
            <a:ext cx="3810000" cy="479805"/>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rPr>
              <a:t>How can we promote &amp; support more meaningful inclusion of women?</a:t>
            </a:r>
          </a:p>
        </p:txBody>
      </p:sp>
      <p:sp>
        <p:nvSpPr>
          <p:cNvPr id="37" name="Rectangle: Rounded Corners 36">
            <a:extLst>
              <a:ext uri="{FF2B5EF4-FFF2-40B4-BE49-F238E27FC236}">
                <a16:creationId xmlns:a16="http://schemas.microsoft.com/office/drawing/2014/main" id="{1ED35275-EC4F-42FA-85F2-88E785C3B0DA}"/>
              </a:ext>
            </a:extLst>
          </p:cNvPr>
          <p:cNvSpPr/>
          <p:nvPr/>
        </p:nvSpPr>
        <p:spPr>
          <a:xfrm>
            <a:off x="264759" y="3279127"/>
            <a:ext cx="1256961" cy="1054415"/>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What is the current situation for women here? </a:t>
            </a:r>
          </a:p>
        </p:txBody>
      </p:sp>
      <p:sp>
        <p:nvSpPr>
          <p:cNvPr id="38" name="Rectangle: Rounded Corners 37">
            <a:extLst>
              <a:ext uri="{FF2B5EF4-FFF2-40B4-BE49-F238E27FC236}">
                <a16:creationId xmlns:a16="http://schemas.microsoft.com/office/drawing/2014/main" id="{E8B053A9-D5C3-4436-AB59-34102CF932F0}"/>
              </a:ext>
            </a:extLst>
          </p:cNvPr>
          <p:cNvSpPr/>
          <p:nvPr/>
        </p:nvSpPr>
        <p:spPr>
          <a:xfrm>
            <a:off x="1615013" y="3276600"/>
            <a:ext cx="1701753" cy="1054415"/>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How can we make it more possible for women to be involved?</a:t>
            </a:r>
          </a:p>
        </p:txBody>
      </p:sp>
      <p:sp>
        <p:nvSpPr>
          <p:cNvPr id="39" name="Rectangle: Rounded Corners 38">
            <a:extLst>
              <a:ext uri="{FF2B5EF4-FFF2-40B4-BE49-F238E27FC236}">
                <a16:creationId xmlns:a16="http://schemas.microsoft.com/office/drawing/2014/main" id="{4E32DAC9-A8B7-4F59-BDAA-FC80F3645BFB}"/>
              </a:ext>
            </a:extLst>
          </p:cNvPr>
          <p:cNvSpPr/>
          <p:nvPr/>
        </p:nvSpPr>
        <p:spPr>
          <a:xfrm>
            <a:off x="3403600" y="3277347"/>
            <a:ext cx="1454257" cy="1054415"/>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How can we build capacity for women’s involvement?</a:t>
            </a:r>
          </a:p>
        </p:txBody>
      </p:sp>
      <p:sp>
        <p:nvSpPr>
          <p:cNvPr id="40" name="Rectangle: Rounded Corners 39">
            <a:extLst>
              <a:ext uri="{FF2B5EF4-FFF2-40B4-BE49-F238E27FC236}">
                <a16:creationId xmlns:a16="http://schemas.microsoft.com/office/drawing/2014/main" id="{0257BCFB-9948-4314-AA60-3188F764B0F8}"/>
              </a:ext>
            </a:extLst>
          </p:cNvPr>
          <p:cNvSpPr/>
          <p:nvPr/>
        </p:nvSpPr>
        <p:spPr>
          <a:xfrm>
            <a:off x="1005303" y="4960993"/>
            <a:ext cx="3160297" cy="491892"/>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cs typeface="Arial" panose="020B0604020202020204" pitchFamily="34" charset="0"/>
              </a:rPr>
              <a:t>Goal: Women are actively involved in conservation</a:t>
            </a:r>
          </a:p>
        </p:txBody>
      </p:sp>
      <p:sp>
        <p:nvSpPr>
          <p:cNvPr id="41" name="Arrow: Down 40">
            <a:extLst>
              <a:ext uri="{FF2B5EF4-FFF2-40B4-BE49-F238E27FC236}">
                <a16:creationId xmlns:a16="http://schemas.microsoft.com/office/drawing/2014/main" id="{6DE370A9-C1ED-47DB-88C5-14F38F9EE158}"/>
              </a:ext>
            </a:extLst>
          </p:cNvPr>
          <p:cNvSpPr/>
          <p:nvPr/>
        </p:nvSpPr>
        <p:spPr>
          <a:xfrm rot="10800000">
            <a:off x="2465891" y="2752080"/>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42" name="Arrow: Down 41">
            <a:extLst>
              <a:ext uri="{FF2B5EF4-FFF2-40B4-BE49-F238E27FC236}">
                <a16:creationId xmlns:a16="http://schemas.microsoft.com/office/drawing/2014/main" id="{BFA9DFA2-3885-4B82-8E35-908AAC16395B}"/>
              </a:ext>
            </a:extLst>
          </p:cNvPr>
          <p:cNvSpPr/>
          <p:nvPr/>
        </p:nvSpPr>
        <p:spPr>
          <a:xfrm rot="10800000">
            <a:off x="2465891" y="1908098"/>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231912" y="1871266"/>
            <a:ext cx="4644888" cy="37929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5084920" y="1041400"/>
            <a:ext cx="6903880" cy="40640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41400"/>
            <a:ext cx="7052968"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Establishing sustained ways of working</a:t>
            </a:r>
          </a:p>
        </p:txBody>
      </p:sp>
      <p:sp>
        <p:nvSpPr>
          <p:cNvPr id="46" name="TextBox 45">
            <a:extLst>
              <a:ext uri="{FF2B5EF4-FFF2-40B4-BE49-F238E27FC236}">
                <a16:creationId xmlns:a16="http://schemas.microsoft.com/office/drawing/2014/main" id="{29AD5706-375F-4BBD-93E9-5BBF7E5648D2}"/>
              </a:ext>
            </a:extLst>
          </p:cNvPr>
          <p:cNvSpPr txBox="1"/>
          <p:nvPr/>
        </p:nvSpPr>
        <p:spPr>
          <a:xfrm>
            <a:off x="5588000" y="2743954"/>
            <a:ext cx="6096000" cy="1528945"/>
          </a:xfrm>
          <a:prstGeom prst="rect">
            <a:avLst/>
          </a:prstGeom>
          <a:noFill/>
        </p:spPr>
        <p:txBody>
          <a:bodyPr wrap="square">
            <a:spAutoFit/>
          </a:bodyPr>
          <a:lstStyle/>
          <a:p>
            <a:pPr defTabSz="609630"/>
            <a:r>
              <a:rPr lang="en-US" sz="1867" dirty="0">
                <a:solidFill>
                  <a:prstClr val="white"/>
                </a:solidFill>
                <a:latin typeface="Now" panose="020B0604020202020204" charset="0"/>
              </a:rPr>
              <a:t>How can you institutionalize women’s involvement – and the work needed to establish empowering environments and support capacity – so that it can continue even beyond the current grant cycle?</a:t>
            </a:r>
          </a:p>
          <a:p>
            <a:pPr defTabSz="609630"/>
            <a:endParaRPr lang="en-US" sz="1867" dirty="0">
              <a:solidFill>
                <a:prstClr val="white"/>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8527329" y="248774"/>
            <a:ext cx="19063" cy="4550717"/>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sp>
        <p:nvSpPr>
          <p:cNvPr id="48" name="TextBox 47">
            <a:extLst>
              <a:ext uri="{FF2B5EF4-FFF2-40B4-BE49-F238E27FC236}">
                <a16:creationId xmlns:a16="http://schemas.microsoft.com/office/drawing/2014/main" id="{FD46A088-2EFF-4B28-9857-7B0692DFEA06}"/>
              </a:ext>
            </a:extLst>
          </p:cNvPr>
          <p:cNvSpPr txBox="1"/>
          <p:nvPr/>
        </p:nvSpPr>
        <p:spPr>
          <a:xfrm>
            <a:off x="5402845" y="1584439"/>
            <a:ext cx="6096000" cy="625684"/>
          </a:xfrm>
          <a:prstGeom prst="rect">
            <a:avLst/>
          </a:prstGeom>
          <a:noFill/>
        </p:spPr>
        <p:txBody>
          <a:bodyPr wrap="square">
            <a:spAutoFit/>
          </a:bodyPr>
          <a:lstStyle/>
          <a:p>
            <a:pPr defTabSz="609630"/>
            <a:r>
              <a:rPr lang="en-US" sz="1733" dirty="0">
                <a:solidFill>
                  <a:prstClr val="white"/>
                </a:solidFill>
                <a:latin typeface="Now" panose="020B0604020202020204" charset="0"/>
              </a:rPr>
              <a:t>How can women’s involvement be mainstreamed in long-term work at this site?</a:t>
            </a:r>
          </a:p>
        </p:txBody>
      </p:sp>
    </p:spTree>
    <p:extLst>
      <p:ext uri="{BB962C8B-B14F-4D97-AF65-F5344CB8AC3E}">
        <p14:creationId xmlns:p14="http://schemas.microsoft.com/office/powerpoint/2010/main" val="1339717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854" y="-1606"/>
            <a:ext cx="12197710" cy="6861213"/>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2855" y="-1606"/>
            <a:ext cx="12192000" cy="6858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1000"/>
            </a:srgbClr>
          </a:solidFill>
        </p:spPr>
      </p:sp>
      <p:sp>
        <p:nvSpPr>
          <p:cNvPr id="12" name="TextBox 3">
            <a:extLst>
              <a:ext uri="{FF2B5EF4-FFF2-40B4-BE49-F238E27FC236}">
                <a16:creationId xmlns:a16="http://schemas.microsoft.com/office/drawing/2014/main" id="{5DA125D6-1419-4E33-9223-B1B7DFD82980}"/>
              </a:ext>
            </a:extLst>
          </p:cNvPr>
          <p:cNvSpPr txBox="1"/>
          <p:nvPr/>
        </p:nvSpPr>
        <p:spPr>
          <a:xfrm>
            <a:off x="7621372" y="533204"/>
            <a:ext cx="4380194" cy="175497"/>
          </a:xfrm>
          <a:prstGeom prst="rect">
            <a:avLst/>
          </a:prstGeom>
        </p:spPr>
        <p:txBody>
          <a:bodyPr lIns="0" tIns="0" rIns="0" bIns="0" rtlCol="0" anchor="t">
            <a:spAutoFit/>
          </a:bodyPr>
          <a:lstStyle/>
          <a:p>
            <a:pPr algn="r">
              <a:lnSpc>
                <a:spcPts val="1493"/>
              </a:lnSpc>
            </a:pPr>
            <a:r>
              <a:rPr lang="en-US" sz="1066">
                <a:solidFill>
                  <a:schemeClr val="bg1"/>
                </a:solidFill>
                <a:latin typeface="Now"/>
              </a:rPr>
              <a:t>MODULE 2</a:t>
            </a:r>
            <a:r>
              <a:rPr lang="en-US" sz="1067">
                <a:solidFill>
                  <a:schemeClr val="bg1"/>
                </a:solidFill>
                <a:latin typeface="Now"/>
              </a:rPr>
              <a:t> | FRAMEWORK</a:t>
            </a:r>
          </a:p>
        </p:txBody>
      </p:sp>
      <p:sp>
        <p:nvSpPr>
          <p:cNvPr id="13" name="TextBox 12">
            <a:extLst>
              <a:ext uri="{FF2B5EF4-FFF2-40B4-BE49-F238E27FC236}">
                <a16:creationId xmlns:a16="http://schemas.microsoft.com/office/drawing/2014/main" id="{C8FB4032-2940-4415-8AE8-37CD7C23A476}"/>
              </a:ext>
            </a:extLst>
          </p:cNvPr>
          <p:cNvSpPr txBox="1"/>
          <p:nvPr/>
        </p:nvSpPr>
        <p:spPr>
          <a:xfrm>
            <a:off x="6045200" y="1295400"/>
            <a:ext cx="5435600" cy="4196662"/>
          </a:xfrm>
          <a:prstGeom prst="rect">
            <a:avLst/>
          </a:prstGeom>
          <a:noFill/>
        </p:spPr>
        <p:txBody>
          <a:bodyPr wrap="square">
            <a:spAutoFit/>
          </a:bodyPr>
          <a:lstStyle/>
          <a:p>
            <a:r>
              <a:rPr lang="en-US" sz="2667" dirty="0">
                <a:solidFill>
                  <a:schemeClr val="bg1"/>
                </a:solidFill>
                <a:latin typeface="Now" panose="020B0604020202020204" charset="0"/>
              </a:rPr>
              <a:t>This framework is one way to guide how you think about gender mainstreaming in your projects.</a:t>
            </a:r>
          </a:p>
          <a:p>
            <a:endParaRPr lang="en-US" sz="2667" dirty="0">
              <a:solidFill>
                <a:schemeClr val="bg1"/>
              </a:solidFill>
              <a:latin typeface="Now" panose="020B0604020202020204" charset="0"/>
            </a:endParaRPr>
          </a:p>
          <a:p>
            <a:r>
              <a:rPr lang="en-US" sz="2667" dirty="0">
                <a:solidFill>
                  <a:schemeClr val="bg1"/>
                </a:solidFill>
                <a:latin typeface="Now" panose="020B0604020202020204" charset="0"/>
              </a:rPr>
              <a:t>We explain it with some examples from organizations and projects in the </a:t>
            </a:r>
            <a:br>
              <a:rPr lang="en-US" sz="2667" dirty="0">
                <a:solidFill>
                  <a:schemeClr val="bg1"/>
                </a:solidFill>
                <a:latin typeface="Now" panose="020B0604020202020204" charset="0"/>
              </a:rPr>
            </a:br>
            <a:r>
              <a:rPr lang="en-US" sz="2667" dirty="0">
                <a:solidFill>
                  <a:schemeClr val="bg1"/>
                </a:solidFill>
                <a:latin typeface="Now" panose="020B0604020202020204" charset="0"/>
              </a:rPr>
              <a:t>Indo-Burma Hotspot</a:t>
            </a:r>
          </a:p>
          <a:p>
            <a:endParaRPr lang="en-US" sz="2667" dirty="0">
              <a:solidFill>
                <a:schemeClr val="bg1"/>
              </a:solidFill>
              <a:latin typeface="Now" panose="020B0604020202020204" charset="0"/>
            </a:endParaRPr>
          </a:p>
          <a:p>
            <a:endParaRPr lang="en-US" sz="2667" dirty="0">
              <a:solidFill>
                <a:schemeClr val="bg1"/>
              </a:solidFill>
              <a:latin typeface="Now" panose="020B0604020202020204" charset="0"/>
            </a:endParaRPr>
          </a:p>
        </p:txBody>
      </p:sp>
      <p:sp>
        <p:nvSpPr>
          <p:cNvPr id="15" name="Rectangle 14">
            <a:extLst>
              <a:ext uri="{FF2B5EF4-FFF2-40B4-BE49-F238E27FC236}">
                <a16:creationId xmlns:a16="http://schemas.microsoft.com/office/drawing/2014/main" id="{F4032E18-F2A2-4DD0-92FE-D1AA5CD7E85E}"/>
              </a:ext>
            </a:extLst>
          </p:cNvPr>
          <p:cNvSpPr/>
          <p:nvPr/>
        </p:nvSpPr>
        <p:spPr>
          <a:xfrm>
            <a:off x="863600" y="1041400"/>
            <a:ext cx="4775200" cy="4736312"/>
          </a:xfrm>
          <a:prstGeom prst="rect">
            <a:avLst/>
          </a:prstGeom>
          <a:solidFill>
            <a:schemeClr val="bg1">
              <a:alpha val="90000"/>
            </a:schemeClr>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Now" panose="020B0604020202020204" charset="0"/>
            </a:endParaRPr>
          </a:p>
        </p:txBody>
      </p:sp>
      <p:sp>
        <p:nvSpPr>
          <p:cNvPr id="16" name="Arrow: Down 15">
            <a:extLst>
              <a:ext uri="{FF2B5EF4-FFF2-40B4-BE49-F238E27FC236}">
                <a16:creationId xmlns:a16="http://schemas.microsoft.com/office/drawing/2014/main" id="{FB630542-0FC8-4B6B-93CE-5AA87B0DAD04}"/>
              </a:ext>
            </a:extLst>
          </p:cNvPr>
          <p:cNvSpPr/>
          <p:nvPr/>
        </p:nvSpPr>
        <p:spPr>
          <a:xfrm rot="10800000">
            <a:off x="3202491" y="4642636"/>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18" name="Right Brace 17">
            <a:extLst>
              <a:ext uri="{FF2B5EF4-FFF2-40B4-BE49-F238E27FC236}">
                <a16:creationId xmlns:a16="http://schemas.microsoft.com/office/drawing/2014/main" id="{C6C43C7D-57ED-4D02-85D4-20777F0DA181}"/>
              </a:ext>
            </a:extLst>
          </p:cNvPr>
          <p:cNvSpPr/>
          <p:nvPr/>
        </p:nvSpPr>
        <p:spPr>
          <a:xfrm rot="5400000">
            <a:off x="3251277" y="2990764"/>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67">
              <a:solidFill>
                <a:schemeClr val="bg1"/>
              </a:solidFill>
              <a:latin typeface="+mj-lt"/>
            </a:endParaRPr>
          </a:p>
        </p:txBody>
      </p:sp>
      <p:sp>
        <p:nvSpPr>
          <p:cNvPr id="19" name="Right Brace 18">
            <a:extLst>
              <a:ext uri="{FF2B5EF4-FFF2-40B4-BE49-F238E27FC236}">
                <a16:creationId xmlns:a16="http://schemas.microsoft.com/office/drawing/2014/main" id="{8C4C53CE-7CCE-4E42-8FDA-05F9C46A73E1}"/>
              </a:ext>
            </a:extLst>
          </p:cNvPr>
          <p:cNvSpPr/>
          <p:nvPr/>
        </p:nvSpPr>
        <p:spPr>
          <a:xfrm rot="16200000">
            <a:off x="3251277" y="1580281"/>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67">
              <a:solidFill>
                <a:schemeClr val="bg1"/>
              </a:solidFill>
              <a:latin typeface="+mj-lt"/>
            </a:endParaRPr>
          </a:p>
        </p:txBody>
      </p:sp>
      <p:sp>
        <p:nvSpPr>
          <p:cNvPr id="20" name="Rectangle: Rounded Corners 19">
            <a:extLst>
              <a:ext uri="{FF2B5EF4-FFF2-40B4-BE49-F238E27FC236}">
                <a16:creationId xmlns:a16="http://schemas.microsoft.com/office/drawing/2014/main" id="{937FF9D6-66E8-4E99-8DB9-8978D7EB397D}"/>
              </a:ext>
            </a:extLst>
          </p:cNvPr>
          <p:cNvSpPr/>
          <p:nvPr/>
        </p:nvSpPr>
        <p:spPr>
          <a:xfrm>
            <a:off x="1244600" y="1244600"/>
            <a:ext cx="4165602" cy="586645"/>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latin typeface="+mj-lt"/>
              </a:rPr>
              <a:t>How can women’s involvement continue and grow into the future?</a:t>
            </a:r>
          </a:p>
        </p:txBody>
      </p:sp>
      <p:sp>
        <p:nvSpPr>
          <p:cNvPr id="21" name="Rectangle: Rounded Corners 20">
            <a:extLst>
              <a:ext uri="{FF2B5EF4-FFF2-40B4-BE49-F238E27FC236}">
                <a16:creationId xmlns:a16="http://schemas.microsoft.com/office/drawing/2014/main" id="{56E3A391-8CCB-4977-A6B3-38BD6C8F61E6}"/>
              </a:ext>
            </a:extLst>
          </p:cNvPr>
          <p:cNvSpPr/>
          <p:nvPr/>
        </p:nvSpPr>
        <p:spPr>
          <a:xfrm>
            <a:off x="1346200" y="2209800"/>
            <a:ext cx="3810000" cy="479805"/>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latin typeface="+mj-lt"/>
              </a:rPr>
              <a:t>How can we promote &amp; support more meaningful inclusion of women?</a:t>
            </a:r>
          </a:p>
        </p:txBody>
      </p:sp>
      <p:sp>
        <p:nvSpPr>
          <p:cNvPr id="22" name="Rectangle: Rounded Corners 21">
            <a:extLst>
              <a:ext uri="{FF2B5EF4-FFF2-40B4-BE49-F238E27FC236}">
                <a16:creationId xmlns:a16="http://schemas.microsoft.com/office/drawing/2014/main" id="{D4DB3A0C-C31A-47C8-BDE6-6EDD24326FBC}"/>
              </a:ext>
            </a:extLst>
          </p:cNvPr>
          <p:cNvSpPr/>
          <p:nvPr/>
        </p:nvSpPr>
        <p:spPr>
          <a:xfrm>
            <a:off x="1001359" y="3279127"/>
            <a:ext cx="1256961" cy="1054415"/>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67" dirty="0">
                <a:solidFill>
                  <a:schemeClr val="bg1"/>
                </a:solidFill>
                <a:latin typeface="+mj-lt"/>
              </a:rPr>
              <a:t>What is the current situation for women here? </a:t>
            </a:r>
          </a:p>
        </p:txBody>
      </p:sp>
      <p:sp>
        <p:nvSpPr>
          <p:cNvPr id="23" name="Rectangle: Rounded Corners 22">
            <a:extLst>
              <a:ext uri="{FF2B5EF4-FFF2-40B4-BE49-F238E27FC236}">
                <a16:creationId xmlns:a16="http://schemas.microsoft.com/office/drawing/2014/main" id="{46E6B5F5-6F91-4355-93FA-D72238617F4F}"/>
              </a:ext>
            </a:extLst>
          </p:cNvPr>
          <p:cNvSpPr/>
          <p:nvPr/>
        </p:nvSpPr>
        <p:spPr>
          <a:xfrm>
            <a:off x="2351613" y="3276600"/>
            <a:ext cx="1701753" cy="1054415"/>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67" dirty="0">
                <a:solidFill>
                  <a:schemeClr val="bg1"/>
                </a:solidFill>
                <a:latin typeface="+mj-lt"/>
              </a:rPr>
              <a:t>How can we make it more possible for women to be involved?</a:t>
            </a:r>
          </a:p>
        </p:txBody>
      </p:sp>
      <p:sp>
        <p:nvSpPr>
          <p:cNvPr id="24" name="Rectangle: Rounded Corners 23">
            <a:extLst>
              <a:ext uri="{FF2B5EF4-FFF2-40B4-BE49-F238E27FC236}">
                <a16:creationId xmlns:a16="http://schemas.microsoft.com/office/drawing/2014/main" id="{4B66FD62-36B4-48E9-8F90-D90D594DFD84}"/>
              </a:ext>
            </a:extLst>
          </p:cNvPr>
          <p:cNvSpPr/>
          <p:nvPr/>
        </p:nvSpPr>
        <p:spPr>
          <a:xfrm>
            <a:off x="4140200" y="3277347"/>
            <a:ext cx="1454257" cy="1054415"/>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67" dirty="0">
                <a:solidFill>
                  <a:schemeClr val="bg1"/>
                </a:solidFill>
                <a:latin typeface="+mj-lt"/>
              </a:rPr>
              <a:t>How can we build capacity for women’s involvement?</a:t>
            </a:r>
          </a:p>
        </p:txBody>
      </p:sp>
      <p:sp>
        <p:nvSpPr>
          <p:cNvPr id="25" name="Rectangle: Rounded Corners 24">
            <a:extLst>
              <a:ext uri="{FF2B5EF4-FFF2-40B4-BE49-F238E27FC236}">
                <a16:creationId xmlns:a16="http://schemas.microsoft.com/office/drawing/2014/main" id="{51ED369C-C0A6-44A2-8004-2A3CD8EFB25F}"/>
              </a:ext>
            </a:extLst>
          </p:cNvPr>
          <p:cNvSpPr/>
          <p:nvPr/>
        </p:nvSpPr>
        <p:spPr>
          <a:xfrm>
            <a:off x="1741903" y="4960993"/>
            <a:ext cx="3160297" cy="491892"/>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solidFill>
                  <a:schemeClr val="bg1"/>
                </a:solidFill>
                <a:latin typeface="+mj-lt"/>
                <a:cs typeface="Arial" panose="020B0604020202020204" pitchFamily="34" charset="0"/>
              </a:rPr>
              <a:t>Goal: Women are actively involved in conservation</a:t>
            </a:r>
          </a:p>
        </p:txBody>
      </p:sp>
      <p:sp>
        <p:nvSpPr>
          <p:cNvPr id="26" name="Arrow: Down 25">
            <a:extLst>
              <a:ext uri="{FF2B5EF4-FFF2-40B4-BE49-F238E27FC236}">
                <a16:creationId xmlns:a16="http://schemas.microsoft.com/office/drawing/2014/main" id="{23264023-F480-4F8D-B8F7-FB4EAA85615A}"/>
              </a:ext>
            </a:extLst>
          </p:cNvPr>
          <p:cNvSpPr/>
          <p:nvPr/>
        </p:nvSpPr>
        <p:spPr>
          <a:xfrm rot="10800000">
            <a:off x="3202491" y="2752080"/>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27" name="Arrow: Down 26">
            <a:extLst>
              <a:ext uri="{FF2B5EF4-FFF2-40B4-BE49-F238E27FC236}">
                <a16:creationId xmlns:a16="http://schemas.microsoft.com/office/drawing/2014/main" id="{C17FCF07-AEBD-47B2-B160-2B168718F347}"/>
              </a:ext>
            </a:extLst>
          </p:cNvPr>
          <p:cNvSpPr/>
          <p:nvPr/>
        </p:nvSpPr>
        <p:spPr>
          <a:xfrm rot="10800000">
            <a:off x="3202491" y="1908098"/>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Tree>
    <p:extLst>
      <p:ext uri="{BB962C8B-B14F-4D97-AF65-F5344CB8AC3E}">
        <p14:creationId xmlns:p14="http://schemas.microsoft.com/office/powerpoint/2010/main" val="2285613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256363-9911-44AA-AA45-D012FE46FC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212963" y="1269"/>
            <a:ext cx="6979036"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5084920" y="1041400"/>
            <a:ext cx="6903880" cy="40640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pPr defTabSz="609630">
              <a:defRPr/>
            </a:pPr>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41400"/>
            <a:ext cx="7052968"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Establishing sustained ways of working</a:t>
            </a:r>
          </a:p>
        </p:txBody>
      </p:sp>
      <p:sp>
        <p:nvSpPr>
          <p:cNvPr id="46" name="TextBox 45">
            <a:extLst>
              <a:ext uri="{FF2B5EF4-FFF2-40B4-BE49-F238E27FC236}">
                <a16:creationId xmlns:a16="http://schemas.microsoft.com/office/drawing/2014/main" id="{29AD5706-375F-4BBD-93E9-5BBF7E5648D2}"/>
              </a:ext>
            </a:extLst>
          </p:cNvPr>
          <p:cNvSpPr txBox="1"/>
          <p:nvPr/>
        </p:nvSpPr>
        <p:spPr>
          <a:xfrm>
            <a:off x="5588000" y="2743954"/>
            <a:ext cx="6096000" cy="1528945"/>
          </a:xfrm>
          <a:prstGeom prst="rect">
            <a:avLst/>
          </a:prstGeom>
          <a:noFill/>
        </p:spPr>
        <p:txBody>
          <a:bodyPr wrap="square">
            <a:spAutoFit/>
          </a:bodyPr>
          <a:lstStyle/>
          <a:p>
            <a:pPr defTabSz="609630">
              <a:defRPr/>
            </a:pPr>
            <a:r>
              <a:rPr lang="en-US" sz="1867" dirty="0">
                <a:solidFill>
                  <a:prstClr val="white"/>
                </a:solidFill>
                <a:latin typeface="Now" panose="020B0604020202020204" charset="0"/>
              </a:rPr>
              <a:t>How can you institutionalize women’s involvement – and the work needed to establish empowering environments and support capacity – so that it can continue even beyond the current grant cycle?</a:t>
            </a:r>
          </a:p>
          <a:p>
            <a:pPr defTabSz="609630">
              <a:defRPr/>
            </a:pPr>
            <a:endParaRPr lang="en-US" sz="1867" dirty="0">
              <a:solidFill>
                <a:prstClr val="white"/>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8527329" y="248774"/>
            <a:ext cx="19063" cy="4550717"/>
          </a:xfrm>
          <a:prstGeom prst="line">
            <a:avLst/>
          </a:prstGeom>
          <a:ln w="28575" cap="rnd">
            <a:solidFill>
              <a:srgbClr val="DFFCFD"/>
            </a:solidFill>
            <a:prstDash val="sysDot"/>
            <a:headEnd type="none" w="sm" len="sm"/>
            <a:tailEnd type="none" w="sm" len="sm"/>
          </a:ln>
        </p:spPr>
        <p:txBody>
          <a:bodyPr/>
          <a:lstStyle/>
          <a:p>
            <a:pPr defTabSz="609630">
              <a:defRPr/>
            </a:pPr>
            <a:endParaRPr lang="en-US" sz="1200">
              <a:solidFill>
                <a:prstClr val="black"/>
              </a:solidFill>
              <a:latin typeface="Calibri"/>
            </a:endParaRPr>
          </a:p>
        </p:txBody>
      </p:sp>
      <p:sp>
        <p:nvSpPr>
          <p:cNvPr id="48" name="TextBox 47">
            <a:extLst>
              <a:ext uri="{FF2B5EF4-FFF2-40B4-BE49-F238E27FC236}">
                <a16:creationId xmlns:a16="http://schemas.microsoft.com/office/drawing/2014/main" id="{FD46A088-2EFF-4B28-9857-7B0692DFEA06}"/>
              </a:ext>
            </a:extLst>
          </p:cNvPr>
          <p:cNvSpPr txBox="1"/>
          <p:nvPr/>
        </p:nvSpPr>
        <p:spPr>
          <a:xfrm>
            <a:off x="5402845" y="1584439"/>
            <a:ext cx="6096000" cy="625684"/>
          </a:xfrm>
          <a:prstGeom prst="rect">
            <a:avLst/>
          </a:prstGeom>
          <a:noFill/>
        </p:spPr>
        <p:txBody>
          <a:bodyPr wrap="square">
            <a:spAutoFit/>
          </a:bodyPr>
          <a:lstStyle/>
          <a:p>
            <a:pPr defTabSz="609630">
              <a:defRPr/>
            </a:pPr>
            <a:r>
              <a:rPr lang="en-US" sz="1733" dirty="0">
                <a:solidFill>
                  <a:prstClr val="white"/>
                </a:solidFill>
                <a:latin typeface="Now" panose="020B0604020202020204" charset="0"/>
              </a:rPr>
              <a:t>How can women’s involvement be mainstreamed in long-term work at this site?</a:t>
            </a:r>
          </a:p>
        </p:txBody>
      </p:sp>
      <p:sp>
        <p:nvSpPr>
          <p:cNvPr id="23" name="TextBox 22">
            <a:extLst>
              <a:ext uri="{FF2B5EF4-FFF2-40B4-BE49-F238E27FC236}">
                <a16:creationId xmlns:a16="http://schemas.microsoft.com/office/drawing/2014/main" id="{54B7D59A-C298-4671-B692-262F2D406C65}"/>
              </a:ext>
            </a:extLst>
          </p:cNvPr>
          <p:cNvSpPr txBox="1"/>
          <p:nvPr/>
        </p:nvSpPr>
        <p:spPr>
          <a:xfrm>
            <a:off x="165500" y="1549366"/>
            <a:ext cx="4729346" cy="4647426"/>
          </a:xfrm>
          <a:prstGeom prst="rect">
            <a:avLst/>
          </a:prstGeom>
          <a:noFill/>
        </p:spPr>
        <p:txBody>
          <a:bodyPr wrap="square">
            <a:spAutoFit/>
          </a:bodyPr>
          <a:lstStyle/>
          <a:p>
            <a:pPr marL="190510" indent="-190510" defTabSz="609630">
              <a:spcAft>
                <a:spcPts val="1200"/>
              </a:spcAft>
              <a:buFont typeface="Arial" panose="020B0604020202020204" pitchFamily="34" charset="0"/>
              <a:buChar char="•"/>
              <a:defRPr/>
            </a:pPr>
            <a:r>
              <a:rPr lang="en-US" sz="1600" dirty="0">
                <a:solidFill>
                  <a:prstClr val="white"/>
                </a:solidFill>
                <a:latin typeface="Now" panose="020B0604020202020204" charset="0"/>
              </a:rPr>
              <a:t>Incorporate gender issues in institutional policies (e.g., community committees, organization’s strategies, lobby for institutions to establish or update gender guidelines/policies)</a:t>
            </a:r>
          </a:p>
          <a:p>
            <a:pPr marL="190510" indent="-190510" defTabSz="609630">
              <a:spcAft>
                <a:spcPts val="1200"/>
              </a:spcAft>
              <a:buFont typeface="Arial" panose="020B0604020202020204" pitchFamily="34" charset="0"/>
              <a:buChar char="•"/>
              <a:defRPr/>
            </a:pPr>
            <a:r>
              <a:rPr lang="en-US" sz="1600" dirty="0">
                <a:solidFill>
                  <a:prstClr val="white"/>
                </a:solidFill>
                <a:latin typeface="Now" panose="020B0604020202020204" charset="0"/>
              </a:rPr>
              <a:t>Support mechanisms for maintaining &amp; sharing skills and knowledge</a:t>
            </a:r>
          </a:p>
          <a:p>
            <a:pPr marL="190510" indent="-190510" defTabSz="609630">
              <a:spcAft>
                <a:spcPts val="1200"/>
              </a:spcAft>
              <a:buFont typeface="Arial" panose="020B0604020202020204" pitchFamily="34" charset="0"/>
              <a:buChar char="•"/>
              <a:defRPr/>
            </a:pPr>
            <a:r>
              <a:rPr lang="en-US" sz="1600" dirty="0">
                <a:solidFill>
                  <a:prstClr val="white"/>
                </a:solidFill>
                <a:latin typeface="Now" panose="020B0604020202020204" charset="0"/>
              </a:rPr>
              <a:t>Support/facilitate connections to other communities and institutions supporting women’s involvement – especially </a:t>
            </a:r>
            <a:r>
              <a:rPr lang="en-US" sz="1600" b="1" dirty="0">
                <a:solidFill>
                  <a:prstClr val="white"/>
                </a:solidFill>
                <a:latin typeface="Now" panose="020B0604020202020204" charset="0"/>
              </a:rPr>
              <a:t>women’s networks </a:t>
            </a:r>
            <a:r>
              <a:rPr lang="en-US" sz="1600" dirty="0">
                <a:solidFill>
                  <a:prstClr val="white"/>
                </a:solidFill>
                <a:latin typeface="Now" panose="020B0604020202020204" charset="0"/>
              </a:rPr>
              <a:t>(more in Module 3)</a:t>
            </a:r>
          </a:p>
          <a:p>
            <a:pPr marL="190510" indent="-190510" defTabSz="609630">
              <a:spcAft>
                <a:spcPts val="1200"/>
              </a:spcAft>
              <a:buFont typeface="Arial" panose="020B0604020202020204" pitchFamily="34" charset="0"/>
              <a:buChar char="•"/>
              <a:defRPr/>
            </a:pPr>
            <a:r>
              <a:rPr lang="en-US" sz="1600" dirty="0">
                <a:solidFill>
                  <a:prstClr val="white"/>
                </a:solidFill>
                <a:latin typeface="Now" panose="020B0604020202020204" charset="0"/>
              </a:rPr>
              <a:t>Collaborate with organizations that specialize in gender, human rights, community organizing</a:t>
            </a:r>
          </a:p>
          <a:p>
            <a:pPr marL="190510" indent="-190510" defTabSz="609630">
              <a:spcAft>
                <a:spcPts val="1200"/>
              </a:spcAft>
              <a:buFont typeface="Arial" panose="020B0604020202020204" pitchFamily="34" charset="0"/>
              <a:buChar char="•"/>
              <a:defRPr/>
            </a:pPr>
            <a:r>
              <a:rPr lang="en-US" sz="1600" dirty="0">
                <a:solidFill>
                  <a:prstClr val="white"/>
                </a:solidFill>
                <a:latin typeface="Now" panose="020B0604020202020204" charset="0"/>
              </a:rPr>
              <a:t>Have a long-term strategy for community engagement for gender equality, since this work requires time for trust-building and working with traditional norms</a:t>
            </a:r>
          </a:p>
        </p:txBody>
      </p:sp>
    </p:spTree>
    <p:extLst>
      <p:ext uri="{BB962C8B-B14F-4D97-AF65-F5344CB8AC3E}">
        <p14:creationId xmlns:p14="http://schemas.microsoft.com/office/powerpoint/2010/main" val="2910636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6" name="TextBox 45">
            <a:extLst>
              <a:ext uri="{FF2B5EF4-FFF2-40B4-BE49-F238E27FC236}">
                <a16:creationId xmlns:a16="http://schemas.microsoft.com/office/drawing/2014/main" id="{29AD5706-375F-4BBD-93E9-5BBF7E5648D2}"/>
              </a:ext>
            </a:extLst>
          </p:cNvPr>
          <p:cNvSpPr txBox="1"/>
          <p:nvPr/>
        </p:nvSpPr>
        <p:spPr>
          <a:xfrm>
            <a:off x="545467" y="2670335"/>
            <a:ext cx="5403273" cy="3148875"/>
          </a:xfrm>
          <a:prstGeom prst="rect">
            <a:avLst/>
          </a:prstGeom>
          <a:noFill/>
        </p:spPr>
        <p:txBody>
          <a:bodyPr wrap="square">
            <a:spAutoFit/>
          </a:bodyPr>
          <a:lstStyle/>
          <a:p>
            <a:pPr defTabSz="609630">
              <a:lnSpc>
                <a:spcPts val="2000"/>
              </a:lnSpc>
            </a:pPr>
            <a:r>
              <a:rPr lang="en-US" sz="1200" dirty="0">
                <a:solidFill>
                  <a:prstClr val="black"/>
                </a:solidFill>
                <a:latin typeface="Now" panose="020B0604020202020204" charset="0"/>
              </a:rPr>
              <a:t>WorldFish | Cambodia</a:t>
            </a:r>
          </a:p>
          <a:p>
            <a:pPr defTabSz="609630">
              <a:lnSpc>
                <a:spcPts val="2000"/>
              </a:lnSpc>
            </a:pPr>
            <a:r>
              <a:rPr lang="en-US" sz="1467" dirty="0">
                <a:solidFill>
                  <a:prstClr val="black"/>
                </a:solidFill>
                <a:latin typeface="Now" panose="020B0604020202020204" charset="0"/>
              </a:rPr>
              <a:t>Many benefits from engaging women weren’t directly from one project, but from synergies across different projects and areas of work</a:t>
            </a:r>
          </a:p>
          <a:p>
            <a:pPr defTabSz="609630">
              <a:lnSpc>
                <a:spcPts val="2000"/>
              </a:lnSpc>
            </a:pPr>
            <a:endParaRPr lang="en-US" sz="1467" dirty="0">
              <a:solidFill>
                <a:prstClr val="black"/>
              </a:solidFill>
              <a:latin typeface="Now" panose="020B0604020202020204" charset="0"/>
            </a:endParaRPr>
          </a:p>
          <a:p>
            <a:pPr defTabSz="609630">
              <a:lnSpc>
                <a:spcPts val="2000"/>
              </a:lnSpc>
            </a:pPr>
            <a:r>
              <a:rPr lang="en-US" sz="1467" dirty="0">
                <a:solidFill>
                  <a:prstClr val="black"/>
                </a:solidFill>
                <a:latin typeface="Now" panose="020B0604020202020204" charset="0"/>
              </a:rPr>
              <a:t>Work with women under their CEPF grant set the stage for future events and interactions – part of a longer-term process</a:t>
            </a:r>
          </a:p>
          <a:p>
            <a:pPr defTabSz="609630">
              <a:lnSpc>
                <a:spcPts val="2000"/>
              </a:lnSpc>
            </a:pPr>
            <a:endParaRPr lang="en-US" sz="1467" dirty="0">
              <a:solidFill>
                <a:prstClr val="black"/>
              </a:solidFill>
              <a:latin typeface="Now" panose="020B0604020202020204" charset="0"/>
            </a:endParaRPr>
          </a:p>
          <a:p>
            <a:pPr defTabSz="609630">
              <a:lnSpc>
                <a:spcPts val="2000"/>
              </a:lnSpc>
            </a:pPr>
            <a:endParaRPr lang="en-US" sz="1467" dirty="0">
              <a:solidFill>
                <a:prstClr val="black"/>
              </a:solidFill>
              <a:latin typeface="Now" panose="020B0604020202020204" charset="0"/>
            </a:endParaRPr>
          </a:p>
          <a:p>
            <a:pPr defTabSz="609630">
              <a:lnSpc>
                <a:spcPts val="2000"/>
              </a:lnSpc>
            </a:pPr>
            <a:r>
              <a:rPr lang="en-US" sz="1200" dirty="0">
                <a:solidFill>
                  <a:prstClr val="black"/>
                </a:solidFill>
                <a:latin typeface="Now" panose="020B0604020202020204" charset="0"/>
              </a:rPr>
              <a:t>FACT | Cambodia</a:t>
            </a:r>
          </a:p>
          <a:p>
            <a:pPr defTabSz="609630">
              <a:lnSpc>
                <a:spcPts val="2000"/>
              </a:lnSpc>
            </a:pPr>
            <a:r>
              <a:rPr lang="en-US" sz="1467" dirty="0">
                <a:solidFill>
                  <a:prstClr val="black"/>
                </a:solidFill>
                <a:latin typeface="Now" panose="020B0604020202020204" charset="0"/>
              </a:rPr>
              <a:t>Learned a lot from other donors, including Oxfam, while implementing projects funded by CEPF and others</a:t>
            </a:r>
          </a:p>
        </p:txBody>
      </p:sp>
      <p:sp>
        <p:nvSpPr>
          <p:cNvPr id="4" name="TextBox 3">
            <a:extLst>
              <a:ext uri="{FF2B5EF4-FFF2-40B4-BE49-F238E27FC236}">
                <a16:creationId xmlns:a16="http://schemas.microsoft.com/office/drawing/2014/main" id="{FA1F805D-8C84-4B84-A414-0513E4DE3815}"/>
              </a:ext>
            </a:extLst>
          </p:cNvPr>
          <p:cNvSpPr txBox="1"/>
          <p:nvPr/>
        </p:nvSpPr>
        <p:spPr>
          <a:xfrm>
            <a:off x="5139032" y="1041400"/>
            <a:ext cx="7052968"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Establishing sustained ways of working</a:t>
            </a:r>
          </a:p>
        </p:txBody>
      </p:sp>
      <p:sp>
        <p:nvSpPr>
          <p:cNvPr id="5" name="TextBox 4">
            <a:extLst>
              <a:ext uri="{FF2B5EF4-FFF2-40B4-BE49-F238E27FC236}">
                <a16:creationId xmlns:a16="http://schemas.microsoft.com/office/drawing/2014/main" id="{EE6B0D76-8293-4BD5-9174-0D5AE8EB6295}"/>
              </a:ext>
            </a:extLst>
          </p:cNvPr>
          <p:cNvSpPr txBox="1"/>
          <p:nvPr/>
        </p:nvSpPr>
        <p:spPr>
          <a:xfrm>
            <a:off x="3200400" y="1072536"/>
            <a:ext cx="2719225" cy="461665"/>
          </a:xfrm>
          <a:prstGeom prst="rect">
            <a:avLst/>
          </a:prstGeom>
          <a:noFill/>
        </p:spPr>
        <p:txBody>
          <a:bodyPr wrap="square">
            <a:spAutoFit/>
          </a:bodyPr>
          <a:lstStyle/>
          <a:p>
            <a:pPr defTabSz="609630">
              <a:defRPr/>
            </a:pPr>
            <a:r>
              <a:rPr lang="en-US" sz="2400" dirty="0">
                <a:solidFill>
                  <a:prstClr val="white"/>
                </a:solidFill>
                <a:latin typeface="Now" panose="020B0604020202020204" charset="0"/>
              </a:rPr>
              <a:t>examples of</a:t>
            </a:r>
          </a:p>
        </p:txBody>
      </p:sp>
      <p:sp>
        <p:nvSpPr>
          <p:cNvPr id="6" name="TextBox 5">
            <a:extLst>
              <a:ext uri="{FF2B5EF4-FFF2-40B4-BE49-F238E27FC236}">
                <a16:creationId xmlns:a16="http://schemas.microsoft.com/office/drawing/2014/main" id="{1C3C6E48-BF77-4317-A14C-B38E56CC1E74}"/>
              </a:ext>
            </a:extLst>
          </p:cNvPr>
          <p:cNvSpPr txBox="1"/>
          <p:nvPr/>
        </p:nvSpPr>
        <p:spPr>
          <a:xfrm>
            <a:off x="443867" y="2185631"/>
            <a:ext cx="8242933" cy="625877"/>
          </a:xfrm>
          <a:prstGeom prst="rect">
            <a:avLst/>
          </a:prstGeom>
          <a:noFill/>
        </p:spPr>
        <p:txBody>
          <a:bodyPr wrap="square" rtlCol="0">
            <a:spAutoFit/>
          </a:bodyPr>
          <a:lstStyle/>
          <a:p>
            <a:pPr defTabSz="609630"/>
            <a:r>
              <a:rPr lang="en-US" sz="1867" dirty="0">
                <a:solidFill>
                  <a:prstClr val="white"/>
                </a:solidFill>
                <a:latin typeface="Now" panose="020B0604020202020204" charset="0"/>
              </a:rPr>
              <a:t>Coordinating gender work across projects</a:t>
            </a:r>
          </a:p>
          <a:p>
            <a:pPr defTabSz="609630"/>
            <a:endParaRPr lang="en-US" sz="1600" dirty="0">
              <a:solidFill>
                <a:prstClr val="white"/>
              </a:solidFill>
              <a:latin typeface="Now" panose="020B0604020202020204" charset="0"/>
            </a:endParaRPr>
          </a:p>
        </p:txBody>
      </p:sp>
      <p:sp>
        <p:nvSpPr>
          <p:cNvPr id="7" name="AutoShape 2">
            <a:extLst>
              <a:ext uri="{FF2B5EF4-FFF2-40B4-BE49-F238E27FC236}">
                <a16:creationId xmlns:a16="http://schemas.microsoft.com/office/drawing/2014/main" id="{5C950826-3FCE-4394-ADCD-D67CBD380FF1}"/>
              </a:ext>
            </a:extLst>
          </p:cNvPr>
          <p:cNvSpPr/>
          <p:nvPr/>
        </p:nvSpPr>
        <p:spPr>
          <a:xfrm>
            <a:off x="509228" y="2592031"/>
            <a:ext cx="5167039" cy="0"/>
          </a:xfrm>
          <a:prstGeom prst="line">
            <a:avLst/>
          </a:prstGeom>
          <a:ln w="28575" cap="rnd">
            <a:solidFill>
              <a:schemeClr val="bg1"/>
            </a:solidFill>
            <a:prstDash val="sysDot"/>
            <a:headEnd type="none" w="sm" len="sm"/>
            <a:tailEnd type="none" w="sm" len="sm"/>
          </a:ln>
        </p:spPr>
      </p:sp>
      <p:sp>
        <p:nvSpPr>
          <p:cNvPr id="8" name="TextBox 7">
            <a:extLst>
              <a:ext uri="{FF2B5EF4-FFF2-40B4-BE49-F238E27FC236}">
                <a16:creationId xmlns:a16="http://schemas.microsoft.com/office/drawing/2014/main" id="{B412DCEC-D62C-4F2F-B72F-C0BDAC11B4AE}"/>
              </a:ext>
            </a:extLst>
          </p:cNvPr>
          <p:cNvSpPr txBox="1"/>
          <p:nvPr/>
        </p:nvSpPr>
        <p:spPr>
          <a:xfrm>
            <a:off x="6451600" y="2680574"/>
            <a:ext cx="4983717" cy="3306674"/>
          </a:xfrm>
          <a:prstGeom prst="rect">
            <a:avLst/>
          </a:prstGeom>
          <a:noFill/>
        </p:spPr>
        <p:txBody>
          <a:bodyPr wrap="square">
            <a:spAutoFit/>
          </a:bodyPr>
          <a:lstStyle/>
          <a:p>
            <a:pPr defTabSz="609630">
              <a:lnSpc>
                <a:spcPts val="2000"/>
              </a:lnSpc>
              <a:spcAft>
                <a:spcPts val="800"/>
              </a:spcAft>
              <a:defRPr/>
            </a:pPr>
            <a:r>
              <a:rPr lang="en-US" sz="1200" dirty="0">
                <a:solidFill>
                  <a:prstClr val="black"/>
                </a:solidFill>
                <a:latin typeface="Now" panose="020B0604020202020204" charset="0"/>
              </a:rPr>
              <a:t>From experience in Lao PDR</a:t>
            </a:r>
          </a:p>
          <a:p>
            <a:pPr defTabSz="609630">
              <a:lnSpc>
                <a:spcPts val="2000"/>
              </a:lnSpc>
              <a:spcAft>
                <a:spcPts val="800"/>
              </a:spcAft>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Engaging with government institutions with gender as an “entry point” has opened up new spaces to work on environmental issues</a:t>
            </a:r>
          </a:p>
          <a:p>
            <a:pPr defTabSz="609630">
              <a:lnSpc>
                <a:spcPts val="2000"/>
              </a:lnSpc>
              <a:spcAft>
                <a:spcPts val="800"/>
              </a:spcAft>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We propose collaboration with government departments to work on gender mainstreaming to align with international commitments to gender equality</a:t>
            </a:r>
          </a:p>
          <a:p>
            <a:pPr defTabSz="609630">
              <a:lnSpc>
                <a:spcPts val="2000"/>
              </a:lnSpc>
              <a:spcAft>
                <a:spcPts val="800"/>
              </a:spcAft>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This has made it easier for us to approach politically sensitive topics like addressing hydropower project impacts to natural resources &amp; communities</a:t>
            </a:r>
          </a:p>
          <a:p>
            <a:pPr defTabSz="609630">
              <a:lnSpc>
                <a:spcPts val="2000"/>
              </a:lnSpc>
              <a:spcAft>
                <a:spcPts val="800"/>
              </a:spcAft>
            </a:pPr>
            <a:endParaRPr lang="en-US" sz="1600" dirty="0">
              <a:solidFill>
                <a:prstClr val="black"/>
              </a:solidFill>
              <a:latin typeface="Now" panose="020B0604020202020204" charset="0"/>
              <a:ea typeface="Calibri" panose="020F0502020204030204" pitchFamily="34" charset="0"/>
              <a:cs typeface="Myanmar Text" panose="020B0502040204020203" pitchFamily="34" charset="0"/>
            </a:endParaRPr>
          </a:p>
        </p:txBody>
      </p:sp>
      <p:sp>
        <p:nvSpPr>
          <p:cNvPr id="9" name="AutoShape 2">
            <a:extLst>
              <a:ext uri="{FF2B5EF4-FFF2-40B4-BE49-F238E27FC236}">
                <a16:creationId xmlns:a16="http://schemas.microsoft.com/office/drawing/2014/main" id="{4461397B-5402-4F5D-B691-907D10262146}"/>
              </a:ext>
            </a:extLst>
          </p:cNvPr>
          <p:cNvSpPr/>
          <p:nvPr/>
        </p:nvSpPr>
        <p:spPr>
          <a:xfrm>
            <a:off x="6411051" y="2602270"/>
            <a:ext cx="5167039" cy="0"/>
          </a:xfrm>
          <a:prstGeom prst="line">
            <a:avLst/>
          </a:prstGeom>
          <a:ln w="28575" cap="rnd">
            <a:solidFill>
              <a:schemeClr val="bg1"/>
            </a:solidFill>
            <a:prstDash val="sysDot"/>
            <a:headEnd type="none" w="sm" len="sm"/>
            <a:tailEnd type="none" w="sm" len="sm"/>
          </a:ln>
        </p:spPr>
      </p:sp>
      <p:sp>
        <p:nvSpPr>
          <p:cNvPr id="10" name="TextBox 9">
            <a:extLst>
              <a:ext uri="{FF2B5EF4-FFF2-40B4-BE49-F238E27FC236}">
                <a16:creationId xmlns:a16="http://schemas.microsoft.com/office/drawing/2014/main" id="{8DF09A98-B650-4BB5-8148-17D48C32389E}"/>
              </a:ext>
            </a:extLst>
          </p:cNvPr>
          <p:cNvSpPr txBox="1"/>
          <p:nvPr/>
        </p:nvSpPr>
        <p:spPr>
          <a:xfrm>
            <a:off x="6365410" y="2195870"/>
            <a:ext cx="5623390" cy="379656"/>
          </a:xfrm>
          <a:prstGeom prst="rect">
            <a:avLst/>
          </a:prstGeom>
          <a:noFill/>
        </p:spPr>
        <p:txBody>
          <a:bodyPr wrap="square" rtlCol="0">
            <a:spAutoFit/>
          </a:bodyPr>
          <a:lstStyle/>
          <a:p>
            <a:pPr defTabSz="609630">
              <a:defRPr/>
            </a:pPr>
            <a:r>
              <a:rPr lang="en-US" sz="1867" dirty="0">
                <a:solidFill>
                  <a:prstClr val="white"/>
                </a:solidFill>
                <a:latin typeface="Now" panose="020B0604020202020204" charset="0"/>
              </a:rPr>
              <a:t>Working across sectors</a:t>
            </a:r>
            <a:endParaRPr lang="en-US" sz="1600" dirty="0">
              <a:solidFill>
                <a:prstClr val="white"/>
              </a:solidFill>
              <a:latin typeface="Now" panose="020B0604020202020204" charset="0"/>
            </a:endParaRPr>
          </a:p>
        </p:txBody>
      </p:sp>
    </p:spTree>
    <p:extLst>
      <p:ext uri="{BB962C8B-B14F-4D97-AF65-F5344CB8AC3E}">
        <p14:creationId xmlns:p14="http://schemas.microsoft.com/office/powerpoint/2010/main" val="2298267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6" name="TextBox 45">
            <a:extLst>
              <a:ext uri="{FF2B5EF4-FFF2-40B4-BE49-F238E27FC236}">
                <a16:creationId xmlns:a16="http://schemas.microsoft.com/office/drawing/2014/main" id="{29AD5706-375F-4BBD-93E9-5BBF7E5648D2}"/>
              </a:ext>
            </a:extLst>
          </p:cNvPr>
          <p:cNvSpPr txBox="1"/>
          <p:nvPr/>
        </p:nvSpPr>
        <p:spPr>
          <a:xfrm>
            <a:off x="863600" y="2576672"/>
            <a:ext cx="5080000" cy="3098220"/>
          </a:xfrm>
          <a:prstGeom prst="rect">
            <a:avLst/>
          </a:prstGeom>
          <a:noFill/>
        </p:spPr>
        <p:txBody>
          <a:bodyPr wrap="square">
            <a:spAutoFit/>
          </a:bodyPr>
          <a:lstStyle/>
          <a:p>
            <a:pPr defTabSz="609630">
              <a:spcAft>
                <a:spcPts val="800"/>
              </a:spcAft>
              <a:defRPr/>
            </a:pPr>
            <a:r>
              <a:rPr lang="en-US" sz="1200" dirty="0">
                <a:solidFill>
                  <a:prstClr val="black"/>
                </a:solidFill>
                <a:latin typeface="Now" panose="020B0604020202020204" charset="0"/>
              </a:rPr>
              <a:t>HA | Cambodia</a:t>
            </a:r>
          </a:p>
          <a:p>
            <a:pPr defTabSz="609630">
              <a:lnSpc>
                <a:spcPts val="2000"/>
              </a:lnSpc>
              <a:spcAft>
                <a:spcPts val="800"/>
              </a:spcAft>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Started working on gender in 2009, and continuing today; have seen a chance in men and women’s perspectives, with more involvement by women (and families allowing for more involvement). However, there is still more change </a:t>
            </a:r>
          </a:p>
          <a:p>
            <a:pPr defTabSz="609630">
              <a:lnSpc>
                <a:spcPts val="2000"/>
              </a:lnSpc>
              <a:spcAft>
                <a:spcPts val="800"/>
              </a:spcAft>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We support high school and college education of indigenous youths to build their long-term capacity. They exchange their knowledge with indigenous women in the village, who share their traditional knowledge in collaboration with the students</a:t>
            </a:r>
          </a:p>
          <a:p>
            <a:pPr defTabSz="609630">
              <a:spcAft>
                <a:spcPts val="800"/>
              </a:spcAft>
              <a:defRPr/>
            </a:pPr>
            <a:endParaRPr lang="en-US" sz="1333" dirty="0">
              <a:solidFill>
                <a:srgbClr val="C0504D"/>
              </a:solidFill>
              <a:latin typeface="Now" panose="020B0604020202020204" charset="0"/>
            </a:endParaRPr>
          </a:p>
        </p:txBody>
      </p:sp>
      <p:sp>
        <p:nvSpPr>
          <p:cNvPr id="4" name="TextBox 3">
            <a:extLst>
              <a:ext uri="{FF2B5EF4-FFF2-40B4-BE49-F238E27FC236}">
                <a16:creationId xmlns:a16="http://schemas.microsoft.com/office/drawing/2014/main" id="{FA1F805D-8C84-4B84-A414-0513E4DE3815}"/>
              </a:ext>
            </a:extLst>
          </p:cNvPr>
          <p:cNvSpPr txBox="1"/>
          <p:nvPr/>
        </p:nvSpPr>
        <p:spPr>
          <a:xfrm>
            <a:off x="5139032" y="1041400"/>
            <a:ext cx="7052968"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Establishing sustained ways of working</a:t>
            </a:r>
          </a:p>
        </p:txBody>
      </p:sp>
      <p:sp>
        <p:nvSpPr>
          <p:cNvPr id="5" name="TextBox 4">
            <a:extLst>
              <a:ext uri="{FF2B5EF4-FFF2-40B4-BE49-F238E27FC236}">
                <a16:creationId xmlns:a16="http://schemas.microsoft.com/office/drawing/2014/main" id="{EE6B0D76-8293-4BD5-9174-0D5AE8EB6295}"/>
              </a:ext>
            </a:extLst>
          </p:cNvPr>
          <p:cNvSpPr txBox="1"/>
          <p:nvPr/>
        </p:nvSpPr>
        <p:spPr>
          <a:xfrm>
            <a:off x="3200400" y="1072536"/>
            <a:ext cx="2719225" cy="461665"/>
          </a:xfrm>
          <a:prstGeom prst="rect">
            <a:avLst/>
          </a:prstGeom>
          <a:noFill/>
        </p:spPr>
        <p:txBody>
          <a:bodyPr wrap="square">
            <a:spAutoFit/>
          </a:bodyPr>
          <a:lstStyle/>
          <a:p>
            <a:pPr defTabSz="609630">
              <a:defRPr/>
            </a:pPr>
            <a:r>
              <a:rPr lang="en-US" sz="2400" dirty="0">
                <a:solidFill>
                  <a:prstClr val="white"/>
                </a:solidFill>
                <a:latin typeface="Now" panose="020B0604020202020204" charset="0"/>
              </a:rPr>
              <a:t>examples of</a:t>
            </a:r>
          </a:p>
        </p:txBody>
      </p:sp>
      <p:sp>
        <p:nvSpPr>
          <p:cNvPr id="6" name="TextBox 5">
            <a:extLst>
              <a:ext uri="{FF2B5EF4-FFF2-40B4-BE49-F238E27FC236}">
                <a16:creationId xmlns:a16="http://schemas.microsoft.com/office/drawing/2014/main" id="{1C3C6E48-BF77-4317-A14C-B38E56CC1E74}"/>
              </a:ext>
            </a:extLst>
          </p:cNvPr>
          <p:cNvSpPr txBox="1"/>
          <p:nvPr/>
        </p:nvSpPr>
        <p:spPr>
          <a:xfrm>
            <a:off x="762000" y="2100065"/>
            <a:ext cx="3845390" cy="379656"/>
          </a:xfrm>
          <a:prstGeom prst="rect">
            <a:avLst/>
          </a:prstGeom>
          <a:noFill/>
        </p:spPr>
        <p:txBody>
          <a:bodyPr wrap="square" rtlCol="0">
            <a:spAutoFit/>
          </a:bodyPr>
          <a:lstStyle/>
          <a:p>
            <a:pPr defTabSz="609630">
              <a:defRPr/>
            </a:pPr>
            <a:r>
              <a:rPr lang="en-US" sz="1867" dirty="0">
                <a:solidFill>
                  <a:prstClr val="white"/>
                </a:solidFill>
                <a:latin typeface="Now" panose="020B0604020202020204" charset="0"/>
              </a:rPr>
              <a:t>Having a long-term vision</a:t>
            </a:r>
            <a:endParaRPr lang="en-US" sz="1600" dirty="0">
              <a:solidFill>
                <a:prstClr val="white"/>
              </a:solidFill>
              <a:latin typeface="Now" panose="020B0604020202020204" charset="0"/>
            </a:endParaRPr>
          </a:p>
        </p:txBody>
      </p:sp>
      <p:sp>
        <p:nvSpPr>
          <p:cNvPr id="7" name="AutoShape 2">
            <a:extLst>
              <a:ext uri="{FF2B5EF4-FFF2-40B4-BE49-F238E27FC236}">
                <a16:creationId xmlns:a16="http://schemas.microsoft.com/office/drawing/2014/main" id="{5C950826-3FCE-4394-ADCD-D67CBD380FF1}"/>
              </a:ext>
            </a:extLst>
          </p:cNvPr>
          <p:cNvSpPr/>
          <p:nvPr/>
        </p:nvSpPr>
        <p:spPr>
          <a:xfrm>
            <a:off x="762000" y="2506465"/>
            <a:ext cx="3882073" cy="0"/>
          </a:xfrm>
          <a:prstGeom prst="line">
            <a:avLst/>
          </a:prstGeom>
          <a:ln w="28575" cap="rnd">
            <a:solidFill>
              <a:schemeClr val="bg1"/>
            </a:solidFill>
            <a:prstDash val="sysDot"/>
            <a:headEnd type="none" w="sm" len="sm"/>
            <a:tailEnd type="none" w="sm" len="sm"/>
          </a:ln>
        </p:spPr>
      </p:sp>
      <p:sp>
        <p:nvSpPr>
          <p:cNvPr id="8" name="TextBox 7">
            <a:extLst>
              <a:ext uri="{FF2B5EF4-FFF2-40B4-BE49-F238E27FC236}">
                <a16:creationId xmlns:a16="http://schemas.microsoft.com/office/drawing/2014/main" id="{8DD26323-1C11-4846-9B36-10903AE87261}"/>
              </a:ext>
            </a:extLst>
          </p:cNvPr>
          <p:cNvSpPr txBox="1"/>
          <p:nvPr/>
        </p:nvSpPr>
        <p:spPr>
          <a:xfrm>
            <a:off x="6197600" y="2584768"/>
            <a:ext cx="5482089" cy="2288191"/>
          </a:xfrm>
          <a:prstGeom prst="rect">
            <a:avLst/>
          </a:prstGeom>
          <a:noFill/>
        </p:spPr>
        <p:txBody>
          <a:bodyPr wrap="square">
            <a:spAutoFit/>
          </a:bodyPr>
          <a:lstStyle/>
          <a:p>
            <a:pPr defTabSz="609630">
              <a:spcAft>
                <a:spcPts val="800"/>
              </a:spcAft>
              <a:defRPr/>
            </a:pPr>
            <a:r>
              <a:rPr lang="en-US" sz="1200" dirty="0">
                <a:solidFill>
                  <a:prstClr val="black"/>
                </a:solidFill>
                <a:latin typeface="Now" panose="020B0604020202020204" charset="0"/>
              </a:rPr>
              <a:t>International Rivers | Mekong Basin</a:t>
            </a:r>
          </a:p>
          <a:p>
            <a:pPr defTabSz="609630">
              <a:spcAft>
                <a:spcPts val="800"/>
              </a:spcAft>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Designing programs and budgets to allow us to support and enable women’s needs</a:t>
            </a:r>
          </a:p>
          <a:p>
            <a:pPr marL="228611" indent="-228611" defTabSz="609630">
              <a:spcAft>
                <a:spcPts val="800"/>
              </a:spcAft>
              <a:buFont typeface="Arial" panose="020B0604020202020204" pitchFamily="34" charset="0"/>
              <a:buChar char="•"/>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e.g., budgeting for additional travel support needed for travel companions for women</a:t>
            </a:r>
          </a:p>
          <a:p>
            <a:pPr marL="228611" indent="-228611" defTabSz="609630">
              <a:spcAft>
                <a:spcPts val="800"/>
              </a:spcAft>
              <a:buFont typeface="Arial" panose="020B0604020202020204" pitchFamily="34" charset="0"/>
              <a:buChar char="•"/>
            </a:pPr>
            <a:r>
              <a:rPr lang="en-US" sz="1467" dirty="0">
                <a:solidFill>
                  <a:prstClr val="black"/>
                </a:solidFill>
                <a:latin typeface="Now" panose="020B0604020202020204" charset="0"/>
                <a:ea typeface="Calibri" panose="020F0502020204030204" pitchFamily="34" charset="0"/>
                <a:cs typeface="Myanmar Text" panose="020B0502040204020203" pitchFamily="34" charset="0"/>
              </a:rPr>
              <a:t>e.g., translators for participants who are not fluent in the project language</a:t>
            </a:r>
          </a:p>
          <a:p>
            <a:pPr defTabSz="609630">
              <a:spcAft>
                <a:spcPts val="800"/>
              </a:spcAft>
            </a:pPr>
            <a:endParaRPr lang="en-US" sz="1600" dirty="0">
              <a:solidFill>
                <a:prstClr val="black"/>
              </a:solidFill>
              <a:latin typeface="Now" panose="020B0604020202020204" charset="0"/>
              <a:ea typeface="Calibri" panose="020F0502020204030204" pitchFamily="34" charset="0"/>
              <a:cs typeface="Myanmar Text" panose="020B0502040204020203" pitchFamily="34" charset="0"/>
            </a:endParaRPr>
          </a:p>
        </p:txBody>
      </p:sp>
      <p:sp>
        <p:nvSpPr>
          <p:cNvPr id="9" name="AutoShape 2">
            <a:extLst>
              <a:ext uri="{FF2B5EF4-FFF2-40B4-BE49-F238E27FC236}">
                <a16:creationId xmlns:a16="http://schemas.microsoft.com/office/drawing/2014/main" id="{3A891F87-F69A-4DCB-8915-70E8FC8B8893}"/>
              </a:ext>
            </a:extLst>
          </p:cNvPr>
          <p:cNvSpPr/>
          <p:nvPr/>
        </p:nvSpPr>
        <p:spPr>
          <a:xfrm>
            <a:off x="6157051" y="2506465"/>
            <a:ext cx="5167039" cy="0"/>
          </a:xfrm>
          <a:prstGeom prst="line">
            <a:avLst/>
          </a:prstGeom>
          <a:ln w="28575" cap="rnd">
            <a:solidFill>
              <a:schemeClr val="bg1"/>
            </a:solidFill>
            <a:prstDash val="sysDot"/>
            <a:headEnd type="none" w="sm" len="sm"/>
            <a:tailEnd type="none" w="sm" len="sm"/>
          </a:ln>
        </p:spPr>
      </p:sp>
      <p:sp>
        <p:nvSpPr>
          <p:cNvPr id="10" name="TextBox 9">
            <a:extLst>
              <a:ext uri="{FF2B5EF4-FFF2-40B4-BE49-F238E27FC236}">
                <a16:creationId xmlns:a16="http://schemas.microsoft.com/office/drawing/2014/main" id="{4906F23C-00E3-40E0-A468-473CA4977852}"/>
              </a:ext>
            </a:extLst>
          </p:cNvPr>
          <p:cNvSpPr txBox="1"/>
          <p:nvPr/>
        </p:nvSpPr>
        <p:spPr>
          <a:xfrm>
            <a:off x="6111410" y="2100065"/>
            <a:ext cx="5623390" cy="379656"/>
          </a:xfrm>
          <a:prstGeom prst="rect">
            <a:avLst/>
          </a:prstGeom>
          <a:noFill/>
        </p:spPr>
        <p:txBody>
          <a:bodyPr wrap="square" rtlCol="0">
            <a:spAutoFit/>
          </a:bodyPr>
          <a:lstStyle/>
          <a:p>
            <a:pPr defTabSz="609630">
              <a:defRPr/>
            </a:pPr>
            <a:r>
              <a:rPr lang="en-US" sz="1867" dirty="0">
                <a:solidFill>
                  <a:prstClr val="white"/>
                </a:solidFill>
                <a:latin typeface="Now" panose="020B0604020202020204" charset="0"/>
              </a:rPr>
              <a:t>Allocating resources to gender mainstreaming</a:t>
            </a:r>
            <a:endParaRPr lang="en-US" sz="1600" dirty="0">
              <a:solidFill>
                <a:prstClr val="white"/>
              </a:solidFill>
              <a:latin typeface="Now" panose="020B0604020202020204" charset="0"/>
            </a:endParaRPr>
          </a:p>
        </p:txBody>
      </p:sp>
    </p:spTree>
    <p:extLst>
      <p:ext uri="{BB962C8B-B14F-4D97-AF65-F5344CB8AC3E}">
        <p14:creationId xmlns:p14="http://schemas.microsoft.com/office/powerpoint/2010/main" val="3412790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854" y="-1606"/>
            <a:ext cx="12197710" cy="6861213"/>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7566" y="-1606"/>
            <a:ext cx="12192000" cy="6858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59000"/>
            </a:srgbClr>
          </a:solidFill>
        </p:spPr>
      </p:sp>
      <p:sp>
        <p:nvSpPr>
          <p:cNvPr id="12" name="TextBox 3">
            <a:extLst>
              <a:ext uri="{FF2B5EF4-FFF2-40B4-BE49-F238E27FC236}">
                <a16:creationId xmlns:a16="http://schemas.microsoft.com/office/drawing/2014/main" id="{5DA125D6-1419-4E33-9223-B1B7DFD82980}"/>
              </a:ext>
            </a:extLst>
          </p:cNvPr>
          <p:cNvSpPr txBox="1"/>
          <p:nvPr/>
        </p:nvSpPr>
        <p:spPr>
          <a:xfrm>
            <a:off x="7621372" y="533204"/>
            <a:ext cx="4380194" cy="175497"/>
          </a:xfrm>
          <a:prstGeom prst="rect">
            <a:avLst/>
          </a:prstGeom>
        </p:spPr>
        <p:txBody>
          <a:bodyPr lIns="0" tIns="0" rIns="0" bIns="0" rtlCol="0" anchor="t">
            <a:spAutoFit/>
          </a:bodyPr>
          <a:lstStyle/>
          <a:p>
            <a:pPr algn="r">
              <a:lnSpc>
                <a:spcPts val="1493"/>
              </a:lnSpc>
            </a:pPr>
            <a:r>
              <a:rPr lang="en-US" sz="1066">
                <a:solidFill>
                  <a:schemeClr val="bg1"/>
                </a:solidFill>
                <a:latin typeface="Now"/>
              </a:rPr>
              <a:t>MODULE 2</a:t>
            </a:r>
            <a:r>
              <a:rPr lang="en-US" sz="1067">
                <a:solidFill>
                  <a:schemeClr val="bg1"/>
                </a:solidFill>
                <a:latin typeface="Now"/>
              </a:rPr>
              <a:t> | FRAMEWORK</a:t>
            </a:r>
          </a:p>
        </p:txBody>
      </p:sp>
      <p:sp>
        <p:nvSpPr>
          <p:cNvPr id="15" name="Rectangle 14">
            <a:extLst>
              <a:ext uri="{FF2B5EF4-FFF2-40B4-BE49-F238E27FC236}">
                <a16:creationId xmlns:a16="http://schemas.microsoft.com/office/drawing/2014/main" id="{F4032E18-F2A2-4DD0-92FE-D1AA5CD7E85E}"/>
              </a:ext>
            </a:extLst>
          </p:cNvPr>
          <p:cNvSpPr/>
          <p:nvPr/>
        </p:nvSpPr>
        <p:spPr>
          <a:xfrm>
            <a:off x="2128651" y="1549401"/>
            <a:ext cx="7715796" cy="5209943"/>
          </a:xfrm>
          <a:prstGeom prst="rect">
            <a:avLst/>
          </a:prstGeom>
          <a:solidFill>
            <a:schemeClr val="bg1">
              <a:alpha val="90000"/>
            </a:schemeClr>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Now" panose="020B0604020202020204" charset="0"/>
            </a:endParaRPr>
          </a:p>
        </p:txBody>
      </p:sp>
      <p:sp>
        <p:nvSpPr>
          <p:cNvPr id="16" name="Arrow: Down 15">
            <a:extLst>
              <a:ext uri="{FF2B5EF4-FFF2-40B4-BE49-F238E27FC236}">
                <a16:creationId xmlns:a16="http://schemas.microsoft.com/office/drawing/2014/main" id="{FB630542-0FC8-4B6B-93CE-5AA87B0DAD04}"/>
              </a:ext>
            </a:extLst>
          </p:cNvPr>
          <p:cNvSpPr/>
          <p:nvPr/>
        </p:nvSpPr>
        <p:spPr>
          <a:xfrm rot="10800000">
            <a:off x="5945691" y="5229779"/>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mj-lt"/>
            </a:endParaRPr>
          </a:p>
        </p:txBody>
      </p:sp>
      <p:sp>
        <p:nvSpPr>
          <p:cNvPr id="18" name="Right Brace 17">
            <a:extLst>
              <a:ext uri="{FF2B5EF4-FFF2-40B4-BE49-F238E27FC236}">
                <a16:creationId xmlns:a16="http://schemas.microsoft.com/office/drawing/2014/main" id="{C6C43C7D-57ED-4D02-85D4-20777F0DA181}"/>
              </a:ext>
            </a:extLst>
          </p:cNvPr>
          <p:cNvSpPr/>
          <p:nvPr/>
        </p:nvSpPr>
        <p:spPr>
          <a:xfrm rot="5400000">
            <a:off x="5994477" y="3577907"/>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bg1"/>
              </a:solidFill>
              <a:latin typeface="+mj-lt"/>
            </a:endParaRPr>
          </a:p>
        </p:txBody>
      </p:sp>
      <p:sp>
        <p:nvSpPr>
          <p:cNvPr id="19" name="Right Brace 18">
            <a:extLst>
              <a:ext uri="{FF2B5EF4-FFF2-40B4-BE49-F238E27FC236}">
                <a16:creationId xmlns:a16="http://schemas.microsoft.com/office/drawing/2014/main" id="{8C4C53CE-7CCE-4E42-8FDA-05F9C46A73E1}"/>
              </a:ext>
            </a:extLst>
          </p:cNvPr>
          <p:cNvSpPr/>
          <p:nvPr/>
        </p:nvSpPr>
        <p:spPr>
          <a:xfrm rot="16200000">
            <a:off x="5994477" y="2167425"/>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bg1"/>
              </a:solidFill>
              <a:latin typeface="+mj-lt"/>
            </a:endParaRPr>
          </a:p>
        </p:txBody>
      </p:sp>
      <p:sp>
        <p:nvSpPr>
          <p:cNvPr id="20" name="Rectangle: Rounded Corners 19">
            <a:extLst>
              <a:ext uri="{FF2B5EF4-FFF2-40B4-BE49-F238E27FC236}">
                <a16:creationId xmlns:a16="http://schemas.microsoft.com/office/drawing/2014/main" id="{937FF9D6-66E8-4E99-8DB9-8978D7EB397D}"/>
              </a:ext>
            </a:extLst>
          </p:cNvPr>
          <p:cNvSpPr/>
          <p:nvPr/>
        </p:nvSpPr>
        <p:spPr>
          <a:xfrm>
            <a:off x="3987800" y="1831744"/>
            <a:ext cx="4165602" cy="586645"/>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Sustained ways of working</a:t>
            </a:r>
          </a:p>
        </p:txBody>
      </p:sp>
      <p:sp>
        <p:nvSpPr>
          <p:cNvPr id="21" name="Rectangle: Rounded Corners 20">
            <a:extLst>
              <a:ext uri="{FF2B5EF4-FFF2-40B4-BE49-F238E27FC236}">
                <a16:creationId xmlns:a16="http://schemas.microsoft.com/office/drawing/2014/main" id="{56E3A391-8CCB-4977-A6B3-38BD6C8F61E6}"/>
              </a:ext>
            </a:extLst>
          </p:cNvPr>
          <p:cNvSpPr/>
          <p:nvPr/>
        </p:nvSpPr>
        <p:spPr>
          <a:xfrm>
            <a:off x="4089400" y="2796944"/>
            <a:ext cx="3810000" cy="479805"/>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rPr>
              <a:t>From attendance to influence</a:t>
            </a:r>
          </a:p>
        </p:txBody>
      </p:sp>
      <p:sp>
        <p:nvSpPr>
          <p:cNvPr id="22" name="Rectangle: Rounded Corners 21">
            <a:extLst>
              <a:ext uri="{FF2B5EF4-FFF2-40B4-BE49-F238E27FC236}">
                <a16:creationId xmlns:a16="http://schemas.microsoft.com/office/drawing/2014/main" id="{D4DB3A0C-C31A-47C8-BDE6-6EDD24326FBC}"/>
              </a:ext>
            </a:extLst>
          </p:cNvPr>
          <p:cNvSpPr/>
          <p:nvPr/>
        </p:nvSpPr>
        <p:spPr>
          <a:xfrm>
            <a:off x="3744559" y="3866270"/>
            <a:ext cx="1256961" cy="1054415"/>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bg1"/>
                </a:solidFill>
                <a:latin typeface="+mj-lt"/>
              </a:rPr>
              <a:t>Gender analysis</a:t>
            </a:r>
          </a:p>
        </p:txBody>
      </p:sp>
      <p:sp>
        <p:nvSpPr>
          <p:cNvPr id="23" name="Rectangle: Rounded Corners 22">
            <a:extLst>
              <a:ext uri="{FF2B5EF4-FFF2-40B4-BE49-F238E27FC236}">
                <a16:creationId xmlns:a16="http://schemas.microsoft.com/office/drawing/2014/main" id="{46E6B5F5-6F91-4355-93FA-D72238617F4F}"/>
              </a:ext>
            </a:extLst>
          </p:cNvPr>
          <p:cNvSpPr/>
          <p:nvPr/>
        </p:nvSpPr>
        <p:spPr>
          <a:xfrm>
            <a:off x="5094813" y="3863743"/>
            <a:ext cx="1701753" cy="1054415"/>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bg1"/>
                </a:solidFill>
                <a:latin typeface="+mj-lt"/>
              </a:rPr>
              <a:t>Enabling Environment</a:t>
            </a:r>
          </a:p>
        </p:txBody>
      </p:sp>
      <p:sp>
        <p:nvSpPr>
          <p:cNvPr id="24" name="Rectangle: Rounded Corners 23">
            <a:extLst>
              <a:ext uri="{FF2B5EF4-FFF2-40B4-BE49-F238E27FC236}">
                <a16:creationId xmlns:a16="http://schemas.microsoft.com/office/drawing/2014/main" id="{4B66FD62-36B4-48E9-8F90-D90D594DFD84}"/>
              </a:ext>
            </a:extLst>
          </p:cNvPr>
          <p:cNvSpPr/>
          <p:nvPr/>
        </p:nvSpPr>
        <p:spPr>
          <a:xfrm>
            <a:off x="6883400" y="3864490"/>
            <a:ext cx="1454257" cy="1054415"/>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bg1"/>
                </a:solidFill>
                <a:latin typeface="+mj-lt"/>
              </a:rPr>
              <a:t>Building Capacity</a:t>
            </a:r>
          </a:p>
        </p:txBody>
      </p:sp>
      <p:sp>
        <p:nvSpPr>
          <p:cNvPr id="25" name="Rectangle: Rounded Corners 24">
            <a:extLst>
              <a:ext uri="{FF2B5EF4-FFF2-40B4-BE49-F238E27FC236}">
                <a16:creationId xmlns:a16="http://schemas.microsoft.com/office/drawing/2014/main" id="{51ED369C-C0A6-44A2-8004-2A3CD8EFB25F}"/>
              </a:ext>
            </a:extLst>
          </p:cNvPr>
          <p:cNvSpPr/>
          <p:nvPr/>
        </p:nvSpPr>
        <p:spPr>
          <a:xfrm>
            <a:off x="4485103" y="5590944"/>
            <a:ext cx="3160297" cy="595189"/>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cs typeface="Arial" panose="020B0604020202020204" pitchFamily="34" charset="0"/>
              </a:rPr>
              <a:t>Goal: Women are actively involved in conservation</a:t>
            </a:r>
          </a:p>
        </p:txBody>
      </p:sp>
      <p:sp>
        <p:nvSpPr>
          <p:cNvPr id="26" name="Arrow: Down 25">
            <a:extLst>
              <a:ext uri="{FF2B5EF4-FFF2-40B4-BE49-F238E27FC236}">
                <a16:creationId xmlns:a16="http://schemas.microsoft.com/office/drawing/2014/main" id="{23264023-F480-4F8D-B8F7-FB4EAA85615A}"/>
              </a:ext>
            </a:extLst>
          </p:cNvPr>
          <p:cNvSpPr/>
          <p:nvPr/>
        </p:nvSpPr>
        <p:spPr>
          <a:xfrm rot="10800000">
            <a:off x="5945691" y="3339223"/>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mj-lt"/>
            </a:endParaRPr>
          </a:p>
        </p:txBody>
      </p:sp>
      <p:sp>
        <p:nvSpPr>
          <p:cNvPr id="27" name="Arrow: Down 26">
            <a:extLst>
              <a:ext uri="{FF2B5EF4-FFF2-40B4-BE49-F238E27FC236}">
                <a16:creationId xmlns:a16="http://schemas.microsoft.com/office/drawing/2014/main" id="{C17FCF07-AEBD-47B2-B160-2B168718F347}"/>
              </a:ext>
            </a:extLst>
          </p:cNvPr>
          <p:cNvSpPr/>
          <p:nvPr/>
        </p:nvSpPr>
        <p:spPr>
          <a:xfrm rot="10800000">
            <a:off x="5945691" y="2495241"/>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7" name="TextBox 16">
            <a:extLst>
              <a:ext uri="{FF2B5EF4-FFF2-40B4-BE49-F238E27FC236}">
                <a16:creationId xmlns:a16="http://schemas.microsoft.com/office/drawing/2014/main" id="{563F8909-7C6A-44A4-A25D-2E50F35534E2}"/>
              </a:ext>
            </a:extLst>
          </p:cNvPr>
          <p:cNvSpPr txBox="1"/>
          <p:nvPr/>
        </p:nvSpPr>
        <p:spPr>
          <a:xfrm>
            <a:off x="3006374" y="576080"/>
            <a:ext cx="6011949" cy="830997"/>
          </a:xfrm>
          <a:prstGeom prst="rect">
            <a:avLst/>
          </a:prstGeom>
          <a:noFill/>
        </p:spPr>
        <p:txBody>
          <a:bodyPr wrap="square">
            <a:spAutoFit/>
          </a:bodyPr>
          <a:lstStyle/>
          <a:p>
            <a:pPr algn="ctr"/>
            <a:r>
              <a:rPr lang="en-US" sz="2400" dirty="0">
                <a:solidFill>
                  <a:schemeClr val="bg1"/>
                </a:solidFill>
                <a:latin typeface="Now" panose="020B0604020202020204" charset="0"/>
              </a:rPr>
              <a:t>This framework can help you think through gender integration in your work</a:t>
            </a:r>
          </a:p>
        </p:txBody>
      </p:sp>
    </p:spTree>
    <p:extLst>
      <p:ext uri="{BB962C8B-B14F-4D97-AF65-F5344CB8AC3E}">
        <p14:creationId xmlns:p14="http://schemas.microsoft.com/office/powerpoint/2010/main" val="7485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198646" y="1269"/>
            <a:ext cx="6993354"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26" name="Rectangle 25">
            <a:extLst>
              <a:ext uri="{FF2B5EF4-FFF2-40B4-BE49-F238E27FC236}">
                <a16:creationId xmlns:a16="http://schemas.microsoft.com/office/drawing/2014/main" id="{4B052D6C-1921-4194-A8AF-05398731D178}"/>
              </a:ext>
            </a:extLst>
          </p:cNvPr>
          <p:cNvSpPr/>
          <p:nvPr/>
        </p:nvSpPr>
        <p:spPr>
          <a:xfrm>
            <a:off x="127000" y="1041400"/>
            <a:ext cx="4775200" cy="4736312"/>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27" name="Arrow: Down 26">
            <a:extLst>
              <a:ext uri="{FF2B5EF4-FFF2-40B4-BE49-F238E27FC236}">
                <a16:creationId xmlns:a16="http://schemas.microsoft.com/office/drawing/2014/main" id="{727B1931-53CA-4EC5-B703-C378FE0DBBFB}"/>
              </a:ext>
            </a:extLst>
          </p:cNvPr>
          <p:cNvSpPr/>
          <p:nvPr/>
        </p:nvSpPr>
        <p:spPr>
          <a:xfrm rot="10800000">
            <a:off x="2465891" y="4642636"/>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33" name="Right Brace 32">
            <a:extLst>
              <a:ext uri="{FF2B5EF4-FFF2-40B4-BE49-F238E27FC236}">
                <a16:creationId xmlns:a16="http://schemas.microsoft.com/office/drawing/2014/main" id="{FF3DFEBE-9572-405D-84CE-3782F1C1E798}"/>
              </a:ext>
            </a:extLst>
          </p:cNvPr>
          <p:cNvSpPr/>
          <p:nvPr/>
        </p:nvSpPr>
        <p:spPr>
          <a:xfrm rot="5400000">
            <a:off x="2514677" y="2990764"/>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467">
              <a:solidFill>
                <a:prstClr val="white"/>
              </a:solidFill>
              <a:latin typeface="Calibri"/>
            </a:endParaRPr>
          </a:p>
        </p:txBody>
      </p:sp>
      <p:sp>
        <p:nvSpPr>
          <p:cNvPr id="34" name="Right Brace 33">
            <a:extLst>
              <a:ext uri="{FF2B5EF4-FFF2-40B4-BE49-F238E27FC236}">
                <a16:creationId xmlns:a16="http://schemas.microsoft.com/office/drawing/2014/main" id="{3868EFE7-E52C-4FDE-8BF1-900817C4053A}"/>
              </a:ext>
            </a:extLst>
          </p:cNvPr>
          <p:cNvSpPr/>
          <p:nvPr/>
        </p:nvSpPr>
        <p:spPr>
          <a:xfrm rot="16200000">
            <a:off x="2514677" y="1580281"/>
            <a:ext cx="152245" cy="3039843"/>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467">
              <a:solidFill>
                <a:prstClr val="white"/>
              </a:solidFill>
              <a:latin typeface="Calibri"/>
            </a:endParaRPr>
          </a:p>
        </p:txBody>
      </p:sp>
      <p:sp>
        <p:nvSpPr>
          <p:cNvPr id="35" name="Rectangle: Rounded Corners 34">
            <a:extLst>
              <a:ext uri="{FF2B5EF4-FFF2-40B4-BE49-F238E27FC236}">
                <a16:creationId xmlns:a16="http://schemas.microsoft.com/office/drawing/2014/main" id="{C58A589D-C126-4B14-9B4E-01A5F1D62419}"/>
              </a:ext>
            </a:extLst>
          </p:cNvPr>
          <p:cNvSpPr/>
          <p:nvPr/>
        </p:nvSpPr>
        <p:spPr>
          <a:xfrm>
            <a:off x="508000" y="1244600"/>
            <a:ext cx="4165602" cy="586645"/>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rPr>
              <a:t>How can women’s involvement continue and grow into the future?</a:t>
            </a:r>
          </a:p>
        </p:txBody>
      </p:sp>
      <p:sp>
        <p:nvSpPr>
          <p:cNvPr id="36" name="Rectangle: Rounded Corners 35">
            <a:extLst>
              <a:ext uri="{FF2B5EF4-FFF2-40B4-BE49-F238E27FC236}">
                <a16:creationId xmlns:a16="http://schemas.microsoft.com/office/drawing/2014/main" id="{DDC4AD7E-5008-4789-AE14-76DBE6EFC682}"/>
              </a:ext>
            </a:extLst>
          </p:cNvPr>
          <p:cNvSpPr/>
          <p:nvPr/>
        </p:nvSpPr>
        <p:spPr>
          <a:xfrm>
            <a:off x="609600" y="2209800"/>
            <a:ext cx="3810000" cy="479805"/>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rPr>
              <a:t>How can we promote &amp; support more meaningful inclusion of women?</a:t>
            </a:r>
          </a:p>
        </p:txBody>
      </p:sp>
      <p:sp>
        <p:nvSpPr>
          <p:cNvPr id="37" name="Rectangle: Rounded Corners 36">
            <a:extLst>
              <a:ext uri="{FF2B5EF4-FFF2-40B4-BE49-F238E27FC236}">
                <a16:creationId xmlns:a16="http://schemas.microsoft.com/office/drawing/2014/main" id="{1ED35275-EC4F-42FA-85F2-88E785C3B0DA}"/>
              </a:ext>
            </a:extLst>
          </p:cNvPr>
          <p:cNvSpPr/>
          <p:nvPr/>
        </p:nvSpPr>
        <p:spPr>
          <a:xfrm>
            <a:off x="264759" y="3279127"/>
            <a:ext cx="1256961" cy="1054415"/>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What is the current situation for women here? </a:t>
            </a:r>
          </a:p>
        </p:txBody>
      </p:sp>
      <p:sp>
        <p:nvSpPr>
          <p:cNvPr id="38" name="Rectangle: Rounded Corners 37">
            <a:extLst>
              <a:ext uri="{FF2B5EF4-FFF2-40B4-BE49-F238E27FC236}">
                <a16:creationId xmlns:a16="http://schemas.microsoft.com/office/drawing/2014/main" id="{E8B053A9-D5C3-4436-AB59-34102CF932F0}"/>
              </a:ext>
            </a:extLst>
          </p:cNvPr>
          <p:cNvSpPr/>
          <p:nvPr/>
        </p:nvSpPr>
        <p:spPr>
          <a:xfrm>
            <a:off x="1615013" y="3276600"/>
            <a:ext cx="1701753" cy="1054415"/>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How can we make it more possible for women to be involved?</a:t>
            </a:r>
          </a:p>
        </p:txBody>
      </p:sp>
      <p:sp>
        <p:nvSpPr>
          <p:cNvPr id="39" name="Rectangle: Rounded Corners 38">
            <a:extLst>
              <a:ext uri="{FF2B5EF4-FFF2-40B4-BE49-F238E27FC236}">
                <a16:creationId xmlns:a16="http://schemas.microsoft.com/office/drawing/2014/main" id="{4E32DAC9-A8B7-4F59-BDAA-FC80F3645BFB}"/>
              </a:ext>
            </a:extLst>
          </p:cNvPr>
          <p:cNvSpPr/>
          <p:nvPr/>
        </p:nvSpPr>
        <p:spPr>
          <a:xfrm>
            <a:off x="3403600" y="3277347"/>
            <a:ext cx="1454257" cy="1054415"/>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630"/>
            <a:r>
              <a:rPr lang="en-US" sz="1467" dirty="0">
                <a:solidFill>
                  <a:prstClr val="white"/>
                </a:solidFill>
                <a:latin typeface="Calibri"/>
              </a:rPr>
              <a:t>How can we build capacity for women’s involvement?</a:t>
            </a:r>
          </a:p>
        </p:txBody>
      </p:sp>
      <p:sp>
        <p:nvSpPr>
          <p:cNvPr id="40" name="Rectangle: Rounded Corners 39">
            <a:extLst>
              <a:ext uri="{FF2B5EF4-FFF2-40B4-BE49-F238E27FC236}">
                <a16:creationId xmlns:a16="http://schemas.microsoft.com/office/drawing/2014/main" id="{0257BCFB-9948-4314-AA60-3188F764B0F8}"/>
              </a:ext>
            </a:extLst>
          </p:cNvPr>
          <p:cNvSpPr/>
          <p:nvPr/>
        </p:nvSpPr>
        <p:spPr>
          <a:xfrm>
            <a:off x="1005303" y="4960993"/>
            <a:ext cx="3160297" cy="491892"/>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467" dirty="0">
                <a:solidFill>
                  <a:prstClr val="white"/>
                </a:solidFill>
                <a:latin typeface="Calibri"/>
                <a:cs typeface="Arial" panose="020B0604020202020204" pitchFamily="34" charset="0"/>
              </a:rPr>
              <a:t>Goal: Women are actively involved in conservation</a:t>
            </a:r>
          </a:p>
        </p:txBody>
      </p:sp>
      <p:sp>
        <p:nvSpPr>
          <p:cNvPr id="41" name="Arrow: Down 40">
            <a:extLst>
              <a:ext uri="{FF2B5EF4-FFF2-40B4-BE49-F238E27FC236}">
                <a16:creationId xmlns:a16="http://schemas.microsoft.com/office/drawing/2014/main" id="{6DE370A9-C1ED-47DB-88C5-14F38F9EE158}"/>
              </a:ext>
            </a:extLst>
          </p:cNvPr>
          <p:cNvSpPr/>
          <p:nvPr/>
        </p:nvSpPr>
        <p:spPr>
          <a:xfrm rot="10800000">
            <a:off x="2465891" y="2752080"/>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42" name="Arrow: Down 41">
            <a:extLst>
              <a:ext uri="{FF2B5EF4-FFF2-40B4-BE49-F238E27FC236}">
                <a16:creationId xmlns:a16="http://schemas.microsoft.com/office/drawing/2014/main" id="{BFA9DFA2-3885-4B82-8E35-908AAC16395B}"/>
              </a:ext>
            </a:extLst>
          </p:cNvPr>
          <p:cNvSpPr/>
          <p:nvPr/>
        </p:nvSpPr>
        <p:spPr>
          <a:xfrm rot="10800000">
            <a:off x="2465891" y="1908098"/>
            <a:ext cx="249819" cy="230586"/>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467">
              <a:solidFill>
                <a:prstClr val="white"/>
              </a:solidFill>
              <a:latin typeface="Calibri"/>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231912" y="1109266"/>
            <a:ext cx="4644888" cy="37929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Now" panose="020B0604020202020204" charset="0"/>
            </a:endParaRPr>
          </a:p>
        </p:txBody>
      </p:sp>
      <p:sp>
        <p:nvSpPr>
          <p:cNvPr id="51" name="Freeform 4">
            <a:extLst>
              <a:ext uri="{FF2B5EF4-FFF2-40B4-BE49-F238E27FC236}">
                <a16:creationId xmlns:a16="http://schemas.microsoft.com/office/drawing/2014/main" id="{B9AE6C28-9117-4C12-BDEF-A830D87FE24F}"/>
              </a:ext>
            </a:extLst>
          </p:cNvPr>
          <p:cNvSpPr/>
          <p:nvPr/>
        </p:nvSpPr>
        <p:spPr>
          <a:xfrm>
            <a:off x="5181600" y="1244600"/>
            <a:ext cx="6807200" cy="4736312"/>
          </a:xfrm>
          <a:custGeom>
            <a:avLst/>
            <a:gdLst/>
            <a:ahLst/>
            <a:cxnLst/>
            <a:rect l="l" t="t" r="r" b="b"/>
            <a:pathLst>
              <a:path w="1913890" h="1913890">
                <a:moveTo>
                  <a:pt x="0" y="0"/>
                </a:moveTo>
                <a:lnTo>
                  <a:pt x="1913890" y="0"/>
                </a:lnTo>
                <a:lnTo>
                  <a:pt x="1913890" y="1913890"/>
                </a:lnTo>
                <a:lnTo>
                  <a:pt x="0" y="1913890"/>
                </a:lnTo>
                <a:close/>
              </a:path>
            </a:pathLst>
          </a:custGeom>
          <a:solidFill>
            <a:srgbClr val="277DA1">
              <a:alpha val="74000"/>
            </a:srgbClr>
          </a:solidFill>
        </p:spPr>
        <p:txBody>
          <a:bodyPr/>
          <a:lstStyle/>
          <a:p>
            <a:pPr defTabSz="609630"/>
            <a:endParaRPr lang="en-US" sz="1200" dirty="0">
              <a:solidFill>
                <a:prstClr val="black"/>
              </a:solidFill>
              <a:latin typeface="Calibri"/>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5780503" y="3049568"/>
            <a:ext cx="6096000" cy="2575770"/>
          </a:xfrm>
          <a:prstGeom prst="rect">
            <a:avLst/>
          </a:prstGeom>
          <a:noFill/>
        </p:spPr>
        <p:txBody>
          <a:bodyPr wrap="square">
            <a:spAutoFit/>
          </a:bodyPr>
          <a:lstStyle/>
          <a:p>
            <a:pPr defTabSz="609630"/>
            <a:r>
              <a:rPr lang="en-US" sz="1467" dirty="0">
                <a:solidFill>
                  <a:prstClr val="white"/>
                </a:solidFill>
                <a:latin typeface="Now" panose="020B0604020202020204" charset="0"/>
              </a:rPr>
              <a:t>Your goals for gender inclusion in conservation might be motivated by:</a:t>
            </a:r>
          </a:p>
          <a:p>
            <a:pPr marL="190510" indent="-190510" defTabSz="609630">
              <a:buFont typeface="Arial" panose="020B0604020202020204" pitchFamily="34" charset="0"/>
              <a:buChar char="•"/>
            </a:pPr>
            <a:r>
              <a:rPr lang="en-US" sz="1467" dirty="0">
                <a:solidFill>
                  <a:prstClr val="white"/>
                </a:solidFill>
                <a:latin typeface="Now" panose="020B0604020202020204" charset="0"/>
              </a:rPr>
              <a:t>Your belief that women should be included</a:t>
            </a:r>
          </a:p>
          <a:p>
            <a:pPr marL="190510" indent="-190510" defTabSz="609630">
              <a:buFont typeface="Arial" panose="020B0604020202020204" pitchFamily="34" charset="0"/>
              <a:buChar char="•"/>
            </a:pPr>
            <a:r>
              <a:rPr lang="en-US" sz="1467" dirty="0">
                <a:solidFill>
                  <a:prstClr val="white"/>
                </a:solidFill>
                <a:latin typeface="Now" panose="020B0604020202020204" charset="0"/>
              </a:rPr>
              <a:t>Your organization’s gender policy</a:t>
            </a:r>
          </a:p>
          <a:p>
            <a:pPr marL="190510" indent="-190510" defTabSz="609630">
              <a:buFont typeface="Arial" panose="020B0604020202020204" pitchFamily="34" charset="0"/>
              <a:buChar char="•"/>
            </a:pPr>
            <a:r>
              <a:rPr lang="en-US" sz="1467" dirty="0">
                <a:solidFill>
                  <a:prstClr val="white"/>
                </a:solidFill>
                <a:latin typeface="Now" panose="020B0604020202020204" charset="0"/>
              </a:rPr>
              <a:t>Your donor/funding source’s requirements and interests</a:t>
            </a:r>
          </a:p>
          <a:p>
            <a:pPr marL="190510" indent="-190510" defTabSz="609630">
              <a:buFont typeface="Arial" panose="020B0604020202020204" pitchFamily="34" charset="0"/>
              <a:buChar char="•"/>
            </a:pPr>
            <a:r>
              <a:rPr lang="en-US" sz="1467" dirty="0">
                <a:solidFill>
                  <a:prstClr val="white"/>
                </a:solidFill>
                <a:latin typeface="Now" panose="020B0604020202020204" charset="0"/>
              </a:rPr>
              <a:t>Your project community’s interests</a:t>
            </a:r>
          </a:p>
          <a:p>
            <a:pPr marL="190510" indent="-190510" defTabSz="609630">
              <a:buFont typeface="Arial" panose="020B0604020202020204" pitchFamily="34" charset="0"/>
              <a:buChar char="•"/>
            </a:pPr>
            <a:endParaRPr lang="en-US" sz="1467" dirty="0">
              <a:solidFill>
                <a:prstClr val="white"/>
              </a:solidFill>
              <a:latin typeface="Now" panose="020B0604020202020204" charset="0"/>
            </a:endParaRPr>
          </a:p>
          <a:p>
            <a:pPr defTabSz="609630"/>
            <a:r>
              <a:rPr lang="en-US" sz="1467" i="1" dirty="0">
                <a:solidFill>
                  <a:prstClr val="white"/>
                </a:solidFill>
                <a:latin typeface="Now" panose="020B0604020202020204" charset="0"/>
              </a:rPr>
              <a:t>No matter what the motivation is, it is important for your organization to clearly understand why involving women in conservation is important, and what your specific goals are for promoting gender inclusion in your work</a:t>
            </a:r>
          </a:p>
          <a:p>
            <a:pPr algn="ctr" defTabSz="609630"/>
            <a:endParaRPr lang="en-US" sz="1467" dirty="0">
              <a:solidFill>
                <a:prstClr val="white"/>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8527329" y="423779"/>
            <a:ext cx="19063" cy="4550717"/>
          </a:xfrm>
          <a:prstGeom prst="line">
            <a:avLst/>
          </a:prstGeom>
          <a:ln w="28575" cap="rnd">
            <a:solidFill>
              <a:srgbClr val="DFFCFD"/>
            </a:solidFill>
            <a:prstDash val="sysDot"/>
            <a:headEnd type="none" w="sm" len="sm"/>
            <a:tailEnd type="none" w="sm" len="sm"/>
          </a:ln>
        </p:spPr>
        <p:txBody>
          <a:bodyPr/>
          <a:lstStyle/>
          <a:p>
            <a:pPr defTabSz="609630"/>
            <a:endParaRPr lang="en-US" sz="1200">
              <a:solidFill>
                <a:prstClr val="black"/>
              </a:solidFill>
              <a:latin typeface="Calibri"/>
            </a:endParaRPr>
          </a:p>
        </p:txBody>
      </p:sp>
      <p:sp>
        <p:nvSpPr>
          <p:cNvPr id="48" name="TextBox 47">
            <a:extLst>
              <a:ext uri="{FF2B5EF4-FFF2-40B4-BE49-F238E27FC236}">
                <a16:creationId xmlns:a16="http://schemas.microsoft.com/office/drawing/2014/main" id="{FD46A088-2EFF-4B28-9857-7B0692DFEA06}"/>
              </a:ext>
            </a:extLst>
          </p:cNvPr>
          <p:cNvSpPr txBox="1"/>
          <p:nvPr/>
        </p:nvSpPr>
        <p:spPr>
          <a:xfrm>
            <a:off x="5402845" y="1584439"/>
            <a:ext cx="6096000" cy="892360"/>
          </a:xfrm>
          <a:prstGeom prst="rect">
            <a:avLst/>
          </a:prstGeom>
          <a:noFill/>
        </p:spPr>
        <p:txBody>
          <a:bodyPr wrap="square">
            <a:spAutoFit/>
          </a:bodyPr>
          <a:lstStyle/>
          <a:p>
            <a:pPr defTabSz="609630"/>
            <a:r>
              <a:rPr lang="en-US" sz="1733" dirty="0">
                <a:solidFill>
                  <a:prstClr val="white"/>
                </a:solidFill>
                <a:latin typeface="Now" panose="020B0604020202020204" charset="0"/>
              </a:rPr>
              <a:t>Institutions &amp; projects can develop goals for women’s involvement in conservation, including any policies, objectives, and guiding principles</a:t>
            </a:r>
          </a:p>
        </p:txBody>
      </p:sp>
      <p:sp>
        <p:nvSpPr>
          <p:cNvPr id="44" name="Freeform 4">
            <a:extLst>
              <a:ext uri="{FF2B5EF4-FFF2-40B4-BE49-F238E27FC236}">
                <a16:creationId xmlns:a16="http://schemas.microsoft.com/office/drawing/2014/main" id="{0BCB0A70-14BB-4A49-83E3-27A90B16A4D0}"/>
              </a:ext>
            </a:extLst>
          </p:cNvPr>
          <p:cNvSpPr/>
          <p:nvPr/>
        </p:nvSpPr>
        <p:spPr>
          <a:xfrm>
            <a:off x="5084920" y="1041400"/>
            <a:ext cx="6903880" cy="406400"/>
          </a:xfrm>
          <a:custGeom>
            <a:avLst/>
            <a:gdLst/>
            <a:ahLst/>
            <a:cxnLst/>
            <a:rect l="l" t="t" r="r" b="b"/>
            <a:pathLst>
              <a:path w="1913890" h="1913890">
                <a:moveTo>
                  <a:pt x="0" y="0"/>
                </a:moveTo>
                <a:lnTo>
                  <a:pt x="1913890" y="0"/>
                </a:lnTo>
                <a:lnTo>
                  <a:pt x="1913890" y="1913890"/>
                </a:lnTo>
                <a:lnTo>
                  <a:pt x="0" y="1913890"/>
                </a:lnTo>
                <a:close/>
              </a:path>
            </a:pathLst>
          </a:custGeom>
          <a:solidFill>
            <a:srgbClr val="277DA1"/>
          </a:solidFill>
        </p:spPr>
        <p:txBody>
          <a:bodyPr/>
          <a:lstStyle/>
          <a:p>
            <a:pPr defTabSz="609630"/>
            <a:endParaRPr lang="en-US" sz="1200" dirty="0">
              <a:solidFill>
                <a:prstClr val="black"/>
              </a:solidFill>
              <a:latin typeface="Calibri"/>
            </a:endParaRPr>
          </a:p>
        </p:txBody>
      </p:sp>
      <p:sp>
        <p:nvSpPr>
          <p:cNvPr id="45" name="TextBox 44">
            <a:extLst>
              <a:ext uri="{FF2B5EF4-FFF2-40B4-BE49-F238E27FC236}">
                <a16:creationId xmlns:a16="http://schemas.microsoft.com/office/drawing/2014/main" id="{6F3321A2-A3C7-4FDD-8FE8-1380E3610CD5}"/>
              </a:ext>
            </a:extLst>
          </p:cNvPr>
          <p:cNvSpPr txBox="1"/>
          <p:nvPr/>
        </p:nvSpPr>
        <p:spPr>
          <a:xfrm>
            <a:off x="5139032" y="1041400"/>
            <a:ext cx="6646568"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Women’s involvement as a goal</a:t>
            </a:r>
          </a:p>
        </p:txBody>
      </p:sp>
    </p:spTree>
    <p:extLst>
      <p:ext uri="{BB962C8B-B14F-4D97-AF65-F5344CB8AC3E}">
        <p14:creationId xmlns:p14="http://schemas.microsoft.com/office/powerpoint/2010/main" val="2121845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269"/>
            <a:ext cx="12191999" cy="685546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a:lnSpc>
                <a:spcPts val="1493"/>
              </a:lnSpc>
            </a:pPr>
            <a:r>
              <a:rPr lang="en-US" sz="1066">
                <a:solidFill>
                  <a:schemeClr val="bg1"/>
                </a:solidFill>
                <a:latin typeface="Now"/>
              </a:rPr>
              <a:t>MODULE 2</a:t>
            </a:r>
            <a:r>
              <a:rPr lang="en-US" sz="1067">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152400" y="1041400"/>
            <a:ext cx="11836400" cy="5537200"/>
          </a:xfrm>
          <a:custGeom>
            <a:avLst/>
            <a:gdLst/>
            <a:ahLst/>
            <a:cxnLst/>
            <a:rect l="l" t="t" r="r" b="b"/>
            <a:pathLst>
              <a:path w="1913890" h="1913890">
                <a:moveTo>
                  <a:pt x="0" y="0"/>
                </a:moveTo>
                <a:lnTo>
                  <a:pt x="1913890" y="0"/>
                </a:lnTo>
                <a:lnTo>
                  <a:pt x="1913890" y="1913890"/>
                </a:lnTo>
                <a:lnTo>
                  <a:pt x="0" y="1913890"/>
                </a:lnTo>
                <a:close/>
              </a:path>
            </a:pathLst>
          </a:custGeom>
          <a:solidFill>
            <a:srgbClr val="277DA1">
              <a:alpha val="74000"/>
            </a:srgbClr>
          </a:solidFill>
        </p:spPr>
        <p:txBody>
          <a:bodyPr/>
          <a:lstStyle/>
          <a:p>
            <a:endParaRPr lang="en-US" sz="1200" dirty="0"/>
          </a:p>
        </p:txBody>
      </p:sp>
      <p:sp>
        <p:nvSpPr>
          <p:cNvPr id="45" name="TextBox 44">
            <a:extLst>
              <a:ext uri="{FF2B5EF4-FFF2-40B4-BE49-F238E27FC236}">
                <a16:creationId xmlns:a16="http://schemas.microsoft.com/office/drawing/2014/main" id="{6F3321A2-A3C7-4FDD-8FE8-1380E3610CD5}"/>
              </a:ext>
            </a:extLst>
          </p:cNvPr>
          <p:cNvSpPr txBox="1"/>
          <p:nvPr/>
        </p:nvSpPr>
        <p:spPr>
          <a:xfrm>
            <a:off x="258916" y="1337598"/>
            <a:ext cx="5329084" cy="502766"/>
          </a:xfrm>
          <a:prstGeom prst="rect">
            <a:avLst/>
          </a:prstGeom>
          <a:noFill/>
        </p:spPr>
        <p:txBody>
          <a:bodyPr wrap="square">
            <a:spAutoFit/>
          </a:bodyPr>
          <a:lstStyle/>
          <a:p>
            <a:r>
              <a:rPr lang="en-US" sz="2667" b="1" dirty="0">
                <a:solidFill>
                  <a:schemeClr val="bg1"/>
                </a:solidFill>
                <a:latin typeface="Now" panose="020B0604020202020204" charset="0"/>
              </a:rPr>
              <a:t>Identifying goals</a:t>
            </a:r>
          </a:p>
        </p:txBody>
      </p:sp>
      <p:sp>
        <p:nvSpPr>
          <p:cNvPr id="46" name="TextBox 45">
            <a:extLst>
              <a:ext uri="{FF2B5EF4-FFF2-40B4-BE49-F238E27FC236}">
                <a16:creationId xmlns:a16="http://schemas.microsoft.com/office/drawing/2014/main" id="{29AD5706-375F-4BBD-93E9-5BBF7E5648D2}"/>
              </a:ext>
            </a:extLst>
          </p:cNvPr>
          <p:cNvSpPr txBox="1"/>
          <p:nvPr/>
        </p:nvSpPr>
        <p:spPr>
          <a:xfrm>
            <a:off x="322340" y="2105720"/>
            <a:ext cx="5202237" cy="2718693"/>
          </a:xfrm>
          <a:prstGeom prst="rect">
            <a:avLst/>
          </a:prstGeom>
          <a:noFill/>
        </p:spPr>
        <p:txBody>
          <a:bodyPr wrap="square">
            <a:spAutoFit/>
          </a:bodyPr>
          <a:lstStyle/>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Your organization’s goals and policies</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Gender-related goals for your projects</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Requirements from donors/funding sources for gender-related work</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National policies that support or mandate women’s involvement and rights in conservation (and more generally in communities, education, employment)</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Gender-related policies and strategies from any platforms, networks, consortium that you work with</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3600464" y="3948950"/>
            <a:ext cx="4700241" cy="21285"/>
          </a:xfrm>
          <a:prstGeom prst="line">
            <a:avLst/>
          </a:prstGeom>
          <a:ln w="28575" cap="rnd">
            <a:solidFill>
              <a:srgbClr val="DFFCFD"/>
            </a:solidFill>
            <a:prstDash val="sysDot"/>
            <a:headEnd type="none" w="sm" len="sm"/>
            <a:tailEnd type="none" w="sm" len="sm"/>
          </a:ln>
        </p:spPr>
        <p:txBody>
          <a:bodyPr/>
          <a:lstStyle/>
          <a:p>
            <a:endParaRPr lang="en-US" sz="1200"/>
          </a:p>
        </p:txBody>
      </p:sp>
      <p:sp>
        <p:nvSpPr>
          <p:cNvPr id="22" name="TextBox 21">
            <a:extLst>
              <a:ext uri="{FF2B5EF4-FFF2-40B4-BE49-F238E27FC236}">
                <a16:creationId xmlns:a16="http://schemas.microsoft.com/office/drawing/2014/main" id="{E6D79C01-1F53-4BD3-B7B6-BEC20C164583}"/>
              </a:ext>
            </a:extLst>
          </p:cNvPr>
          <p:cNvSpPr txBox="1"/>
          <p:nvPr/>
        </p:nvSpPr>
        <p:spPr>
          <a:xfrm>
            <a:off x="6230775" y="1333738"/>
            <a:ext cx="5329084" cy="502766"/>
          </a:xfrm>
          <a:prstGeom prst="rect">
            <a:avLst/>
          </a:prstGeom>
          <a:noFill/>
        </p:spPr>
        <p:txBody>
          <a:bodyPr wrap="square">
            <a:spAutoFit/>
          </a:bodyPr>
          <a:lstStyle/>
          <a:p>
            <a:r>
              <a:rPr lang="en-US" sz="2667" b="1" dirty="0">
                <a:solidFill>
                  <a:schemeClr val="bg1"/>
                </a:solidFill>
                <a:latin typeface="Now" panose="020B0604020202020204" charset="0"/>
              </a:rPr>
              <a:t>Connecting goals to actions</a:t>
            </a:r>
          </a:p>
        </p:txBody>
      </p:sp>
      <p:sp>
        <p:nvSpPr>
          <p:cNvPr id="23" name="TextBox 22">
            <a:extLst>
              <a:ext uri="{FF2B5EF4-FFF2-40B4-BE49-F238E27FC236}">
                <a16:creationId xmlns:a16="http://schemas.microsoft.com/office/drawing/2014/main" id="{C64EBCE3-D213-49AA-A355-DB97A481873E}"/>
              </a:ext>
            </a:extLst>
          </p:cNvPr>
          <p:cNvSpPr txBox="1"/>
          <p:nvPr/>
        </p:nvSpPr>
        <p:spPr>
          <a:xfrm>
            <a:off x="6292772" y="1948784"/>
            <a:ext cx="5202237" cy="3559949"/>
          </a:xfrm>
          <a:prstGeom prst="rect">
            <a:avLst/>
          </a:prstGeom>
          <a:noFill/>
        </p:spPr>
        <p:txBody>
          <a:bodyPr wrap="square">
            <a:spAutoFit/>
          </a:bodyPr>
          <a:lstStyle/>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What gender-related goals/requirements do you need to include in your work?</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What national policies related to gender must be incorporated in your organization and project?</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If there are no gender-related goals for your project or organization, how will you work to develop them?</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Does your team understand these goals and policies, and why they are relevant to your work?</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Are your project and organization gender goals linked to clear, feasible objectives?</a:t>
            </a:r>
          </a:p>
          <a:p>
            <a:pPr marL="228611" indent="-228611">
              <a:spcAft>
                <a:spcPts val="800"/>
              </a:spcAft>
              <a:buFont typeface="Arial" panose="020B0604020202020204" pitchFamily="34" charset="0"/>
              <a:buChar char="•"/>
            </a:pPr>
            <a:r>
              <a:rPr lang="en-US" sz="1600" dirty="0">
                <a:solidFill>
                  <a:schemeClr val="bg1"/>
                </a:solidFill>
                <a:latin typeface="Now" panose="020B0604020202020204" charset="0"/>
              </a:rPr>
              <a:t>How will you assess whether you have achieved any of these goals?</a:t>
            </a:r>
          </a:p>
        </p:txBody>
      </p:sp>
    </p:spTree>
    <p:extLst>
      <p:ext uri="{BB962C8B-B14F-4D97-AF65-F5344CB8AC3E}">
        <p14:creationId xmlns:p14="http://schemas.microsoft.com/office/powerpoint/2010/main" val="29999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02719" y="479699"/>
            <a:ext cx="5329084" cy="502766"/>
          </a:xfrm>
          <a:prstGeom prst="rect">
            <a:avLst/>
          </a:prstGeom>
          <a:noFill/>
        </p:spPr>
        <p:txBody>
          <a:bodyPr wrap="square">
            <a:spAutoFit/>
          </a:bodyPr>
          <a:lstStyle/>
          <a:p>
            <a:pPr defTabSz="609630"/>
            <a:r>
              <a:rPr lang="en-US" sz="2667" b="1" dirty="0">
                <a:solidFill>
                  <a:prstClr val="white"/>
                </a:solidFill>
                <a:latin typeface="Now" panose="020B0604020202020204" charset="0"/>
              </a:rPr>
              <a:t>Examples</a:t>
            </a:r>
          </a:p>
        </p:txBody>
      </p:sp>
      <p:sp>
        <p:nvSpPr>
          <p:cNvPr id="17" name="Rectangle 16">
            <a:extLst>
              <a:ext uri="{FF2B5EF4-FFF2-40B4-BE49-F238E27FC236}">
                <a16:creationId xmlns:a16="http://schemas.microsoft.com/office/drawing/2014/main" id="{F1058E72-5254-4CFB-9272-D0DF5CE13B65}"/>
              </a:ext>
            </a:extLst>
          </p:cNvPr>
          <p:cNvSpPr/>
          <p:nvPr/>
        </p:nvSpPr>
        <p:spPr>
          <a:xfrm>
            <a:off x="391004" y="1595256"/>
            <a:ext cx="5501797" cy="1024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630"/>
            <a:r>
              <a:rPr lang="en-US" sz="1600" dirty="0">
                <a:solidFill>
                  <a:prstClr val="white"/>
                </a:solidFill>
                <a:latin typeface="Now" panose="020B0604020202020204" charset="0"/>
              </a:rPr>
              <a:t>Cambodia: </a:t>
            </a:r>
          </a:p>
          <a:p>
            <a:pPr marL="228611" indent="-228611" defTabSz="609630">
              <a:buFont typeface="Arial" panose="020B0604020202020204" pitchFamily="34" charset="0"/>
              <a:buChar char="•"/>
            </a:pPr>
            <a:r>
              <a:rPr lang="en-US" sz="1600" dirty="0">
                <a:solidFill>
                  <a:prstClr val="white"/>
                </a:solidFill>
                <a:latin typeface="Now" panose="020B0604020202020204" charset="0"/>
              </a:rPr>
              <a:t>Organizations must provide maternity leave for female staff</a:t>
            </a:r>
          </a:p>
          <a:p>
            <a:pPr marL="228611" indent="-228611" defTabSz="609630">
              <a:buFont typeface="Arial" panose="020B0604020202020204" pitchFamily="34" charset="0"/>
              <a:buChar char="•"/>
            </a:pPr>
            <a:r>
              <a:rPr lang="en-US" sz="1600" dirty="0">
                <a:solidFill>
                  <a:prstClr val="white"/>
                </a:solidFill>
                <a:latin typeface="Now" panose="020B0604020202020204" charset="0"/>
              </a:rPr>
              <a:t>Gender Mainstreaming Policy and Strategy in Fisheries Sector endorsed by Fisheries Administration, for “enhancement of gender equality in the fisheries sector through active cooperation of both women and men...”</a:t>
            </a:r>
          </a:p>
        </p:txBody>
      </p:sp>
      <p:sp>
        <p:nvSpPr>
          <p:cNvPr id="18" name="Rectangle 17">
            <a:extLst>
              <a:ext uri="{FF2B5EF4-FFF2-40B4-BE49-F238E27FC236}">
                <a16:creationId xmlns:a16="http://schemas.microsoft.com/office/drawing/2014/main" id="{19C343BA-BE27-49E5-A9B5-2DB2C7E5C1E8}"/>
              </a:ext>
            </a:extLst>
          </p:cNvPr>
          <p:cNvSpPr/>
          <p:nvPr/>
        </p:nvSpPr>
        <p:spPr>
          <a:xfrm>
            <a:off x="285638" y="1224745"/>
            <a:ext cx="4470399" cy="273855"/>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630"/>
            <a:r>
              <a:rPr lang="en-US" sz="1600" b="1" dirty="0">
                <a:solidFill>
                  <a:prstClr val="white"/>
                </a:solidFill>
                <a:latin typeface="Now" panose="020B0604020202020204" charset="0"/>
              </a:rPr>
              <a:t>National policy</a:t>
            </a:r>
          </a:p>
        </p:txBody>
      </p:sp>
      <p:sp>
        <p:nvSpPr>
          <p:cNvPr id="23" name="Rectangle 22">
            <a:extLst>
              <a:ext uri="{FF2B5EF4-FFF2-40B4-BE49-F238E27FC236}">
                <a16:creationId xmlns:a16="http://schemas.microsoft.com/office/drawing/2014/main" id="{E99FE256-3FDE-4BA5-A609-50BCD1A7613B}"/>
              </a:ext>
            </a:extLst>
          </p:cNvPr>
          <p:cNvSpPr/>
          <p:nvPr/>
        </p:nvSpPr>
        <p:spPr>
          <a:xfrm>
            <a:off x="460967" y="4536615"/>
            <a:ext cx="4798961" cy="1024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630"/>
            <a:r>
              <a:rPr lang="en-US" sz="1600" dirty="0">
                <a:solidFill>
                  <a:prstClr val="white"/>
                </a:solidFill>
                <a:latin typeface="Now" panose="020B0604020202020204" charset="0"/>
              </a:rPr>
              <a:t>In Cambodia, Fisheries Action Coalition Team (FACT) encouraged Community Fisheries Committees to develop gender policy about composition of committees and to also highlight the importance of women in natural resource management</a:t>
            </a:r>
          </a:p>
        </p:txBody>
      </p:sp>
      <p:sp>
        <p:nvSpPr>
          <p:cNvPr id="28" name="Rectangle 27">
            <a:extLst>
              <a:ext uri="{FF2B5EF4-FFF2-40B4-BE49-F238E27FC236}">
                <a16:creationId xmlns:a16="http://schemas.microsoft.com/office/drawing/2014/main" id="{6B6810CF-7B52-406D-915B-A6AFDE5E9C61}"/>
              </a:ext>
            </a:extLst>
          </p:cNvPr>
          <p:cNvSpPr/>
          <p:nvPr/>
        </p:nvSpPr>
        <p:spPr>
          <a:xfrm>
            <a:off x="304801" y="4123583"/>
            <a:ext cx="4470399" cy="331364"/>
          </a:xfrm>
          <a:prstGeom prst="rect">
            <a:avLst/>
          </a:prstGeom>
          <a:solidFill>
            <a:srgbClr val="94D2B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630"/>
            <a:r>
              <a:rPr lang="en-US" sz="1600" b="1" dirty="0">
                <a:solidFill>
                  <a:prstClr val="white"/>
                </a:solidFill>
                <a:latin typeface="Now" panose="020B0604020202020204" charset="0"/>
              </a:rPr>
              <a:t>Promoting gender policy development</a:t>
            </a:r>
          </a:p>
        </p:txBody>
      </p:sp>
      <p:pic>
        <p:nvPicPr>
          <p:cNvPr id="2" name="Picture 1">
            <a:extLst>
              <a:ext uri="{FF2B5EF4-FFF2-40B4-BE49-F238E27FC236}">
                <a16:creationId xmlns:a16="http://schemas.microsoft.com/office/drawing/2014/main" id="{77D8B4AC-9F99-4342-9C11-E9A80145C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482" y="1826532"/>
            <a:ext cx="5835514" cy="3734984"/>
          </a:xfrm>
          <a:prstGeom prst="rect">
            <a:avLst/>
          </a:prstGeom>
        </p:spPr>
      </p:pic>
      <p:sp>
        <p:nvSpPr>
          <p:cNvPr id="30" name="TextBox 4">
            <a:extLst>
              <a:ext uri="{FF2B5EF4-FFF2-40B4-BE49-F238E27FC236}">
                <a16:creationId xmlns:a16="http://schemas.microsoft.com/office/drawing/2014/main" id="{2315AB11-09C0-4C05-9944-0951CC04956C}"/>
              </a:ext>
            </a:extLst>
          </p:cNvPr>
          <p:cNvSpPr txBox="1"/>
          <p:nvPr/>
        </p:nvSpPr>
        <p:spPr>
          <a:xfrm>
            <a:off x="8760264" y="4902200"/>
            <a:ext cx="2771336" cy="371768"/>
          </a:xfrm>
          <a:prstGeom prst="rect">
            <a:avLst/>
          </a:prstGeom>
        </p:spPr>
        <p:txBody>
          <a:bodyPr wrap="square" lIns="0" tIns="0" rIns="0" bIns="0" rtlCol="0" anchor="t">
            <a:spAutoFit/>
          </a:bodyPr>
          <a:lstStyle/>
          <a:p>
            <a:pPr algn="r" defTabSz="609630">
              <a:lnSpc>
                <a:spcPts val="1493"/>
              </a:lnSpc>
            </a:pPr>
            <a:r>
              <a:rPr lang="en-US" sz="1200" dirty="0">
                <a:solidFill>
                  <a:prstClr val="white"/>
                </a:solidFill>
                <a:latin typeface="Now"/>
              </a:rPr>
              <a:t>Elected Community Fishery Committee members. © FACT</a:t>
            </a:r>
          </a:p>
        </p:txBody>
      </p:sp>
    </p:spTree>
    <p:extLst>
      <p:ext uri="{BB962C8B-B14F-4D97-AF65-F5344CB8AC3E}">
        <p14:creationId xmlns:p14="http://schemas.microsoft.com/office/powerpoint/2010/main" val="329843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7621372" y="533204"/>
            <a:ext cx="4380194" cy="175497"/>
          </a:xfrm>
          <a:prstGeom prst="rect">
            <a:avLst/>
          </a:prstGeom>
        </p:spPr>
        <p:txBody>
          <a:bodyPr lIns="0" tIns="0" rIns="0" bIns="0" rtlCol="0" anchor="t">
            <a:spAutoFit/>
          </a:bodyPr>
          <a:lstStyle/>
          <a:p>
            <a:pPr algn="r" defTabSz="609630">
              <a:lnSpc>
                <a:spcPts val="1493"/>
              </a:lnSpc>
              <a:defRPr/>
            </a:pPr>
            <a:r>
              <a:rPr lang="en-US" sz="1066">
                <a:solidFill>
                  <a:prstClr val="white"/>
                </a:solidFill>
                <a:latin typeface="Now"/>
              </a:rPr>
              <a:t>MODULE 2</a:t>
            </a:r>
            <a:r>
              <a:rPr lang="en-US" sz="1067">
                <a:solidFill>
                  <a:prstClr val="white"/>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02719" y="479699"/>
            <a:ext cx="5329084" cy="502766"/>
          </a:xfrm>
          <a:prstGeom prst="rect">
            <a:avLst/>
          </a:prstGeom>
          <a:noFill/>
        </p:spPr>
        <p:txBody>
          <a:bodyPr wrap="square">
            <a:spAutoFit/>
          </a:bodyPr>
          <a:lstStyle/>
          <a:p>
            <a:pPr defTabSz="609630">
              <a:defRPr/>
            </a:pPr>
            <a:r>
              <a:rPr lang="en-US" sz="2667" b="1" dirty="0">
                <a:solidFill>
                  <a:prstClr val="white"/>
                </a:solidFill>
                <a:latin typeface="Now" panose="020B0604020202020204" charset="0"/>
              </a:rPr>
              <a:t>Examples</a:t>
            </a:r>
          </a:p>
        </p:txBody>
      </p:sp>
      <p:sp>
        <p:nvSpPr>
          <p:cNvPr id="25" name="Rectangle 24">
            <a:extLst>
              <a:ext uri="{FF2B5EF4-FFF2-40B4-BE49-F238E27FC236}">
                <a16:creationId xmlns:a16="http://schemas.microsoft.com/office/drawing/2014/main" id="{350C2FE2-6D1F-4366-8BCD-845FB4936363}"/>
              </a:ext>
            </a:extLst>
          </p:cNvPr>
          <p:cNvSpPr/>
          <p:nvPr/>
        </p:nvSpPr>
        <p:spPr>
          <a:xfrm>
            <a:off x="613367" y="1845299"/>
            <a:ext cx="6244633" cy="1024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630">
              <a:lnSpc>
                <a:spcPts val="2067"/>
              </a:lnSpc>
              <a:defRPr/>
            </a:pPr>
            <a:r>
              <a:rPr lang="en-US" sz="1600" dirty="0">
                <a:solidFill>
                  <a:prstClr val="white"/>
                </a:solidFill>
                <a:latin typeface="Now" panose="020B0604020202020204" charset="0"/>
              </a:rPr>
              <a:t>Highlander Association (HA) in Cambodia: </a:t>
            </a:r>
          </a:p>
          <a:p>
            <a:pPr marL="228611" indent="-228611" defTabSz="609630">
              <a:lnSpc>
                <a:spcPts val="2067"/>
              </a:lnSpc>
              <a:buFont typeface="Arial" panose="020B0604020202020204" pitchFamily="34" charset="0"/>
              <a:buChar char="•"/>
              <a:defRPr/>
            </a:pPr>
            <a:r>
              <a:rPr lang="en-US" sz="1600" dirty="0">
                <a:solidFill>
                  <a:prstClr val="white"/>
                </a:solidFill>
                <a:latin typeface="Now" panose="020B0604020202020204" charset="0"/>
              </a:rPr>
              <a:t>Gender policy with goal for equal (50:50) gender representation in activities + promoting women in leadership positions</a:t>
            </a:r>
          </a:p>
          <a:p>
            <a:pPr marL="228611" indent="-228611" defTabSz="609630">
              <a:lnSpc>
                <a:spcPts val="2067"/>
              </a:lnSpc>
              <a:buFont typeface="Arial" panose="020B0604020202020204" pitchFamily="34" charset="0"/>
              <a:buChar char="•"/>
              <a:defRPr/>
            </a:pPr>
            <a:r>
              <a:rPr lang="en-US" sz="1600" dirty="0">
                <a:solidFill>
                  <a:prstClr val="white"/>
                </a:solidFill>
                <a:latin typeface="Now" panose="020B0604020202020204" charset="0"/>
              </a:rPr>
              <a:t>S</a:t>
            </a:r>
            <a:r>
              <a:rPr lang="en-US" sz="1600" dirty="0" err="1">
                <a:solidFill>
                  <a:prstClr val="white"/>
                </a:solidFill>
                <a:latin typeface="Now" panose="020B0604020202020204" charset="0"/>
              </a:rPr>
              <a:t>trategy</a:t>
            </a:r>
            <a:r>
              <a:rPr lang="en-US" sz="1600" dirty="0">
                <a:solidFill>
                  <a:prstClr val="white"/>
                </a:solidFill>
                <a:latin typeface="Now" panose="020B0604020202020204" charset="0"/>
              </a:rPr>
              <a:t> from 2021-2025 includes goal of more women involved in decision-making</a:t>
            </a:r>
          </a:p>
          <a:p>
            <a:pPr defTabSz="609630">
              <a:lnSpc>
                <a:spcPts val="2067"/>
              </a:lnSpc>
              <a:defRPr/>
            </a:pPr>
            <a:endParaRPr lang="en-US" sz="1600" dirty="0">
              <a:solidFill>
                <a:prstClr val="white"/>
              </a:solidFill>
              <a:latin typeface="Now" panose="020B0604020202020204" charset="0"/>
            </a:endParaRPr>
          </a:p>
          <a:p>
            <a:pPr defTabSz="609630">
              <a:lnSpc>
                <a:spcPts val="2067"/>
              </a:lnSpc>
              <a:defRPr/>
            </a:pPr>
            <a:endParaRPr lang="en-US" sz="1600" dirty="0">
              <a:solidFill>
                <a:prstClr val="white"/>
              </a:solidFill>
              <a:latin typeface="Now" panose="020B0604020202020204" charset="0"/>
            </a:endParaRPr>
          </a:p>
          <a:p>
            <a:pPr defTabSz="609630">
              <a:lnSpc>
                <a:spcPts val="2067"/>
              </a:lnSpc>
              <a:defRPr/>
            </a:pPr>
            <a:r>
              <a:rPr lang="en-US" sz="1600" dirty="0">
                <a:solidFill>
                  <a:prstClr val="white"/>
                </a:solidFill>
                <a:latin typeface="Now" panose="020B0604020202020204" charset="0"/>
              </a:rPr>
              <a:t>My Village in Cambodia developed a gender policy to guide staff on how to involve women &amp; men in project management cycle</a:t>
            </a:r>
          </a:p>
          <a:p>
            <a:pPr defTabSz="609630">
              <a:lnSpc>
                <a:spcPts val="2067"/>
              </a:lnSpc>
              <a:defRPr/>
            </a:pPr>
            <a:endParaRPr lang="en-US" sz="1600" dirty="0">
              <a:solidFill>
                <a:prstClr val="white"/>
              </a:solidFill>
              <a:latin typeface="Now" panose="020B0604020202020204" charset="0"/>
            </a:endParaRPr>
          </a:p>
          <a:p>
            <a:pPr defTabSz="609630">
              <a:lnSpc>
                <a:spcPts val="2067"/>
              </a:lnSpc>
              <a:defRPr/>
            </a:pPr>
            <a:endParaRPr lang="en-US" sz="1600" dirty="0">
              <a:solidFill>
                <a:prstClr val="white"/>
              </a:solidFill>
              <a:latin typeface="Now" panose="020B0604020202020204" charset="0"/>
            </a:endParaRPr>
          </a:p>
          <a:p>
            <a:pPr defTabSz="609630">
              <a:lnSpc>
                <a:spcPts val="2067"/>
              </a:lnSpc>
              <a:defRPr/>
            </a:pPr>
            <a:r>
              <a:rPr lang="en-US" sz="1600" dirty="0">
                <a:solidFill>
                  <a:prstClr val="white"/>
                </a:solidFill>
                <a:latin typeface="Now" panose="020B0604020202020204" charset="0"/>
              </a:rPr>
              <a:t>3S Rivers Protection Network (3SPN) in Thailand: Gender policy includes considering gender in staff recruitment, projects, and M&amp;E, and how to apply their budget to gender mainstreaming</a:t>
            </a:r>
          </a:p>
        </p:txBody>
      </p:sp>
      <p:sp>
        <p:nvSpPr>
          <p:cNvPr id="26" name="Rectangle 25">
            <a:extLst>
              <a:ext uri="{FF2B5EF4-FFF2-40B4-BE49-F238E27FC236}">
                <a16:creationId xmlns:a16="http://schemas.microsoft.com/office/drawing/2014/main" id="{017C47CB-DA91-44DD-860B-9AC50B6EA539}"/>
              </a:ext>
            </a:extLst>
          </p:cNvPr>
          <p:cNvSpPr/>
          <p:nvPr/>
        </p:nvSpPr>
        <p:spPr>
          <a:xfrm>
            <a:off x="508001" y="1432268"/>
            <a:ext cx="4470399" cy="331365"/>
          </a:xfrm>
          <a:prstGeom prst="rect">
            <a:avLst/>
          </a:prstGeom>
          <a:solidFill>
            <a:srgbClr val="94D2B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1600" b="1" dirty="0">
                <a:solidFill>
                  <a:prstClr val="white"/>
                </a:solidFill>
                <a:latin typeface="Now" panose="020B0604020202020204" charset="0"/>
              </a:rPr>
              <a:t>Organizations’ Strategies + Policies</a:t>
            </a:r>
          </a:p>
        </p:txBody>
      </p:sp>
      <p:sp>
        <p:nvSpPr>
          <p:cNvPr id="27" name="AutoShape 10">
            <a:extLst>
              <a:ext uri="{FF2B5EF4-FFF2-40B4-BE49-F238E27FC236}">
                <a16:creationId xmlns:a16="http://schemas.microsoft.com/office/drawing/2014/main" id="{B51B1A86-2B15-4577-97C6-FA66CE518B2B}"/>
              </a:ext>
            </a:extLst>
          </p:cNvPr>
          <p:cNvSpPr/>
          <p:nvPr/>
        </p:nvSpPr>
        <p:spPr>
          <a:xfrm rot="-5400000" flipH="1">
            <a:off x="-40832" y="2677496"/>
            <a:ext cx="1091570" cy="5038"/>
          </a:xfrm>
          <a:prstGeom prst="line">
            <a:avLst/>
          </a:prstGeom>
          <a:ln w="34925" cap="rnd">
            <a:solidFill>
              <a:srgbClr val="E9C46A"/>
            </a:solidFill>
            <a:prstDash val="sysDot"/>
            <a:headEnd type="none" w="sm" len="sm"/>
            <a:tailEnd type="none" w="sm" len="sm"/>
          </a:ln>
        </p:spPr>
        <p:txBody>
          <a:bodyPr/>
          <a:lstStyle/>
          <a:p>
            <a:pPr defTabSz="609630">
              <a:defRPr/>
            </a:pPr>
            <a:endParaRPr lang="en-US" sz="1200">
              <a:solidFill>
                <a:prstClr val="black"/>
              </a:solidFill>
              <a:latin typeface="Calibri"/>
            </a:endParaRPr>
          </a:p>
        </p:txBody>
      </p:sp>
      <p:sp>
        <p:nvSpPr>
          <p:cNvPr id="30" name="AutoShape 10">
            <a:extLst>
              <a:ext uri="{FF2B5EF4-FFF2-40B4-BE49-F238E27FC236}">
                <a16:creationId xmlns:a16="http://schemas.microsoft.com/office/drawing/2014/main" id="{CBA4FCA1-46BC-4E6C-B4C8-50B45D533670}"/>
              </a:ext>
            </a:extLst>
          </p:cNvPr>
          <p:cNvSpPr/>
          <p:nvPr/>
        </p:nvSpPr>
        <p:spPr>
          <a:xfrm rot="-5400000" flipH="1">
            <a:off x="166591" y="4358029"/>
            <a:ext cx="677779" cy="4163"/>
          </a:xfrm>
          <a:prstGeom prst="line">
            <a:avLst/>
          </a:prstGeom>
          <a:ln w="34925" cap="rnd">
            <a:solidFill>
              <a:srgbClr val="E9C46A"/>
            </a:solidFill>
            <a:prstDash val="sysDot"/>
            <a:headEnd type="none" w="sm" len="sm"/>
            <a:tailEnd type="none" w="sm" len="sm"/>
          </a:ln>
        </p:spPr>
        <p:txBody>
          <a:bodyPr/>
          <a:lstStyle/>
          <a:p>
            <a:pPr defTabSz="609630">
              <a:defRPr/>
            </a:pPr>
            <a:endParaRPr lang="en-US" sz="1200">
              <a:solidFill>
                <a:prstClr val="black"/>
              </a:solidFill>
              <a:latin typeface="Calibri"/>
            </a:endParaRPr>
          </a:p>
        </p:txBody>
      </p:sp>
      <p:sp>
        <p:nvSpPr>
          <p:cNvPr id="31" name="AutoShape 10">
            <a:extLst>
              <a:ext uri="{FF2B5EF4-FFF2-40B4-BE49-F238E27FC236}">
                <a16:creationId xmlns:a16="http://schemas.microsoft.com/office/drawing/2014/main" id="{7A427FB7-A0F0-4AB8-B5C0-22F33EE5C440}"/>
              </a:ext>
            </a:extLst>
          </p:cNvPr>
          <p:cNvSpPr/>
          <p:nvPr/>
        </p:nvSpPr>
        <p:spPr>
          <a:xfrm rot="-5400000" flipH="1">
            <a:off x="167029" y="5831590"/>
            <a:ext cx="677779" cy="3441"/>
          </a:xfrm>
          <a:prstGeom prst="line">
            <a:avLst/>
          </a:prstGeom>
          <a:ln w="34925" cap="rnd">
            <a:solidFill>
              <a:srgbClr val="E9C46A"/>
            </a:solidFill>
            <a:prstDash val="sysDot"/>
            <a:headEnd type="none" w="sm" len="sm"/>
            <a:tailEnd type="none" w="sm" len="sm"/>
          </a:ln>
        </p:spPr>
        <p:txBody>
          <a:bodyPr/>
          <a:lstStyle/>
          <a:p>
            <a:pPr defTabSz="609630">
              <a:defRPr/>
            </a:pPr>
            <a:endParaRPr lang="en-US" sz="1200">
              <a:solidFill>
                <a:prstClr val="black"/>
              </a:solidFill>
              <a:latin typeface="Calibri"/>
            </a:endParaRPr>
          </a:p>
        </p:txBody>
      </p:sp>
      <p:pic>
        <p:nvPicPr>
          <p:cNvPr id="3" name="Picture 2">
            <a:extLst>
              <a:ext uri="{FF2B5EF4-FFF2-40B4-BE49-F238E27FC236}">
                <a16:creationId xmlns:a16="http://schemas.microsoft.com/office/drawing/2014/main" id="{9D5832C2-A4D0-4BE2-BAE2-B92F710B71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00373" y="1405366"/>
            <a:ext cx="3677227" cy="4716318"/>
          </a:xfrm>
          <a:prstGeom prst="rect">
            <a:avLst/>
          </a:prstGeom>
        </p:spPr>
      </p:pic>
      <p:sp>
        <p:nvSpPr>
          <p:cNvPr id="32" name="TextBox 4">
            <a:extLst>
              <a:ext uri="{FF2B5EF4-FFF2-40B4-BE49-F238E27FC236}">
                <a16:creationId xmlns:a16="http://schemas.microsoft.com/office/drawing/2014/main" id="{2619D0A4-97A3-4CCE-9237-F17457CEBD59}"/>
              </a:ext>
            </a:extLst>
          </p:cNvPr>
          <p:cNvSpPr txBox="1"/>
          <p:nvPr/>
        </p:nvSpPr>
        <p:spPr>
          <a:xfrm>
            <a:off x="7498773" y="6153254"/>
            <a:ext cx="3778827" cy="371768"/>
          </a:xfrm>
          <a:prstGeom prst="rect">
            <a:avLst/>
          </a:prstGeom>
        </p:spPr>
        <p:txBody>
          <a:bodyPr wrap="square" lIns="0" tIns="0" rIns="0" bIns="0" rtlCol="0" anchor="t">
            <a:spAutoFit/>
          </a:bodyPr>
          <a:lstStyle/>
          <a:p>
            <a:pPr algn="ctr" defTabSz="609630">
              <a:lnSpc>
                <a:spcPts val="1493"/>
              </a:lnSpc>
            </a:pPr>
            <a:r>
              <a:rPr lang="en-US" sz="1200" dirty="0">
                <a:solidFill>
                  <a:prstClr val="white"/>
                </a:solidFill>
                <a:latin typeface="Now"/>
              </a:rPr>
              <a:t>Conservation International’s guidelines for integrating gender equity in conservation projects</a:t>
            </a:r>
          </a:p>
        </p:txBody>
      </p:sp>
    </p:spTree>
    <p:extLst>
      <p:ext uri="{BB962C8B-B14F-4D97-AF65-F5344CB8AC3E}">
        <p14:creationId xmlns:p14="http://schemas.microsoft.com/office/powerpoint/2010/main" val="73670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6033</Words>
  <Application>Microsoft Office PowerPoint</Application>
  <PresentationFormat>Widescreen</PresentationFormat>
  <Paragraphs>705</Paragraphs>
  <Slides>53</Slides>
  <Notes>49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Arial</vt:lpstr>
      <vt:lpstr>Avenir Next LT Pro</vt:lpstr>
      <vt:lpstr>Calibri</vt:lpstr>
      <vt:lpstr>Calibri Light</vt:lpstr>
      <vt:lpstr>Now</vt:lpstr>
      <vt:lpstr>Now Bold</vt:lpstr>
      <vt:lpstr>Sailors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Betz</dc:creator>
  <cp:lastModifiedBy>Kristin Betz</cp:lastModifiedBy>
  <cp:revision>58</cp:revision>
  <dcterms:created xsi:type="dcterms:W3CDTF">2022-01-07T16:52:00Z</dcterms:created>
  <dcterms:modified xsi:type="dcterms:W3CDTF">2022-01-11T17:16:14Z</dcterms:modified>
</cp:coreProperties>
</file>