
<file path=[Content_Types].xml><?xml version="1.0" encoding="utf-8"?>
<Types xmlns="http://schemas.openxmlformats.org/package/2006/content-types">
  <Default Extension="CR2" ContentType="image/pn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0"/>
  </p:notesMasterIdLst>
  <p:sldIdLst>
    <p:sldId id="256" r:id="rId5"/>
    <p:sldId id="455" r:id="rId6"/>
    <p:sldId id="258" r:id="rId7"/>
    <p:sldId id="328" r:id="rId8"/>
    <p:sldId id="336" r:id="rId9"/>
    <p:sldId id="332" r:id="rId10"/>
    <p:sldId id="337" r:id="rId11"/>
    <p:sldId id="338" r:id="rId12"/>
    <p:sldId id="411" r:id="rId13"/>
    <p:sldId id="339" r:id="rId14"/>
    <p:sldId id="340" r:id="rId15"/>
    <p:sldId id="343" r:id="rId16"/>
    <p:sldId id="345" r:id="rId17"/>
    <p:sldId id="407" r:id="rId18"/>
    <p:sldId id="347" r:id="rId19"/>
    <p:sldId id="344" r:id="rId20"/>
    <p:sldId id="348" r:id="rId21"/>
    <p:sldId id="350" r:id="rId22"/>
    <p:sldId id="412" r:id="rId23"/>
    <p:sldId id="413" r:id="rId24"/>
    <p:sldId id="414" r:id="rId25"/>
    <p:sldId id="415" r:id="rId26"/>
    <p:sldId id="352" r:id="rId27"/>
    <p:sldId id="353" r:id="rId28"/>
    <p:sldId id="354" r:id="rId29"/>
    <p:sldId id="355" r:id="rId30"/>
    <p:sldId id="416" r:id="rId31"/>
    <p:sldId id="419" r:id="rId32"/>
    <p:sldId id="357" r:id="rId33"/>
    <p:sldId id="422" r:id="rId34"/>
    <p:sldId id="423" r:id="rId35"/>
    <p:sldId id="424" r:id="rId36"/>
    <p:sldId id="360" r:id="rId37"/>
    <p:sldId id="361" r:id="rId38"/>
    <p:sldId id="342" r:id="rId39"/>
    <p:sldId id="362" r:id="rId40"/>
    <p:sldId id="367" r:id="rId41"/>
    <p:sldId id="429" r:id="rId42"/>
    <p:sldId id="426" r:id="rId43"/>
    <p:sldId id="366" r:id="rId44"/>
    <p:sldId id="428" r:id="rId45"/>
    <p:sldId id="456" r:id="rId46"/>
    <p:sldId id="365" r:id="rId47"/>
    <p:sldId id="368" r:id="rId48"/>
    <p:sldId id="371" r:id="rId49"/>
    <p:sldId id="430" r:id="rId50"/>
    <p:sldId id="370" r:id="rId51"/>
    <p:sldId id="432" r:id="rId52"/>
    <p:sldId id="373" r:id="rId53"/>
    <p:sldId id="457" r:id="rId54"/>
    <p:sldId id="369" r:id="rId55"/>
    <p:sldId id="434" r:id="rId56"/>
    <p:sldId id="374" r:id="rId57"/>
    <p:sldId id="435" r:id="rId58"/>
    <p:sldId id="375" r:id="rId59"/>
  </p:sldIdLst>
  <p:sldSz cx="18288000" cy="10287000"/>
  <p:notesSz cx="6858000" cy="9144000"/>
  <p:embeddedFontLst>
    <p:embeddedFont>
      <p:font typeface="Avenir Next LT Pro" panose="020B0504020202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Now" panose="020B0604020202020204" charset="0"/>
      <p:regular r:id="rId69"/>
      <p:bold r:id="rId70"/>
    </p:embeddedFont>
    <p:embeddedFont>
      <p:font typeface="Now Bold" panose="020B0604020202020204" charset="0"/>
      <p:regular r:id="rId71"/>
    </p:embeddedFont>
    <p:embeddedFont>
      <p:font typeface="Sailors" panose="02000000000000000000"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5226" autoAdjust="0"/>
  </p:normalViewPr>
  <p:slideViewPr>
    <p:cSldViewPr>
      <p:cViewPr varScale="1">
        <p:scale>
          <a:sx n="49" d="100"/>
          <a:sy n="49" d="100"/>
        </p:scale>
        <p:origin x="66"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13</a:t>
            </a:fld>
            <a:endParaRPr lang="en-US"/>
          </a:p>
        </p:txBody>
      </p:sp>
    </p:spTree>
    <p:extLst>
      <p:ext uri="{BB962C8B-B14F-4D97-AF65-F5344CB8AC3E}">
        <p14:creationId xmlns:p14="http://schemas.microsoft.com/office/powerpoint/2010/main" val="120815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39752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228668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16</a:t>
            </a:fld>
            <a:endParaRPr lang="en-US"/>
          </a:p>
        </p:txBody>
      </p:sp>
    </p:spTree>
    <p:extLst>
      <p:ext uri="{BB962C8B-B14F-4D97-AF65-F5344CB8AC3E}">
        <p14:creationId xmlns:p14="http://schemas.microsoft.com/office/powerpoint/2010/main" val="61069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4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4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23</a:t>
            </a:fld>
            <a:endParaRPr lang="en-US"/>
          </a:p>
        </p:txBody>
      </p:sp>
    </p:spTree>
    <p:extLst>
      <p:ext uri="{BB962C8B-B14F-4D97-AF65-F5344CB8AC3E}">
        <p14:creationId xmlns:p14="http://schemas.microsoft.com/office/powerpoint/2010/main" val="573740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24</a:t>
            </a:fld>
            <a:endParaRPr lang="en-US"/>
          </a:p>
        </p:txBody>
      </p:sp>
    </p:spTree>
    <p:extLst>
      <p:ext uri="{BB962C8B-B14F-4D97-AF65-F5344CB8AC3E}">
        <p14:creationId xmlns:p14="http://schemas.microsoft.com/office/powerpoint/2010/main" val="306047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25</a:t>
            </a:fld>
            <a:endParaRPr lang="en-US"/>
          </a:p>
        </p:txBody>
      </p:sp>
    </p:spTree>
    <p:extLst>
      <p:ext uri="{BB962C8B-B14F-4D97-AF65-F5344CB8AC3E}">
        <p14:creationId xmlns:p14="http://schemas.microsoft.com/office/powerpoint/2010/main" val="86971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16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0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4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3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7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6</a:t>
            </a:fld>
            <a:endParaRPr lang="en-US"/>
          </a:p>
        </p:txBody>
      </p:sp>
    </p:spTree>
    <p:extLst>
      <p:ext uri="{BB962C8B-B14F-4D97-AF65-F5344CB8AC3E}">
        <p14:creationId xmlns:p14="http://schemas.microsoft.com/office/powerpoint/2010/main" val="3242277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9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35</a:t>
            </a:fld>
            <a:endParaRPr lang="en-US"/>
          </a:p>
        </p:txBody>
      </p:sp>
    </p:spTree>
    <p:extLst>
      <p:ext uri="{BB962C8B-B14F-4D97-AF65-F5344CB8AC3E}">
        <p14:creationId xmlns:p14="http://schemas.microsoft.com/office/powerpoint/2010/main" val="280424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36</a:t>
            </a:fld>
            <a:endParaRPr lang="en-US"/>
          </a:p>
        </p:txBody>
      </p:sp>
    </p:spTree>
    <p:extLst>
      <p:ext uri="{BB962C8B-B14F-4D97-AF65-F5344CB8AC3E}">
        <p14:creationId xmlns:p14="http://schemas.microsoft.com/office/powerpoint/2010/main" val="281446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37</a:t>
            </a:fld>
            <a:endParaRPr lang="en-US"/>
          </a:p>
        </p:txBody>
      </p:sp>
    </p:spTree>
    <p:extLst>
      <p:ext uri="{BB962C8B-B14F-4D97-AF65-F5344CB8AC3E}">
        <p14:creationId xmlns:p14="http://schemas.microsoft.com/office/powerpoint/2010/main" val="2406613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38</a:t>
            </a:fld>
            <a:endParaRPr lang="en-US"/>
          </a:p>
        </p:txBody>
      </p:sp>
    </p:spTree>
    <p:extLst>
      <p:ext uri="{BB962C8B-B14F-4D97-AF65-F5344CB8AC3E}">
        <p14:creationId xmlns:p14="http://schemas.microsoft.com/office/powerpoint/2010/main" val="2609460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39</a:t>
            </a:fld>
            <a:endParaRPr lang="en-US"/>
          </a:p>
        </p:txBody>
      </p:sp>
    </p:spTree>
    <p:extLst>
      <p:ext uri="{BB962C8B-B14F-4D97-AF65-F5344CB8AC3E}">
        <p14:creationId xmlns:p14="http://schemas.microsoft.com/office/powerpoint/2010/main" val="360272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40</a:t>
            </a:fld>
            <a:endParaRPr lang="en-US"/>
          </a:p>
        </p:txBody>
      </p:sp>
    </p:spTree>
    <p:extLst>
      <p:ext uri="{BB962C8B-B14F-4D97-AF65-F5344CB8AC3E}">
        <p14:creationId xmlns:p14="http://schemas.microsoft.com/office/powerpoint/2010/main" val="4015019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41</a:t>
            </a:fld>
            <a:endParaRPr lang="en-US"/>
          </a:p>
        </p:txBody>
      </p:sp>
    </p:spTree>
    <p:extLst>
      <p:ext uri="{BB962C8B-B14F-4D97-AF65-F5344CB8AC3E}">
        <p14:creationId xmlns:p14="http://schemas.microsoft.com/office/powerpoint/2010/main" val="3894477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42</a:t>
            </a:fld>
            <a:endParaRPr lang="en-US"/>
          </a:p>
        </p:txBody>
      </p:sp>
    </p:spTree>
    <p:extLst>
      <p:ext uri="{BB962C8B-B14F-4D97-AF65-F5344CB8AC3E}">
        <p14:creationId xmlns:p14="http://schemas.microsoft.com/office/powerpoint/2010/main" val="9705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7</a:t>
            </a:fld>
            <a:endParaRPr lang="en-US"/>
          </a:p>
        </p:txBody>
      </p:sp>
    </p:spTree>
    <p:extLst>
      <p:ext uri="{BB962C8B-B14F-4D97-AF65-F5344CB8AC3E}">
        <p14:creationId xmlns:p14="http://schemas.microsoft.com/office/powerpoint/2010/main" val="3386871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43</a:t>
            </a:fld>
            <a:endParaRPr lang="en-US"/>
          </a:p>
        </p:txBody>
      </p:sp>
    </p:spTree>
    <p:extLst>
      <p:ext uri="{BB962C8B-B14F-4D97-AF65-F5344CB8AC3E}">
        <p14:creationId xmlns:p14="http://schemas.microsoft.com/office/powerpoint/2010/main" val="42865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44</a:t>
            </a:fld>
            <a:endParaRPr lang="en-US"/>
          </a:p>
        </p:txBody>
      </p:sp>
    </p:spTree>
    <p:extLst>
      <p:ext uri="{BB962C8B-B14F-4D97-AF65-F5344CB8AC3E}">
        <p14:creationId xmlns:p14="http://schemas.microsoft.com/office/powerpoint/2010/main" val="1979843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45</a:t>
            </a:fld>
            <a:endParaRPr lang="en-US"/>
          </a:p>
        </p:txBody>
      </p:sp>
    </p:spTree>
    <p:extLst>
      <p:ext uri="{BB962C8B-B14F-4D97-AF65-F5344CB8AC3E}">
        <p14:creationId xmlns:p14="http://schemas.microsoft.com/office/powerpoint/2010/main" val="401955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46</a:t>
            </a:fld>
            <a:endParaRPr lang="en-US"/>
          </a:p>
        </p:txBody>
      </p:sp>
    </p:spTree>
    <p:extLst>
      <p:ext uri="{BB962C8B-B14F-4D97-AF65-F5344CB8AC3E}">
        <p14:creationId xmlns:p14="http://schemas.microsoft.com/office/powerpoint/2010/main" val="160517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47</a:t>
            </a:fld>
            <a:endParaRPr lang="en-US"/>
          </a:p>
        </p:txBody>
      </p:sp>
    </p:spTree>
    <p:extLst>
      <p:ext uri="{BB962C8B-B14F-4D97-AF65-F5344CB8AC3E}">
        <p14:creationId xmlns:p14="http://schemas.microsoft.com/office/powerpoint/2010/main" val="329291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48</a:t>
            </a:fld>
            <a:endParaRPr lang="en-US"/>
          </a:p>
        </p:txBody>
      </p:sp>
    </p:spTree>
    <p:extLst>
      <p:ext uri="{BB962C8B-B14F-4D97-AF65-F5344CB8AC3E}">
        <p14:creationId xmlns:p14="http://schemas.microsoft.com/office/powerpoint/2010/main" val="232357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49</a:t>
            </a:fld>
            <a:endParaRPr lang="en-US"/>
          </a:p>
        </p:txBody>
      </p:sp>
    </p:spTree>
    <p:extLst>
      <p:ext uri="{BB962C8B-B14F-4D97-AF65-F5344CB8AC3E}">
        <p14:creationId xmlns:p14="http://schemas.microsoft.com/office/powerpoint/2010/main" val="1359372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04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51</a:t>
            </a:fld>
            <a:endParaRPr lang="en-US"/>
          </a:p>
        </p:txBody>
      </p:sp>
    </p:spTree>
    <p:extLst>
      <p:ext uri="{BB962C8B-B14F-4D97-AF65-F5344CB8AC3E}">
        <p14:creationId xmlns:p14="http://schemas.microsoft.com/office/powerpoint/2010/main" val="4253994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0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2337314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53</a:t>
            </a:fld>
            <a:endParaRPr lang="en-US"/>
          </a:p>
        </p:txBody>
      </p:sp>
    </p:spTree>
    <p:extLst>
      <p:ext uri="{BB962C8B-B14F-4D97-AF65-F5344CB8AC3E}">
        <p14:creationId xmlns:p14="http://schemas.microsoft.com/office/powerpoint/2010/main" val="1115613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2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8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10</a:t>
            </a:fld>
            <a:endParaRPr lang="en-US"/>
          </a:p>
        </p:txBody>
      </p:sp>
    </p:spTree>
    <p:extLst>
      <p:ext uri="{BB962C8B-B14F-4D97-AF65-F5344CB8AC3E}">
        <p14:creationId xmlns:p14="http://schemas.microsoft.com/office/powerpoint/2010/main" val="198894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11</a:t>
            </a:fld>
            <a:endParaRPr lang="en-US"/>
          </a:p>
        </p:txBody>
      </p:sp>
    </p:spTree>
    <p:extLst>
      <p:ext uri="{BB962C8B-B14F-4D97-AF65-F5344CB8AC3E}">
        <p14:creationId xmlns:p14="http://schemas.microsoft.com/office/powerpoint/2010/main" val="159514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12</a:t>
            </a:fld>
            <a:endParaRPr lang="en-US"/>
          </a:p>
        </p:txBody>
      </p:sp>
    </p:spTree>
    <p:extLst>
      <p:ext uri="{BB962C8B-B14F-4D97-AF65-F5344CB8AC3E}">
        <p14:creationId xmlns:p14="http://schemas.microsoft.com/office/powerpoint/2010/main" val="71756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CR2"/><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1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CR2"/><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MODULES DE FORMATION</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UN PRODUIT DE CONNAISSANCE </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210800" y="314480"/>
            <a:ext cx="7696201"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Réunion du groupe d'épargne des femmes à Ou Akol, au Cambodge. </a:t>
            </a: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pic>
        <p:nvPicPr>
          <p:cNvPr id="19" name="Picture 18">
            <a:extLst>
              <a:ext uri="{FF2B5EF4-FFF2-40B4-BE49-F238E27FC236}">
                <a16:creationId xmlns:a16="http://schemas.microsoft.com/office/drawing/2014/main" id="{39D0D0C4-D483-431A-AFC5-12324A8AA78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4096410" y="8788797"/>
            <a:ext cx="3426821"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6" name="Picture 5">
            <a:extLst>
              <a:ext uri="{FF2B5EF4-FFF2-40B4-BE49-F238E27FC236}">
                <a16:creationId xmlns:a16="http://schemas.microsoft.com/office/drawing/2014/main" id="{43BC5608-F3B7-4F9C-92B6-C056B867B53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5800" y="2781300"/>
            <a:ext cx="7702495" cy="1899496"/>
          </a:xfrm>
          <a:prstGeom prst="rect">
            <a:avLst/>
          </a:prstGeom>
        </p:spPr>
      </p:pic>
      <p:sp>
        <p:nvSpPr>
          <p:cNvPr id="15" name="TextBox 7">
            <a:extLst>
              <a:ext uri="{FF2B5EF4-FFF2-40B4-BE49-F238E27FC236}">
                <a16:creationId xmlns:a16="http://schemas.microsoft.com/office/drawing/2014/main" id="{236E3695-6D08-47C7-9435-48E96014207D}"/>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97968" y="1903"/>
            <a:ext cx="10490031"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543800" y="1363974"/>
            <a:ext cx="10355820" cy="1798326"/>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375708"/>
            <a:ext cx="9969852" cy="1938992"/>
          </a:xfrm>
          <a:prstGeom prst="rect">
            <a:avLst/>
          </a:prstGeom>
          <a:noFill/>
        </p:spPr>
        <p:txBody>
          <a:bodyPr wrap="square">
            <a:spAutoFit/>
          </a:bodyPr>
          <a:lstStyle/>
          <a:p>
            <a:r>
              <a:rPr lang="fr-FR" sz="4000" b="1">
                <a:solidFill>
                  <a:schemeClr val="bg1"/>
                </a:solidFill>
                <a:latin typeface="Now" panose="020B0604020202020204" charset="0"/>
              </a:rPr>
              <a:t>Rendre la participation à la conservation plus accessible aux femmes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988901" y="3376272"/>
            <a:ext cx="8502230" cy="6001643"/>
          </a:xfrm>
          <a:prstGeom prst="rect">
            <a:avLst/>
          </a:prstGeom>
          <a:noFill/>
        </p:spPr>
        <p:txBody>
          <a:bodyPr wrap="square">
            <a:spAutoFit/>
          </a:bodyPr>
          <a:lstStyle/>
          <a:p>
            <a:r>
              <a:rPr lang="fr-FR" sz="3200" dirty="0">
                <a:solidFill>
                  <a:schemeClr val="bg1"/>
                </a:solidFill>
                <a:latin typeface="Now" panose="020B0604020202020204" charset="0"/>
              </a:rPr>
              <a:t>Comprendre le contexte actuel du genre et de la conservation dans votre projet et votre organisation</a:t>
            </a:r>
          </a:p>
          <a:p>
            <a:endParaRPr lang="fr-FR" sz="3200" dirty="0">
              <a:solidFill>
                <a:schemeClr val="bg1"/>
              </a:solidFill>
              <a:latin typeface="Now" panose="020B0604020202020204" charset="0"/>
            </a:endParaRPr>
          </a:p>
          <a:p>
            <a:r>
              <a:rPr lang="fr-FR" sz="3200" dirty="0">
                <a:solidFill>
                  <a:schemeClr val="bg1"/>
                </a:solidFill>
                <a:latin typeface="Now" panose="020B0604020202020204" charset="0"/>
              </a:rPr>
              <a:t>Travailler à la création d'un environnement favorable dans les communautés et les institutions</a:t>
            </a:r>
          </a:p>
          <a:p>
            <a:endParaRPr lang="fr-FR" sz="3200" dirty="0">
              <a:solidFill>
                <a:schemeClr val="bg1"/>
              </a:solidFill>
              <a:latin typeface="Now" panose="020B0604020202020204" charset="0"/>
            </a:endParaRPr>
          </a:p>
          <a:p>
            <a:endParaRPr lang="fr-FR" sz="3200" dirty="0">
              <a:solidFill>
                <a:schemeClr val="bg1"/>
              </a:solidFill>
              <a:latin typeface="Now" panose="020B0604020202020204" charset="0"/>
            </a:endParaRPr>
          </a:p>
          <a:p>
            <a:r>
              <a:rPr lang="fr-FR" sz="3200" dirty="0">
                <a:solidFill>
                  <a:schemeClr val="bg1"/>
                </a:solidFill>
                <a:latin typeface="Now" panose="020B0604020202020204" charset="0"/>
              </a:rPr>
              <a:t>Renforcement des compétences et des capacités pour l'implication des femmes dans la conservation</a:t>
            </a:r>
          </a:p>
        </p:txBody>
      </p:sp>
      <p:sp>
        <p:nvSpPr>
          <p:cNvPr id="25" name="Rectangle: Rounded Corners 24">
            <a:extLst>
              <a:ext uri="{FF2B5EF4-FFF2-40B4-BE49-F238E27FC236}">
                <a16:creationId xmlns:a16="http://schemas.microsoft.com/office/drawing/2014/main" id="{B5F5B58A-8A4E-461B-80C4-E2A316A6324D}"/>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8" name="Rectangle: Rounded Corners 27">
            <a:extLst>
              <a:ext uri="{FF2B5EF4-FFF2-40B4-BE49-F238E27FC236}">
                <a16:creationId xmlns:a16="http://schemas.microsoft.com/office/drawing/2014/main" id="{2DA053A8-CB4F-44BA-A443-A6EC8462ADE5}"/>
              </a:ext>
            </a:extLst>
          </p:cNvPr>
          <p:cNvSpPr/>
          <p:nvPr/>
        </p:nvSpPr>
        <p:spPr>
          <a:xfrm>
            <a:off x="8266504" y="57521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BA362DEE-3A9E-46A3-9F1B-CE8256711475}"/>
              </a:ext>
            </a:extLst>
          </p:cNvPr>
          <p:cNvSpPr/>
          <p:nvPr/>
        </p:nvSpPr>
        <p:spPr>
          <a:xfrm>
            <a:off x="8276077" y="79619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39" name="Arrow: Down 38">
            <a:extLst>
              <a:ext uri="{FF2B5EF4-FFF2-40B4-BE49-F238E27FC236}">
                <a16:creationId xmlns:a16="http://schemas.microsoft.com/office/drawing/2014/main" id="{6A9C9DE5-119B-4236-AF69-6648645749E4}"/>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40" name="Right Brace 39">
            <a:extLst>
              <a:ext uri="{FF2B5EF4-FFF2-40B4-BE49-F238E27FC236}">
                <a16:creationId xmlns:a16="http://schemas.microsoft.com/office/drawing/2014/main" id="{C91BC709-D33C-40F7-AA95-753E786ACF5F}"/>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41" name="Right Brace 40">
            <a:extLst>
              <a:ext uri="{FF2B5EF4-FFF2-40B4-BE49-F238E27FC236}">
                <a16:creationId xmlns:a16="http://schemas.microsoft.com/office/drawing/2014/main" id="{5EFF032B-0EF1-4B81-A62E-450A3C39A34A}"/>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42" name="Rectangle: Rounded Corners 41">
            <a:extLst>
              <a:ext uri="{FF2B5EF4-FFF2-40B4-BE49-F238E27FC236}">
                <a16:creationId xmlns:a16="http://schemas.microsoft.com/office/drawing/2014/main" id="{083F4B07-5E2B-426B-A664-333E981F90C8}"/>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la participation des femmes peut-elle se poursuivre à l'avenir ?</a:t>
            </a:r>
            <a:endParaRPr lang="en-US" sz="2200">
              <a:solidFill>
                <a:schemeClr val="bg1"/>
              </a:solidFill>
              <a:latin typeface="+mj-lt"/>
            </a:endParaRPr>
          </a:p>
        </p:txBody>
      </p:sp>
      <p:sp>
        <p:nvSpPr>
          <p:cNvPr id="43" name="Rectangle: Rounded Corners 42">
            <a:extLst>
              <a:ext uri="{FF2B5EF4-FFF2-40B4-BE49-F238E27FC236}">
                <a16:creationId xmlns:a16="http://schemas.microsoft.com/office/drawing/2014/main" id="{430867F6-1649-462D-8881-49C134B88296}"/>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soutenir une participation significative des femmes ?</a:t>
            </a:r>
            <a:endParaRPr lang="en-US" sz="2200">
              <a:solidFill>
                <a:schemeClr val="bg1"/>
              </a:solidFill>
              <a:latin typeface="+mj-lt"/>
            </a:endParaRPr>
          </a:p>
        </p:txBody>
      </p:sp>
      <p:sp>
        <p:nvSpPr>
          <p:cNvPr id="47" name="Rectangle: Rounded Corners 46">
            <a:extLst>
              <a:ext uri="{FF2B5EF4-FFF2-40B4-BE49-F238E27FC236}">
                <a16:creationId xmlns:a16="http://schemas.microsoft.com/office/drawing/2014/main" id="{3EEF412E-991C-4B36-8B74-99A136DE27DD}"/>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Quelle est la situation actuelle des femmes ?</a:t>
            </a:r>
            <a:endParaRPr lang="en-US" sz="2200">
              <a:solidFill>
                <a:schemeClr val="bg1"/>
              </a:solidFill>
              <a:latin typeface="+mj-lt"/>
            </a:endParaRPr>
          </a:p>
        </p:txBody>
      </p:sp>
      <p:sp>
        <p:nvSpPr>
          <p:cNvPr id="48" name="Rectangle: Rounded Corners 47">
            <a:extLst>
              <a:ext uri="{FF2B5EF4-FFF2-40B4-BE49-F238E27FC236}">
                <a16:creationId xmlns:a16="http://schemas.microsoft.com/office/drawing/2014/main" id="{1A96BEA0-AA25-4EC1-9A09-8AAC748E0104}"/>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intégrer davantage les femmes ?</a:t>
            </a:r>
            <a:endParaRPr lang="en-US" sz="2200">
              <a:solidFill>
                <a:schemeClr val="bg1"/>
              </a:solidFill>
              <a:latin typeface="+mj-lt"/>
            </a:endParaRPr>
          </a:p>
        </p:txBody>
      </p:sp>
      <p:sp>
        <p:nvSpPr>
          <p:cNvPr id="49" name="Rectangle: Rounded Corners 48">
            <a:extLst>
              <a:ext uri="{FF2B5EF4-FFF2-40B4-BE49-F238E27FC236}">
                <a16:creationId xmlns:a16="http://schemas.microsoft.com/office/drawing/2014/main" id="{272FF200-0D83-42E6-B8FA-BFDCF6778947}"/>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augmenter la capacité de participation des femmes ?</a:t>
            </a:r>
            <a:endParaRPr lang="en-US" sz="2200">
              <a:solidFill>
                <a:schemeClr val="bg1"/>
              </a:solidFill>
              <a:latin typeface="+mj-lt"/>
            </a:endParaRPr>
          </a:p>
        </p:txBody>
      </p:sp>
      <p:sp>
        <p:nvSpPr>
          <p:cNvPr id="50" name="Rectangle: Rounded Corners 49">
            <a:extLst>
              <a:ext uri="{FF2B5EF4-FFF2-40B4-BE49-F238E27FC236}">
                <a16:creationId xmlns:a16="http://schemas.microsoft.com/office/drawing/2014/main" id="{FFAB051C-D5CE-4AF5-873B-B0A456ADAB77}"/>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Arial" panose="020B0604020202020204" pitchFamily="34" charset="0"/>
              </a:rPr>
              <a:t>Objectif : participation des femmes</a:t>
            </a:r>
            <a:endParaRPr lang="en-US" sz="2200">
              <a:solidFill>
                <a:schemeClr val="bg1"/>
              </a:solidFill>
              <a:latin typeface="+mj-lt"/>
              <a:cs typeface="Arial" panose="020B0604020202020204" pitchFamily="34" charset="0"/>
            </a:endParaRPr>
          </a:p>
        </p:txBody>
      </p:sp>
      <p:sp>
        <p:nvSpPr>
          <p:cNvPr id="51" name="Arrow: Down 50">
            <a:extLst>
              <a:ext uri="{FF2B5EF4-FFF2-40B4-BE49-F238E27FC236}">
                <a16:creationId xmlns:a16="http://schemas.microsoft.com/office/drawing/2014/main" id="{BE1FCC70-1FBE-4620-B188-D5C8C3265583}"/>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2" name="Arrow: Down 51">
            <a:extLst>
              <a:ext uri="{FF2B5EF4-FFF2-40B4-BE49-F238E27FC236}">
                <a16:creationId xmlns:a16="http://schemas.microsoft.com/office/drawing/2014/main" id="{61ED7548-049C-4ABB-B517-1D0CB39CC7A8}"/>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67" name="Rectangle 66">
            <a:extLst>
              <a:ext uri="{FF2B5EF4-FFF2-40B4-BE49-F238E27FC236}">
                <a16:creationId xmlns:a16="http://schemas.microsoft.com/office/drawing/2014/main" id="{AB38005A-2A9B-462A-A72D-3F1D6CB4AA99}"/>
              </a:ext>
            </a:extLst>
          </p:cNvPr>
          <p:cNvSpPr/>
          <p:nvPr/>
        </p:nvSpPr>
        <p:spPr>
          <a:xfrm>
            <a:off x="342200" y="1641326"/>
            <a:ext cx="6967332" cy="28947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68" name="Rectangle 67">
            <a:extLst>
              <a:ext uri="{FF2B5EF4-FFF2-40B4-BE49-F238E27FC236}">
                <a16:creationId xmlns:a16="http://schemas.microsoft.com/office/drawing/2014/main" id="{12DB4D8D-568A-4A7E-986B-08BF7D4D96B3}"/>
              </a:ext>
            </a:extLst>
          </p:cNvPr>
          <p:cNvSpPr/>
          <p:nvPr/>
        </p:nvSpPr>
        <p:spPr>
          <a:xfrm>
            <a:off x="304800" y="6963953"/>
            <a:ext cx="6967332" cy="1456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359110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646331"/>
          </a:xfrm>
          <a:prstGeom prst="rect">
            <a:avLst/>
          </a:prstGeom>
          <a:noFill/>
        </p:spPr>
        <p:txBody>
          <a:bodyPr wrap="square">
            <a:spAutoFit/>
          </a:bodyPr>
          <a:lstStyle/>
          <a:p>
            <a:r>
              <a:rPr lang="en-US" sz="3600" b="1" dirty="0">
                <a:solidFill>
                  <a:schemeClr val="bg1"/>
                </a:solidFill>
                <a:latin typeface="Now" panose="020B0604020202020204" charset="0"/>
              </a:rPr>
              <a:t>CONTEXTE DU GENRE </a:t>
            </a:r>
          </a:p>
        </p:txBody>
      </p:sp>
      <p:sp>
        <p:nvSpPr>
          <p:cNvPr id="46" name="TextBox 45">
            <a:extLst>
              <a:ext uri="{FF2B5EF4-FFF2-40B4-BE49-F238E27FC236}">
                <a16:creationId xmlns:a16="http://schemas.microsoft.com/office/drawing/2014/main" id="{29AD5706-375F-4BBD-93E9-5BBF7E5648D2}"/>
              </a:ext>
            </a:extLst>
          </p:cNvPr>
          <p:cNvSpPr txBox="1"/>
          <p:nvPr/>
        </p:nvSpPr>
        <p:spPr>
          <a:xfrm>
            <a:off x="914400" y="2747467"/>
            <a:ext cx="6654767" cy="1292662"/>
          </a:xfrm>
          <a:prstGeom prst="rect">
            <a:avLst/>
          </a:prstGeom>
          <a:solidFill>
            <a:srgbClr val="94D2BD"/>
          </a:solidFill>
        </p:spPr>
        <p:txBody>
          <a:bodyPr wrap="square">
            <a:spAutoFit/>
          </a:bodyPr>
          <a:lstStyle/>
          <a:p>
            <a:pPr algn="ctr"/>
            <a:r>
              <a:rPr lang="fr-FR" sz="2600">
                <a:solidFill>
                  <a:schemeClr val="bg1"/>
                </a:solidFill>
                <a:latin typeface="Now" panose="020B0604020202020204" charset="0"/>
              </a:rPr>
              <a:t>ce que les femmes font actuellement (et pourquoi), et ce qu'elles pourraient potentiellement faire </a:t>
            </a:r>
            <a:endParaRPr lang="en-US" sz="26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838198" y="4162331"/>
            <a:ext cx="7364450" cy="4862870"/>
          </a:xfrm>
          <a:prstGeom prst="rect">
            <a:avLst/>
          </a:prstGeom>
          <a:noFill/>
        </p:spPr>
        <p:txBody>
          <a:bodyPr wrap="square">
            <a:spAutoFit/>
          </a:bodyPr>
          <a:lstStyle/>
          <a:p>
            <a:pPr>
              <a:spcAft>
                <a:spcPts val="1200"/>
              </a:spcAft>
            </a:pPr>
            <a:r>
              <a:rPr lang="fr-FR" sz="2600">
                <a:solidFill>
                  <a:schemeClr val="bg1"/>
                </a:solidFill>
                <a:latin typeface="Now" panose="020B0604020202020204" charset="0"/>
                <a:sym typeface="Wingdings" panose="05000000000000000000" pitchFamily="2" charset="2"/>
              </a:rPr>
              <a:t>Cela inclut :</a:t>
            </a:r>
          </a:p>
          <a:p>
            <a:pPr marL="457200" indent="-457200">
              <a:spcAft>
                <a:spcPts val="1200"/>
              </a:spcAft>
              <a:buFont typeface="Arial" panose="020B0604020202020204" pitchFamily="34" charset="0"/>
              <a:buChar char="•"/>
            </a:pPr>
            <a:r>
              <a:rPr lang="fr-FR" sz="2600">
                <a:solidFill>
                  <a:schemeClr val="bg1"/>
                </a:solidFill>
                <a:latin typeface="Now" panose="020B0604020202020204" charset="0"/>
                <a:sym typeface="Wingdings" panose="05000000000000000000" pitchFamily="2" charset="2"/>
              </a:rPr>
              <a:t>Le rôle des femmes dans leur communauté et leur foyer</a:t>
            </a:r>
          </a:p>
          <a:p>
            <a:pPr marL="457200" indent="-457200">
              <a:spcAft>
                <a:spcPts val="1200"/>
              </a:spcAft>
              <a:buFont typeface="Arial" panose="020B0604020202020204" pitchFamily="34" charset="0"/>
              <a:buChar char="•"/>
            </a:pPr>
            <a:r>
              <a:rPr lang="fr-FR" sz="2600">
                <a:solidFill>
                  <a:schemeClr val="bg1"/>
                </a:solidFill>
                <a:latin typeface="Now" panose="020B0604020202020204" charset="0"/>
                <a:sym typeface="Wingdings" panose="05000000000000000000" pitchFamily="2" charset="2"/>
              </a:rPr>
              <a:t>L'implication des femmes dans la conservation</a:t>
            </a:r>
          </a:p>
          <a:p>
            <a:pPr marL="457200" indent="-457200">
              <a:spcAft>
                <a:spcPts val="1200"/>
              </a:spcAft>
              <a:buFont typeface="Arial" panose="020B0604020202020204" pitchFamily="34" charset="0"/>
              <a:buChar char="•"/>
            </a:pPr>
            <a:r>
              <a:rPr lang="fr-FR" sz="2600">
                <a:solidFill>
                  <a:schemeClr val="bg1"/>
                </a:solidFill>
                <a:latin typeface="Now" panose="020B0604020202020204" charset="0"/>
                <a:sym typeface="Wingdings" panose="05000000000000000000" pitchFamily="2" charset="2"/>
              </a:rPr>
              <a:t>Les obstacles à la participation des femmes</a:t>
            </a:r>
          </a:p>
          <a:p>
            <a:pPr marL="457200" indent="-457200">
              <a:spcAft>
                <a:spcPts val="1200"/>
              </a:spcAft>
              <a:buFont typeface="Arial" panose="020B0604020202020204" pitchFamily="34" charset="0"/>
              <a:buChar char="•"/>
            </a:pPr>
            <a:r>
              <a:rPr lang="fr-FR" sz="2600">
                <a:solidFill>
                  <a:schemeClr val="bg1"/>
                </a:solidFill>
                <a:latin typeface="Now" panose="020B0604020202020204" charset="0"/>
                <a:sym typeface="Wingdings" panose="05000000000000000000" pitchFamily="2" charset="2"/>
              </a:rPr>
              <a:t>Des possibilités d'engagement supplémentaire</a:t>
            </a:r>
          </a:p>
          <a:p>
            <a:pPr marL="457200" indent="-457200">
              <a:spcAft>
                <a:spcPts val="1200"/>
              </a:spcAft>
              <a:buFont typeface="Arial" panose="020B0604020202020204" pitchFamily="34" charset="0"/>
              <a:buChar char="•"/>
            </a:pPr>
            <a:r>
              <a:rPr lang="fr-FR" sz="2600">
                <a:solidFill>
                  <a:schemeClr val="bg1"/>
                </a:solidFill>
                <a:latin typeface="Now" panose="020B0604020202020204" charset="0"/>
                <a:sym typeface="Wingdings" panose="05000000000000000000" pitchFamily="2" charset="2"/>
              </a:rPr>
              <a:t>Besoins de soutien pour l'autonomisation</a:t>
            </a:r>
          </a:p>
        </p:txBody>
      </p:sp>
      <p:sp>
        <p:nvSpPr>
          <p:cNvPr id="11" name="TextBox 10">
            <a:extLst>
              <a:ext uri="{FF2B5EF4-FFF2-40B4-BE49-F238E27FC236}">
                <a16:creationId xmlns:a16="http://schemas.microsoft.com/office/drawing/2014/main" id="{574B9B38-FB44-4AD3-B396-948DEAE54F22}"/>
              </a:ext>
            </a:extLst>
          </p:cNvPr>
          <p:cNvSpPr txBox="1"/>
          <p:nvPr/>
        </p:nvSpPr>
        <p:spPr>
          <a:xfrm>
            <a:off x="8347131" y="3376272"/>
            <a:ext cx="9144000" cy="646331"/>
          </a:xfrm>
          <a:prstGeom prst="rect">
            <a:avLst/>
          </a:prstGeom>
          <a:noFill/>
        </p:spPr>
        <p:txBody>
          <a:bodyPr wrap="square">
            <a:spAutoFit/>
          </a:bodyPr>
          <a:lstStyle/>
          <a:p>
            <a:endParaRPr lang="es-ES" sz="3600">
              <a:solidFill>
                <a:schemeClr val="bg1"/>
              </a:solidFill>
              <a:latin typeface="Now" panose="020B0604020202020204" charset="0"/>
            </a:endParaRPr>
          </a:p>
        </p:txBody>
      </p:sp>
      <p:sp>
        <p:nvSpPr>
          <p:cNvPr id="15" name="Rectangle: Rounded Corners 14">
            <a:extLst>
              <a:ext uri="{FF2B5EF4-FFF2-40B4-BE49-F238E27FC236}">
                <a16:creationId xmlns:a16="http://schemas.microsoft.com/office/drawing/2014/main" id="{9B454FAB-4AA1-47DB-98F2-1617E72EDC0F}"/>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4" name="TextBox 13">
            <a:extLst>
              <a:ext uri="{FF2B5EF4-FFF2-40B4-BE49-F238E27FC236}">
                <a16:creationId xmlns:a16="http://schemas.microsoft.com/office/drawing/2014/main" id="{3AA717A9-5A75-41D6-A9A3-5160F07C8B9E}"/>
              </a:ext>
            </a:extLst>
          </p:cNvPr>
          <p:cNvSpPr txBox="1"/>
          <p:nvPr/>
        </p:nvSpPr>
        <p:spPr>
          <a:xfrm>
            <a:off x="8988901" y="3376272"/>
            <a:ext cx="8502230" cy="1569660"/>
          </a:xfrm>
          <a:prstGeom prst="rect">
            <a:avLst/>
          </a:prstGeom>
          <a:noFill/>
        </p:spPr>
        <p:txBody>
          <a:bodyPr wrap="square">
            <a:spAutoFit/>
          </a:bodyPr>
          <a:lstStyle/>
          <a:p>
            <a:r>
              <a:rPr lang="fr-FR" sz="3200" dirty="0">
                <a:solidFill>
                  <a:schemeClr val="bg1"/>
                </a:solidFill>
                <a:latin typeface="Now" panose="020B0604020202020204" charset="0"/>
              </a:rPr>
              <a:t>Comprendre le contexte actuel du genre et de la conservation dans votre projet et votre organisation</a:t>
            </a:r>
          </a:p>
        </p:txBody>
      </p:sp>
    </p:spTree>
    <p:extLst>
      <p:ext uri="{BB962C8B-B14F-4D97-AF65-F5344CB8AC3E}">
        <p14:creationId xmlns:p14="http://schemas.microsoft.com/office/powerpoint/2010/main" val="151815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655C9F-B772-4986-92AF-ED598D1B98D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5" name="TextBox 14">
            <a:extLst>
              <a:ext uri="{FF2B5EF4-FFF2-40B4-BE49-F238E27FC236}">
                <a16:creationId xmlns:a16="http://schemas.microsoft.com/office/drawing/2014/main" id="{7DF28634-BC4E-4EA3-8238-2654BF13A499}"/>
              </a:ext>
            </a:extLst>
          </p:cNvPr>
          <p:cNvSpPr txBox="1"/>
          <p:nvPr/>
        </p:nvSpPr>
        <p:spPr>
          <a:xfrm>
            <a:off x="457200" y="2705100"/>
            <a:ext cx="10974857" cy="71711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chemeClr val="bg1"/>
                </a:solidFill>
                <a:effectLst/>
                <a:uLnTx/>
                <a:uFillTx/>
                <a:latin typeface="Now" panose="020B0604020202020204" charset="0"/>
              </a:rPr>
              <a:t>Dans de nombreuses communautés rurales du hotspot d'Indo-Birmanie, y compris les communautés indigènes: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600" i="1" dirty="0">
              <a:solidFill>
                <a:schemeClr val="bg1"/>
              </a:solidFill>
              <a:latin typeface="Now"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fr-FR" sz="2600" dirty="0">
                <a:solidFill>
                  <a:schemeClr val="bg1"/>
                </a:solidFill>
                <a:latin typeface="Now" panose="020B0604020202020204" charset="0"/>
              </a:rPr>
              <a:t>L</a:t>
            </a:r>
            <a:r>
              <a:rPr kumimoji="0" lang="fr-FR" sz="2600" b="0" u="none" strike="noStrike" kern="1200" cap="none" spc="0" normalizeH="0" baseline="0" noProof="0" dirty="0">
                <a:ln>
                  <a:noFill/>
                </a:ln>
                <a:solidFill>
                  <a:schemeClr val="bg1"/>
                </a:solidFill>
                <a:effectLst/>
                <a:uLnTx/>
                <a:uFillTx/>
                <a:latin typeface="Now" panose="020B0604020202020204" charset="0"/>
              </a:rPr>
              <a:t>es normes relatives aux sexes prévoient que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200" b="0" u="none" strike="noStrike" kern="1200" cap="none" spc="0" normalizeH="0" baseline="0" noProof="0" dirty="0">
                <a:ln>
                  <a:noFill/>
                </a:ln>
                <a:solidFill>
                  <a:schemeClr val="bg1"/>
                </a:solidFill>
                <a:effectLst/>
                <a:uLnTx/>
                <a:uFillTx/>
                <a:latin typeface="Now" panose="020B0604020202020204" charset="0"/>
              </a:rPr>
              <a:t>Les femmes sont censées se concentrer sur les tâches ménagères et la garde des enfants.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200" b="0" u="none" strike="noStrike" kern="1200" cap="none" spc="0" normalizeH="0" baseline="0" noProof="0" dirty="0">
                <a:ln>
                  <a:noFill/>
                </a:ln>
                <a:solidFill>
                  <a:schemeClr val="bg1"/>
                </a:solidFill>
                <a:effectLst/>
                <a:uLnTx/>
                <a:uFillTx/>
                <a:latin typeface="Now" panose="020B0604020202020204" charset="0"/>
              </a:rPr>
              <a:t>La participation à des activités en dehors des tâches ménagères et de la communauté est découragée.</a:t>
            </a:r>
            <a:endParaRPr kumimoji="0" lang="en-US" sz="3000" b="0" i="0" u="none" strike="noStrike" kern="1200" cap="none" spc="0" normalizeH="0" baseline="0" noProof="0" dirty="0">
              <a:ln>
                <a:noFill/>
              </a:ln>
              <a:solidFill>
                <a:schemeClr val="bg1"/>
              </a:solidFill>
              <a:effectLst/>
              <a:uLnTx/>
              <a:uFillTx/>
              <a:latin typeface="Now" panose="020B0604020202020204" charset="0"/>
            </a:endParaRPr>
          </a:p>
          <a:p>
            <a:pPr>
              <a:spcAft>
                <a:spcPts val="1200"/>
              </a:spcAft>
              <a:defRPr/>
            </a:pPr>
            <a:r>
              <a:rPr lang="fr-FR" sz="2600" dirty="0">
                <a:solidFill>
                  <a:schemeClr val="bg1"/>
                </a:solidFill>
                <a:latin typeface="Now" panose="020B0604020202020204" charset="0"/>
              </a:rPr>
              <a:t>Les conditions courantes dans ces communautés sont les suivantes :</a:t>
            </a:r>
          </a:p>
          <a:p>
            <a:pPr marL="342900" indent="-342900">
              <a:spcAft>
                <a:spcPts val="1200"/>
              </a:spcAft>
              <a:buFont typeface="Arial" panose="020B0604020202020204" pitchFamily="34" charset="0"/>
              <a:buChar char="•"/>
              <a:defRPr/>
            </a:pPr>
            <a:r>
              <a:rPr lang="fr-FR" sz="2200" dirty="0">
                <a:solidFill>
                  <a:schemeClr val="bg1"/>
                </a:solidFill>
                <a:latin typeface="Now" panose="020B0604020202020204" charset="0"/>
              </a:rPr>
              <a:t>Les femmes ont moins accès à l'éducation que les hommes et leur taux d'alphabétisation est relativement faible.</a:t>
            </a:r>
          </a:p>
          <a:p>
            <a:pPr marL="342900" indent="-342900">
              <a:spcAft>
                <a:spcPts val="1200"/>
              </a:spcAft>
              <a:buFont typeface="Arial" panose="020B0604020202020204" pitchFamily="34" charset="0"/>
              <a:buChar char="•"/>
              <a:defRPr/>
            </a:pPr>
            <a:r>
              <a:rPr lang="fr-FR" sz="2200" dirty="0">
                <a:solidFill>
                  <a:schemeClr val="bg1"/>
                </a:solidFill>
                <a:latin typeface="Now" panose="020B0604020202020204" charset="0"/>
              </a:rPr>
              <a:t>Inégalité des chances en matière d'emploi</a:t>
            </a:r>
          </a:p>
          <a:p>
            <a:pPr marL="342900" indent="-342900">
              <a:spcAft>
                <a:spcPts val="1200"/>
              </a:spcAft>
              <a:buFont typeface="Arial" panose="020B0604020202020204" pitchFamily="34" charset="0"/>
              <a:buChar char="•"/>
              <a:defRPr/>
            </a:pPr>
            <a:r>
              <a:rPr lang="fr-FR" sz="2200" dirty="0">
                <a:solidFill>
                  <a:schemeClr val="bg1"/>
                </a:solidFill>
                <a:latin typeface="Now" panose="020B0604020202020204" charset="0"/>
              </a:rPr>
              <a:t>Les femmes se sentent réticentes à participer activement ou à s'exprimer, et même si elles le font, il est courant que leur voix ne soit pas écoutée.</a:t>
            </a:r>
          </a:p>
          <a:p>
            <a:pPr marL="342900" indent="-342900">
              <a:spcAft>
                <a:spcPts val="1200"/>
              </a:spcAft>
              <a:buFont typeface="Arial" panose="020B0604020202020204" pitchFamily="34" charset="0"/>
              <a:buChar char="•"/>
              <a:defRPr/>
            </a:pPr>
            <a:r>
              <a:rPr lang="fr-FR" sz="2200" dirty="0">
                <a:solidFill>
                  <a:schemeClr val="bg1"/>
                </a:solidFill>
                <a:latin typeface="Now" panose="020B0604020202020204" charset="0"/>
              </a:rPr>
              <a:t>Les femmes sont particulièrement vulnérables à la perte de terres - puisque la collecte d'eau, de plantes et de bois de chauffage est souvent le travail des femmes</a:t>
            </a:r>
            <a:endParaRPr lang="pt-BR" sz="2200" dirty="0">
              <a:solidFill>
                <a:schemeClr val="bg1"/>
              </a:solidFill>
              <a:latin typeface="Now" panose="020B0604020202020204" charset="0"/>
            </a:endParaRPr>
          </a:p>
        </p:txBody>
      </p:sp>
      <p:pic>
        <p:nvPicPr>
          <p:cNvPr id="6" name="Picture 5" descr="A picture containing several&#10;&#10;Description automatically generated">
            <a:extLst>
              <a:ext uri="{FF2B5EF4-FFF2-40B4-BE49-F238E27FC236}">
                <a16:creationId xmlns:a16="http://schemas.microsoft.com/office/drawing/2014/main" id="{08F0ECE5-B886-483E-9EFD-3295F1F6BA8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10839521" y="2909197"/>
            <a:ext cx="7728775" cy="5796582"/>
          </a:xfrm>
          <a:prstGeom prst="rect">
            <a:avLst/>
          </a:prstGeom>
        </p:spPr>
      </p:pic>
      <p:sp>
        <p:nvSpPr>
          <p:cNvPr id="14" name="TextBox 4">
            <a:extLst>
              <a:ext uri="{FF2B5EF4-FFF2-40B4-BE49-F238E27FC236}">
                <a16:creationId xmlns:a16="http://schemas.microsoft.com/office/drawing/2014/main" id="{F30182A9-85FD-4FC7-8A27-CDCAEA7255E8}"/>
              </a:ext>
            </a:extLst>
          </p:cNvPr>
          <p:cNvSpPr txBox="1"/>
          <p:nvPr/>
        </p:nvSpPr>
        <p:spPr>
          <a:xfrm>
            <a:off x="11781559" y="9077480"/>
            <a:ext cx="5668241"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Des femmes trient leurs prises de poissons et s'occupent d'enfants au Myanmar. </a:t>
            </a: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sp>
        <p:nvSpPr>
          <p:cNvPr id="11" name="TextBox 10">
            <a:extLst>
              <a:ext uri="{FF2B5EF4-FFF2-40B4-BE49-F238E27FC236}">
                <a16:creationId xmlns:a16="http://schemas.microsoft.com/office/drawing/2014/main" id="{4C692E3E-4B73-439D-949F-5952695F4C3C}"/>
              </a:ext>
            </a:extLst>
          </p:cNvPr>
          <p:cNvSpPr txBox="1"/>
          <p:nvPr/>
        </p:nvSpPr>
        <p:spPr>
          <a:xfrm>
            <a:off x="388374" y="2006397"/>
            <a:ext cx="7993626" cy="646331"/>
          </a:xfrm>
          <a:prstGeom prst="rect">
            <a:avLst/>
          </a:prstGeom>
          <a:noFill/>
        </p:spPr>
        <p:txBody>
          <a:bodyPr wrap="square">
            <a:spAutoFit/>
          </a:bodyPr>
          <a:lstStyle/>
          <a:p>
            <a:r>
              <a:rPr lang="en-US" sz="3600" b="1" dirty="0">
                <a:solidFill>
                  <a:schemeClr val="bg1"/>
                </a:solidFill>
                <a:latin typeface="Now" panose="020B0604020202020204" charset="0"/>
              </a:rPr>
              <a:t>CONTEXTE DU GENRE </a:t>
            </a:r>
          </a:p>
        </p:txBody>
      </p:sp>
    </p:spTree>
    <p:extLst>
      <p:ext uri="{BB962C8B-B14F-4D97-AF65-F5344CB8AC3E}">
        <p14:creationId xmlns:p14="http://schemas.microsoft.com/office/powerpoint/2010/main" val="288621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781E1E-6874-4C93-860A-CC328E45FF2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5" name="TextBox 14">
            <a:extLst>
              <a:ext uri="{FF2B5EF4-FFF2-40B4-BE49-F238E27FC236}">
                <a16:creationId xmlns:a16="http://schemas.microsoft.com/office/drawing/2014/main" id="{7DF28634-BC4E-4EA3-8238-2654BF13A499}"/>
              </a:ext>
            </a:extLst>
          </p:cNvPr>
          <p:cNvSpPr txBox="1"/>
          <p:nvPr/>
        </p:nvSpPr>
        <p:spPr>
          <a:xfrm>
            <a:off x="838200" y="3158580"/>
            <a:ext cx="7803356"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a:solidFill>
                  <a:schemeClr val="bg1"/>
                </a:solidFill>
                <a:latin typeface="Now" panose="020B0604020202020204" charset="0"/>
              </a:rPr>
              <a:t>Les femmes disposent également de forces existantes - et potentielles futures - qui peuvent contribuer aux efforts de conservation et de renforcement de la communauté. </a:t>
            </a:r>
            <a:r>
              <a:rPr lang="pt-BR" sz="3000" i="1">
                <a:solidFill>
                  <a:schemeClr val="bg1"/>
                </a:solidFill>
                <a:latin typeface="Now" panose="020B0604020202020204" charset="0"/>
              </a:rPr>
              <a:t>Exemples: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schemeClr val="bg1"/>
              </a:solidFill>
              <a:effectLst/>
              <a:uLnTx/>
              <a:uFillTx/>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600" b="0" i="0" u="none" strike="noStrike" kern="1200" cap="none" spc="0" normalizeH="0" baseline="0" noProof="0">
                <a:ln>
                  <a:noFill/>
                </a:ln>
                <a:solidFill>
                  <a:schemeClr val="bg1"/>
                </a:solidFill>
                <a:effectLst/>
                <a:uLnTx/>
                <a:uFillTx/>
                <a:latin typeface="Now" panose="020B0604020202020204" charset="0"/>
              </a:rPr>
              <a:t>Les femmes peuvent jouer un rôle actif dans le ménage, par ex. gérer les finances du ménage</a:t>
            </a:r>
            <a:endParaRPr kumimoji="0" lang="fr-FR" sz="2600" b="0" u="none" strike="noStrike" kern="1200" cap="none" spc="0" normalizeH="0" baseline="0" noProof="0">
              <a:ln>
                <a:noFill/>
              </a:ln>
              <a:solidFill>
                <a:schemeClr val="bg1"/>
              </a:solidFill>
              <a:effectLst/>
              <a:uLnTx/>
              <a:uFillTx/>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600" b="0" u="none" strike="noStrike" kern="1200" cap="none" spc="0" normalizeH="0" baseline="0" noProof="0">
              <a:ln>
                <a:noFill/>
              </a:ln>
              <a:solidFill>
                <a:schemeClr val="bg1"/>
              </a:solidFill>
              <a:effectLst/>
              <a:uLnTx/>
              <a:uFillTx/>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600" b="0" u="none" strike="noStrike" kern="1200" cap="none" spc="0" normalizeH="0" baseline="0" noProof="0">
                <a:ln>
                  <a:noFill/>
                </a:ln>
                <a:solidFill>
                  <a:schemeClr val="bg1"/>
                </a:solidFill>
                <a:effectLst/>
                <a:uLnTx/>
                <a:uFillTx/>
                <a:latin typeface="Now" panose="020B0604020202020204" charset="0"/>
              </a:rPr>
              <a:t>Les femmes sont très impliquées dans les chaînes de commercialisation des ressources naturelles</a:t>
            </a:r>
            <a:endParaRPr kumimoji="0" lang="en-US" sz="2600" b="0" u="none" strike="noStrike" kern="1200" cap="none" spc="0" normalizeH="0" baseline="0" noProof="0">
              <a:ln>
                <a:noFill/>
              </a:ln>
              <a:solidFill>
                <a:schemeClr val="bg1"/>
              </a:solidFill>
              <a:effectLst/>
              <a:uLnTx/>
              <a:uFillTx/>
              <a:latin typeface="Now" panose="020B0604020202020204" charset="0"/>
            </a:endParaRPr>
          </a:p>
        </p:txBody>
      </p:sp>
      <p:sp>
        <p:nvSpPr>
          <p:cNvPr id="9" name="Rectangle 8">
            <a:extLst>
              <a:ext uri="{FF2B5EF4-FFF2-40B4-BE49-F238E27FC236}">
                <a16:creationId xmlns:a16="http://schemas.microsoft.com/office/drawing/2014/main" id="{6EEF7454-BE56-4DAB-89CD-25682A9ECF44}"/>
              </a:ext>
            </a:extLst>
          </p:cNvPr>
          <p:cNvSpPr/>
          <p:nvPr/>
        </p:nvSpPr>
        <p:spPr>
          <a:xfrm>
            <a:off x="9608864" y="2006397"/>
            <a:ext cx="7536558" cy="3518103"/>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2400">
                <a:solidFill>
                  <a:schemeClr val="bg1"/>
                </a:solidFill>
                <a:latin typeface="Now" panose="020B0604020202020204" charset="0"/>
              </a:rPr>
              <a:t>« Nous avons constaté que les femmes étaient très influentes en tant que communicatrices, utilisant une approche plus diplomatique et moins conflictuelle que les hommes. Il était utile que des hommes et des femmes participent à la conception des activités et des approches de gestion, car ils apportaient des perspectives différentes. » </a:t>
            </a:r>
            <a:r>
              <a:rPr kumimoji="0" lang="en-US" sz="2000" b="0" u="none" strike="noStrike" kern="1200" cap="none" spc="0" normalizeH="0" baseline="0" noProof="0">
                <a:ln>
                  <a:noFill/>
                </a:ln>
                <a:solidFill>
                  <a:schemeClr val="bg1"/>
                </a:solidFill>
                <a:effectLst/>
                <a:uLnTx/>
                <a:uFillTx/>
                <a:latin typeface="Now" panose="020B0604020202020204" charset="0"/>
              </a:rPr>
              <a:t>	</a:t>
            </a:r>
          </a:p>
          <a:p>
            <a:pPr algn="r"/>
            <a:r>
              <a:rPr kumimoji="0" lang="en-US" sz="2000" b="0" u="none" strike="noStrike" kern="1200" cap="none" spc="0" normalizeH="0" baseline="0" noProof="0">
                <a:ln>
                  <a:noFill/>
                </a:ln>
                <a:solidFill>
                  <a:schemeClr val="bg1"/>
                </a:solidFill>
                <a:effectLst/>
                <a:uLnTx/>
                <a:uFillTx/>
                <a:latin typeface="Now" panose="020B0604020202020204" charset="0"/>
              </a:rPr>
              <a:t>WorldFish</a:t>
            </a:r>
            <a:r>
              <a:rPr lang="en-US" sz="2000">
                <a:solidFill>
                  <a:schemeClr val="bg1"/>
                </a:solidFill>
                <a:latin typeface="Now" panose="020B0604020202020204" charset="0"/>
              </a:rPr>
              <a:t> |</a:t>
            </a:r>
            <a:r>
              <a:rPr kumimoji="0" lang="en-US" sz="2000" b="0" u="none" strike="noStrike" kern="1200" cap="none" spc="0" normalizeH="0" baseline="0" noProof="0">
                <a:ln>
                  <a:noFill/>
                </a:ln>
                <a:solidFill>
                  <a:schemeClr val="bg1"/>
                </a:solidFill>
                <a:effectLst/>
                <a:uLnTx/>
                <a:uFillTx/>
                <a:latin typeface="Now" panose="020B0604020202020204" charset="0"/>
              </a:rPr>
              <a:t> Cambodge</a:t>
            </a:r>
          </a:p>
        </p:txBody>
      </p:sp>
      <p:sp>
        <p:nvSpPr>
          <p:cNvPr id="11" name="Rectangle 10">
            <a:extLst>
              <a:ext uri="{FF2B5EF4-FFF2-40B4-BE49-F238E27FC236}">
                <a16:creationId xmlns:a16="http://schemas.microsoft.com/office/drawing/2014/main" id="{84869244-C373-477A-8AEA-88CF1E91F63E}"/>
              </a:ext>
            </a:extLst>
          </p:cNvPr>
          <p:cNvSpPr/>
          <p:nvPr/>
        </p:nvSpPr>
        <p:spPr>
          <a:xfrm>
            <a:off x="9613346" y="5974734"/>
            <a:ext cx="7536558" cy="35124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2400">
                <a:solidFill>
                  <a:schemeClr val="bg1"/>
                </a:solidFill>
                <a:latin typeface="Now" panose="020B0604020202020204" charset="0"/>
              </a:rPr>
              <a:t>« Les femmes sont considérées comme fortes en matière de gestion financière, de transparence et de responsabilité, et les engager dans des postes financiers est donc une bonne première étape. Le projet a choisi d'engager les femmes sur la base de leurs rôles actuels (secrétariat et finances) comme point de départ pour évoluer vers des rôles plus importants. » </a:t>
            </a:r>
          </a:p>
          <a:p>
            <a:pPr algn="r"/>
            <a:r>
              <a:rPr lang="en-US" sz="2000">
                <a:solidFill>
                  <a:schemeClr val="bg1"/>
                </a:solidFill>
                <a:latin typeface="Now" panose="020B0604020202020204" charset="0"/>
              </a:rPr>
              <a:t>FACT | Cambodge</a:t>
            </a:r>
            <a:endParaRPr kumimoji="0" lang="en-US" sz="2000" b="0" u="none" strike="noStrike" kern="1200" cap="none" spc="0" normalizeH="0" baseline="0" noProof="0">
              <a:ln>
                <a:noFill/>
              </a:ln>
              <a:solidFill>
                <a:schemeClr val="bg1"/>
              </a:solidFill>
              <a:effectLst/>
              <a:uLnTx/>
              <a:uFillTx/>
              <a:latin typeface="Now" panose="020B0604020202020204" charset="0"/>
            </a:endParaRPr>
          </a:p>
        </p:txBody>
      </p:sp>
      <p:sp>
        <p:nvSpPr>
          <p:cNvPr id="14" name="TextBox 13">
            <a:extLst>
              <a:ext uri="{FF2B5EF4-FFF2-40B4-BE49-F238E27FC236}">
                <a16:creationId xmlns:a16="http://schemas.microsoft.com/office/drawing/2014/main" id="{F222FD11-94A3-4CEA-8136-2F73A8DEC539}"/>
              </a:ext>
            </a:extLst>
          </p:cNvPr>
          <p:cNvSpPr txBox="1"/>
          <p:nvPr/>
        </p:nvSpPr>
        <p:spPr>
          <a:xfrm>
            <a:off x="388374" y="2006397"/>
            <a:ext cx="7993626" cy="646331"/>
          </a:xfrm>
          <a:prstGeom prst="rect">
            <a:avLst/>
          </a:prstGeom>
          <a:noFill/>
        </p:spPr>
        <p:txBody>
          <a:bodyPr wrap="square">
            <a:spAutoFit/>
          </a:bodyPr>
          <a:lstStyle/>
          <a:p>
            <a:r>
              <a:rPr lang="en-US" sz="3600" b="1" dirty="0">
                <a:solidFill>
                  <a:schemeClr val="bg1"/>
                </a:solidFill>
                <a:latin typeface="Now" panose="020B0604020202020204" charset="0"/>
              </a:rPr>
              <a:t>CONTEXTE DU GENRE </a:t>
            </a:r>
          </a:p>
        </p:txBody>
      </p:sp>
    </p:spTree>
    <p:extLst>
      <p:ext uri="{BB962C8B-B14F-4D97-AF65-F5344CB8AC3E}">
        <p14:creationId xmlns:p14="http://schemas.microsoft.com/office/powerpoint/2010/main" val="3180655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53256D-6579-4FA0-BA33-A047A5E2A5A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3" name="Arrow: Right 2">
            <a:extLst>
              <a:ext uri="{FF2B5EF4-FFF2-40B4-BE49-F238E27FC236}">
                <a16:creationId xmlns:a16="http://schemas.microsoft.com/office/drawing/2014/main" id="{8B315DF4-40D7-42CF-8673-6FD0543DE992}"/>
              </a:ext>
            </a:extLst>
          </p:cNvPr>
          <p:cNvSpPr/>
          <p:nvPr/>
        </p:nvSpPr>
        <p:spPr>
          <a:xfrm rot="10800000">
            <a:off x="7819098" y="1485900"/>
            <a:ext cx="8986689" cy="1676399"/>
          </a:xfrm>
          <a:prstGeom prst="rightArrow">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7890387" cy="25146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6" name="TextBox 45">
            <a:extLst>
              <a:ext uri="{FF2B5EF4-FFF2-40B4-BE49-F238E27FC236}">
                <a16:creationId xmlns:a16="http://schemas.microsoft.com/office/drawing/2014/main" id="{29AD5706-375F-4BBD-93E9-5BBF7E5648D2}"/>
              </a:ext>
            </a:extLst>
          </p:cNvPr>
          <p:cNvSpPr txBox="1"/>
          <p:nvPr/>
        </p:nvSpPr>
        <p:spPr>
          <a:xfrm>
            <a:off x="762000" y="2747467"/>
            <a:ext cx="6268059" cy="1292662"/>
          </a:xfrm>
          <a:prstGeom prst="rect">
            <a:avLst/>
          </a:prstGeom>
          <a:noFill/>
        </p:spPr>
        <p:txBody>
          <a:bodyPr wrap="square">
            <a:spAutoFit/>
          </a:bodyPr>
          <a:lstStyle/>
          <a:p>
            <a:pPr algn="ctr"/>
            <a:r>
              <a:rPr lang="fr-FR" sz="2600">
                <a:solidFill>
                  <a:schemeClr val="bg1"/>
                </a:solidFill>
                <a:latin typeface="Now" panose="020B0604020202020204" charset="0"/>
              </a:rPr>
              <a:t>ce que les femmes font actuellement (et pourquoi), et ce qu'elles pourraient potentiellement faire </a:t>
            </a:r>
          </a:p>
        </p:txBody>
      </p:sp>
      <p:sp>
        <p:nvSpPr>
          <p:cNvPr id="11" name="TextBox 10">
            <a:extLst>
              <a:ext uri="{FF2B5EF4-FFF2-40B4-BE49-F238E27FC236}">
                <a16:creationId xmlns:a16="http://schemas.microsoft.com/office/drawing/2014/main" id="{05DC1A07-BA44-471B-84DB-EDC7DDD6AE97}"/>
              </a:ext>
            </a:extLst>
          </p:cNvPr>
          <p:cNvSpPr txBox="1"/>
          <p:nvPr/>
        </p:nvSpPr>
        <p:spPr>
          <a:xfrm>
            <a:off x="9601200" y="2006397"/>
            <a:ext cx="7993626" cy="707886"/>
          </a:xfrm>
          <a:prstGeom prst="rect">
            <a:avLst/>
          </a:prstGeom>
          <a:noFill/>
        </p:spPr>
        <p:txBody>
          <a:bodyPr wrap="square">
            <a:spAutoFit/>
          </a:bodyPr>
          <a:lstStyle/>
          <a:p>
            <a:r>
              <a:rPr lang="en-US" sz="4000" b="1" dirty="0">
                <a:solidFill>
                  <a:schemeClr val="bg1"/>
                </a:solidFill>
                <a:latin typeface="Now" panose="020B0604020202020204" charset="0"/>
              </a:rPr>
              <a:t>ANALYSE DU GENRE </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7" y="2819400"/>
            <a:ext cx="7993626" cy="1815882"/>
          </a:xfrm>
          <a:prstGeom prst="rect">
            <a:avLst/>
          </a:prstGeom>
          <a:noFill/>
        </p:spPr>
        <p:txBody>
          <a:bodyPr wrap="square">
            <a:spAutoFit/>
          </a:bodyPr>
          <a:lstStyle/>
          <a:p>
            <a:r>
              <a:rPr lang="fr-FR" sz="2800">
                <a:solidFill>
                  <a:schemeClr val="bg1"/>
                </a:solidFill>
                <a:latin typeface="Now" panose="020B0604020202020204" charset="0"/>
              </a:rPr>
              <a:t>une évaluation des normes et des rôles sexospécifiques dans les ménages, les communautés et les domaines de travail spécifiques (par exemple, la conservation)</a:t>
            </a:r>
            <a:endParaRPr lang="en-US" sz="2800" b="1">
              <a:solidFill>
                <a:schemeClr val="bg1"/>
              </a:solidFill>
              <a:latin typeface="Now" panose="020B0604020202020204" charset="0"/>
            </a:endParaRPr>
          </a:p>
        </p:txBody>
      </p:sp>
      <p:sp>
        <p:nvSpPr>
          <p:cNvPr id="16" name="AutoShape 10">
            <a:extLst>
              <a:ext uri="{FF2B5EF4-FFF2-40B4-BE49-F238E27FC236}">
                <a16:creationId xmlns:a16="http://schemas.microsoft.com/office/drawing/2014/main" id="{4504865E-8AD4-493F-9F15-41CA703E6FAB}"/>
              </a:ext>
            </a:extLst>
          </p:cNvPr>
          <p:cNvSpPr/>
          <p:nvPr/>
        </p:nvSpPr>
        <p:spPr>
          <a:xfrm rot="-5400000" flipH="1">
            <a:off x="9054453" y="-2567947"/>
            <a:ext cx="28594" cy="14632299"/>
          </a:xfrm>
          <a:prstGeom prst="line">
            <a:avLst/>
          </a:prstGeom>
          <a:ln w="28575" cap="rnd">
            <a:solidFill>
              <a:srgbClr val="DFFCFD"/>
            </a:solidFill>
            <a:prstDash val="sysDot"/>
            <a:headEnd type="none" w="sm" len="sm"/>
            <a:tailEnd type="none" w="sm" len="sm"/>
          </a:ln>
        </p:spPr>
        <p:txBody>
          <a:bodyPr/>
          <a:lstStyle/>
          <a:p>
            <a:endParaRPr lang="en-US"/>
          </a:p>
        </p:txBody>
      </p:sp>
      <p:sp>
        <p:nvSpPr>
          <p:cNvPr id="23" name="TextBox 22">
            <a:extLst>
              <a:ext uri="{FF2B5EF4-FFF2-40B4-BE49-F238E27FC236}">
                <a16:creationId xmlns:a16="http://schemas.microsoft.com/office/drawing/2014/main" id="{3BA54C47-76FF-48BE-A693-539DF74B6F0F}"/>
              </a:ext>
            </a:extLst>
          </p:cNvPr>
          <p:cNvSpPr txBox="1"/>
          <p:nvPr/>
        </p:nvSpPr>
        <p:spPr>
          <a:xfrm>
            <a:off x="3962400" y="4995511"/>
            <a:ext cx="12649199" cy="4779776"/>
          </a:xfrm>
          <a:prstGeom prst="rect">
            <a:avLst/>
          </a:prstGeom>
          <a:solidFill>
            <a:srgbClr val="94D2BD"/>
          </a:solidFill>
        </p:spPr>
        <p:txBody>
          <a:bodyPr wrap="square" lIns="182880" tIns="182880" rIns="182880" bIns="182880">
            <a:noAutofit/>
          </a:bodyPr>
          <a:lstStyle/>
          <a:p>
            <a:r>
              <a:rPr lang="fr-FR" sz="3000" b="0" i="0" u="none" strike="noStrike" baseline="0">
                <a:solidFill>
                  <a:srgbClr val="264653"/>
                </a:solidFill>
                <a:latin typeface="Now" panose="020B0604020202020204" charset="0"/>
              </a:rPr>
              <a:t>Le processus de collecte et d'interprétation des informations sur les rôles et responsabilités respectifs des femmes et des hommes dans six domaines d'activité :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pratiques et participation,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accès aux ressources,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connaissances et croyances,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lois,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politiques et </a:t>
            </a:r>
          </a:p>
          <a:p>
            <a:pPr marL="457200" indent="-457200">
              <a:buFont typeface="Arial" panose="020B0604020202020204" pitchFamily="34" charset="0"/>
              <a:buChar char="•"/>
            </a:pPr>
            <a:r>
              <a:rPr lang="fr-FR" sz="3000" b="0" i="0" u="none" strike="noStrike" baseline="0">
                <a:solidFill>
                  <a:srgbClr val="264653"/>
                </a:solidFill>
                <a:latin typeface="Now" panose="020B0604020202020204" charset="0"/>
              </a:rPr>
              <a:t>institutions de régulation.</a:t>
            </a:r>
            <a:endParaRPr lang="en-US" sz="3000" b="0" i="0" u="none" strike="noStrike" baseline="0">
              <a:solidFill>
                <a:srgbClr val="264653"/>
              </a:solidFill>
              <a:latin typeface="Now" panose="020B0604020202020204" charset="0"/>
            </a:endParaRPr>
          </a:p>
        </p:txBody>
      </p:sp>
      <p:sp>
        <p:nvSpPr>
          <p:cNvPr id="26" name="TextBox 25">
            <a:extLst>
              <a:ext uri="{FF2B5EF4-FFF2-40B4-BE49-F238E27FC236}">
                <a16:creationId xmlns:a16="http://schemas.microsoft.com/office/drawing/2014/main" id="{88FB729B-C078-49A1-910D-40C8A7817924}"/>
              </a:ext>
            </a:extLst>
          </p:cNvPr>
          <p:cNvSpPr txBox="1"/>
          <p:nvPr/>
        </p:nvSpPr>
        <p:spPr>
          <a:xfrm>
            <a:off x="12344400" y="9022259"/>
            <a:ext cx="4200875" cy="769441"/>
          </a:xfrm>
          <a:prstGeom prst="rect">
            <a:avLst/>
          </a:prstGeom>
          <a:noFill/>
        </p:spPr>
        <p:txBody>
          <a:bodyPr wrap="square">
            <a:spAutoFit/>
          </a:bodyPr>
          <a:lstStyle/>
          <a:p>
            <a:pPr algn="r"/>
            <a:r>
              <a:rPr lang="fr-FR" sz="2200" b="0" u="none" strike="noStrike" baseline="0" dirty="0">
                <a:solidFill>
                  <a:srgbClr val="264653"/>
                </a:solidFill>
                <a:latin typeface="Now" panose="020B0604020202020204" charset="0"/>
              </a:rPr>
              <a:t>La boîte à outils du CEPF sur le genre</a:t>
            </a:r>
            <a:endParaRPr lang="en-US" sz="2200" dirty="0">
              <a:solidFill>
                <a:srgbClr val="264653"/>
              </a:solidFill>
              <a:latin typeface="Now" panose="020B0604020202020204" charset="0"/>
            </a:endParaRPr>
          </a:p>
        </p:txBody>
      </p:sp>
      <p:sp>
        <p:nvSpPr>
          <p:cNvPr id="27" name="TextBox 26">
            <a:extLst>
              <a:ext uri="{FF2B5EF4-FFF2-40B4-BE49-F238E27FC236}">
                <a16:creationId xmlns:a16="http://schemas.microsoft.com/office/drawing/2014/main" id="{93601B8C-C917-4713-A333-8C44D6389A2E}"/>
              </a:ext>
            </a:extLst>
          </p:cNvPr>
          <p:cNvSpPr txBox="1"/>
          <p:nvPr/>
        </p:nvSpPr>
        <p:spPr>
          <a:xfrm>
            <a:off x="419004" y="5156125"/>
            <a:ext cx="3695796" cy="584775"/>
          </a:xfrm>
          <a:prstGeom prst="rect">
            <a:avLst/>
          </a:prstGeom>
          <a:noFill/>
        </p:spPr>
        <p:txBody>
          <a:bodyPr wrap="square">
            <a:spAutoFit/>
          </a:bodyPr>
          <a:lstStyle/>
          <a:p>
            <a:r>
              <a:rPr lang="en-US" sz="3200" b="1">
                <a:solidFill>
                  <a:schemeClr val="bg1"/>
                </a:solidFill>
                <a:latin typeface="Now" panose="020B0604020202020204" charset="0"/>
              </a:rPr>
              <a:t>Une définition</a:t>
            </a:r>
          </a:p>
        </p:txBody>
      </p:sp>
      <p:sp>
        <p:nvSpPr>
          <p:cNvPr id="18" name="TextBox 17">
            <a:extLst>
              <a:ext uri="{FF2B5EF4-FFF2-40B4-BE49-F238E27FC236}">
                <a16:creationId xmlns:a16="http://schemas.microsoft.com/office/drawing/2014/main" id="{E5947AA9-627C-4EC1-9E7D-EF5CA40BA36B}"/>
              </a:ext>
            </a:extLst>
          </p:cNvPr>
          <p:cNvSpPr txBox="1"/>
          <p:nvPr/>
        </p:nvSpPr>
        <p:spPr>
          <a:xfrm>
            <a:off x="388374" y="2006397"/>
            <a:ext cx="7993626" cy="646331"/>
          </a:xfrm>
          <a:prstGeom prst="rect">
            <a:avLst/>
          </a:prstGeom>
          <a:noFill/>
        </p:spPr>
        <p:txBody>
          <a:bodyPr wrap="square">
            <a:spAutoFit/>
          </a:bodyPr>
          <a:lstStyle/>
          <a:p>
            <a:r>
              <a:rPr lang="en-US" sz="3600" b="1" dirty="0">
                <a:solidFill>
                  <a:schemeClr val="bg1"/>
                </a:solidFill>
                <a:latin typeface="Now" panose="020B0604020202020204" charset="0"/>
              </a:rPr>
              <a:t>CONTEXTE DU GENRE </a:t>
            </a:r>
          </a:p>
        </p:txBody>
      </p:sp>
    </p:spTree>
    <p:extLst>
      <p:ext uri="{BB962C8B-B14F-4D97-AF65-F5344CB8AC3E}">
        <p14:creationId xmlns:p14="http://schemas.microsoft.com/office/powerpoint/2010/main" val="119704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1CD940-49C7-4F63-8CA0-336A7193C73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15" name="TextBox 14">
            <a:extLst>
              <a:ext uri="{FF2B5EF4-FFF2-40B4-BE49-F238E27FC236}">
                <a16:creationId xmlns:a16="http://schemas.microsoft.com/office/drawing/2014/main" id="{540DBDC8-0712-47E0-BD9B-84B3B8EBCA0E}"/>
              </a:ext>
            </a:extLst>
          </p:cNvPr>
          <p:cNvSpPr txBox="1"/>
          <p:nvPr/>
        </p:nvSpPr>
        <p:spPr>
          <a:xfrm>
            <a:off x="533400" y="2855575"/>
            <a:ext cx="9982200" cy="584775"/>
          </a:xfrm>
          <a:prstGeom prst="rect">
            <a:avLst/>
          </a:prstGeom>
          <a:noFill/>
        </p:spPr>
        <p:txBody>
          <a:bodyPr wrap="square">
            <a:spAutoFit/>
          </a:bodyPr>
          <a:lstStyle/>
          <a:p>
            <a:r>
              <a:rPr lang="fr-FR" sz="3200">
                <a:solidFill>
                  <a:schemeClr val="bg1"/>
                </a:solidFill>
                <a:latin typeface="Now" panose="020B0604020202020204" charset="0"/>
              </a:rPr>
              <a:t>LES PRINCIPAUX SUJETS INCLUENT:</a:t>
            </a:r>
            <a:endParaRPr lang="en-US" sz="3200" b="1">
              <a:solidFill>
                <a:schemeClr val="bg1"/>
              </a:solidFill>
              <a:latin typeface="Now" panose="020B0604020202020204" charset="0"/>
            </a:endParaRPr>
          </a:p>
        </p:txBody>
      </p:sp>
      <p:sp>
        <p:nvSpPr>
          <p:cNvPr id="13" name="Rectangle 12">
            <a:extLst>
              <a:ext uri="{FF2B5EF4-FFF2-40B4-BE49-F238E27FC236}">
                <a16:creationId xmlns:a16="http://schemas.microsoft.com/office/drawing/2014/main" id="{46AA63A1-26DE-44B4-B56F-1F82A8B5685B}"/>
              </a:ext>
            </a:extLst>
          </p:cNvPr>
          <p:cNvSpPr/>
          <p:nvPr/>
        </p:nvSpPr>
        <p:spPr>
          <a:xfrm>
            <a:off x="609599" y="3695700"/>
            <a:ext cx="8686800" cy="1143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n-US" sz="2400" b="1" dirty="0" err="1">
                <a:solidFill>
                  <a:srgbClr val="264653"/>
                </a:solidFill>
                <a:latin typeface="+mj-lt"/>
              </a:rPr>
              <a:t>Normes</a:t>
            </a:r>
            <a:r>
              <a:rPr lang="en-US" sz="2400" b="1" dirty="0">
                <a:solidFill>
                  <a:srgbClr val="264653"/>
                </a:solidFill>
                <a:latin typeface="+mj-lt"/>
              </a:rPr>
              <a:t> relatives aux sexes</a:t>
            </a:r>
          </a:p>
          <a:p>
            <a:r>
              <a:rPr lang="fr-FR" sz="2400" dirty="0">
                <a:solidFill>
                  <a:srgbClr val="264653"/>
                </a:solidFill>
                <a:latin typeface="+mj-lt"/>
              </a:rPr>
              <a:t>Ce que les femmes et les hommes doivent faire et peuvent faire, selon les normes locales</a:t>
            </a:r>
            <a:endParaRPr lang="en-US" sz="2400" dirty="0">
              <a:solidFill>
                <a:srgbClr val="264653"/>
              </a:solidFill>
              <a:latin typeface="+mj-lt"/>
            </a:endParaRPr>
          </a:p>
        </p:txBody>
      </p:sp>
      <p:sp>
        <p:nvSpPr>
          <p:cNvPr id="14" name="Rectangle 13">
            <a:extLst>
              <a:ext uri="{FF2B5EF4-FFF2-40B4-BE49-F238E27FC236}">
                <a16:creationId xmlns:a16="http://schemas.microsoft.com/office/drawing/2014/main" id="{8DBC86DE-FFFE-4BA1-9B4F-64E09032D984}"/>
              </a:ext>
            </a:extLst>
          </p:cNvPr>
          <p:cNvSpPr/>
          <p:nvPr/>
        </p:nvSpPr>
        <p:spPr>
          <a:xfrm>
            <a:off x="5181600" y="4991099"/>
            <a:ext cx="4114799" cy="266699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fr-FR" sz="2400" b="1">
                <a:solidFill>
                  <a:srgbClr val="264653"/>
                </a:solidFill>
                <a:latin typeface="+mj-lt"/>
              </a:rPr>
              <a:t>Rôles et expériences des hommes et des femmes dans l'utilisation, la gestion et la conservation des ressources naturelles</a:t>
            </a:r>
            <a:r>
              <a:rPr lang="fr-FR" sz="2400">
                <a:solidFill>
                  <a:srgbClr val="264653"/>
                </a:solidFill>
                <a:latin typeface="+mj-lt"/>
              </a:rPr>
              <a:t>, y compris la dépendance à l'égard de ces ressources</a:t>
            </a:r>
            <a:r>
              <a:rPr lang="fr-FR" sz="2400" b="1">
                <a:solidFill>
                  <a:srgbClr val="264653"/>
                </a:solidFill>
                <a:latin typeface="+mj-lt"/>
              </a:rPr>
              <a:t>.</a:t>
            </a:r>
            <a:endParaRPr lang="en-US" sz="2400">
              <a:solidFill>
                <a:srgbClr val="264653"/>
              </a:solidFill>
              <a:latin typeface="+mj-lt"/>
            </a:endParaRPr>
          </a:p>
        </p:txBody>
      </p:sp>
      <p:sp>
        <p:nvSpPr>
          <p:cNvPr id="17" name="Rectangle 16">
            <a:extLst>
              <a:ext uri="{FF2B5EF4-FFF2-40B4-BE49-F238E27FC236}">
                <a16:creationId xmlns:a16="http://schemas.microsoft.com/office/drawing/2014/main" id="{06C7AB6C-DCCA-4A68-954F-1FC6496A4C43}"/>
              </a:ext>
            </a:extLst>
          </p:cNvPr>
          <p:cNvSpPr/>
          <p:nvPr/>
        </p:nvSpPr>
        <p:spPr>
          <a:xfrm>
            <a:off x="609600" y="4991100"/>
            <a:ext cx="4343400" cy="2667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fr-FR" sz="2400" b="1">
                <a:solidFill>
                  <a:srgbClr val="264653"/>
                </a:solidFill>
                <a:latin typeface="+mj-lt"/>
              </a:rPr>
              <a:t>Les rôles des hommes et des femmes dans les ménages et les communautés </a:t>
            </a:r>
            <a:r>
              <a:rPr lang="fr-FR" sz="2400">
                <a:solidFill>
                  <a:srgbClr val="264653"/>
                </a:solidFill>
                <a:latin typeface="+mj-lt"/>
              </a:rPr>
              <a:t>(et/ou les organisations et les postes d'influence, selon votre centre d'intérêt)</a:t>
            </a:r>
            <a:endParaRPr lang="en-US" sz="2400">
              <a:solidFill>
                <a:srgbClr val="264653"/>
              </a:solidFill>
              <a:latin typeface="+mj-lt"/>
            </a:endParaRPr>
          </a:p>
        </p:txBody>
      </p:sp>
      <p:sp>
        <p:nvSpPr>
          <p:cNvPr id="18" name="Rectangle 17">
            <a:extLst>
              <a:ext uri="{FF2B5EF4-FFF2-40B4-BE49-F238E27FC236}">
                <a16:creationId xmlns:a16="http://schemas.microsoft.com/office/drawing/2014/main" id="{CFD7AA74-89BB-4475-B26D-C13216990AA2}"/>
              </a:ext>
            </a:extLst>
          </p:cNvPr>
          <p:cNvSpPr/>
          <p:nvPr/>
        </p:nvSpPr>
        <p:spPr>
          <a:xfrm>
            <a:off x="609601" y="7810500"/>
            <a:ext cx="8686800" cy="1862321"/>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fr-FR" sz="2400" b="1">
                <a:solidFill>
                  <a:srgbClr val="264653"/>
                </a:solidFill>
                <a:latin typeface="+mj-lt"/>
              </a:rPr>
              <a:t>Compétences ou connaissances:</a:t>
            </a:r>
          </a:p>
          <a:p>
            <a:pPr marL="342900" indent="-342900">
              <a:buFont typeface="Arial" panose="020B0604020202020204" pitchFamily="34" charset="0"/>
              <a:buChar char="•"/>
            </a:pPr>
            <a:r>
              <a:rPr lang="fr-FR" sz="2400">
                <a:solidFill>
                  <a:srgbClr val="264653"/>
                </a:solidFill>
                <a:latin typeface="+mj-lt"/>
              </a:rPr>
              <a:t>spécifiques liées aux activités et aux rôles</a:t>
            </a:r>
          </a:p>
          <a:p>
            <a:pPr marL="342900" indent="-342900">
              <a:buFont typeface="Arial" panose="020B0604020202020204" pitchFamily="34" charset="0"/>
              <a:buChar char="•"/>
            </a:pPr>
            <a:r>
              <a:rPr lang="fr-FR" sz="2400">
                <a:solidFill>
                  <a:srgbClr val="264653"/>
                </a:solidFill>
                <a:latin typeface="+mj-lt"/>
              </a:rPr>
              <a:t>compétences et connaissances potentielles qui peuvent être développées et sont nécessaires</a:t>
            </a:r>
            <a:endParaRPr lang="en-US" sz="2400">
              <a:solidFill>
                <a:srgbClr val="264653"/>
              </a:solidFill>
              <a:latin typeface="+mj-lt"/>
            </a:endParaRPr>
          </a:p>
        </p:txBody>
      </p:sp>
      <p:sp>
        <p:nvSpPr>
          <p:cNvPr id="19" name="Rectangle 18">
            <a:extLst>
              <a:ext uri="{FF2B5EF4-FFF2-40B4-BE49-F238E27FC236}">
                <a16:creationId xmlns:a16="http://schemas.microsoft.com/office/drawing/2014/main" id="{8AE3647F-5265-4142-911D-F9AA53F4BFA4}"/>
              </a:ext>
            </a:extLst>
          </p:cNvPr>
          <p:cNvSpPr/>
          <p:nvPr/>
        </p:nvSpPr>
        <p:spPr>
          <a:xfrm>
            <a:off x="9601200" y="3692101"/>
            <a:ext cx="8077198" cy="252686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fr-FR" sz="2400" b="1">
                <a:solidFill>
                  <a:srgbClr val="264653"/>
                </a:solidFill>
                <a:latin typeface="+mj-lt"/>
              </a:rPr>
              <a:t>Les obstacles à une plus grande implication dans la conservation, qui peuvent inclure:</a:t>
            </a:r>
          </a:p>
          <a:p>
            <a:pPr marL="342900" indent="-342900">
              <a:buFont typeface="Arial" panose="020B0604020202020204" pitchFamily="34" charset="0"/>
              <a:buChar char="•"/>
            </a:pPr>
            <a:r>
              <a:rPr lang="fr-FR" sz="2400">
                <a:solidFill>
                  <a:srgbClr val="264653"/>
                </a:solidFill>
                <a:latin typeface="+mj-lt"/>
              </a:rPr>
              <a:t>les normes sociales limitant les activités des femmes</a:t>
            </a:r>
          </a:p>
          <a:p>
            <a:pPr marL="342900" indent="-342900">
              <a:buFont typeface="Arial" panose="020B0604020202020204" pitchFamily="34" charset="0"/>
              <a:buChar char="•"/>
            </a:pPr>
            <a:r>
              <a:rPr lang="fr-FR" sz="2400">
                <a:solidFill>
                  <a:srgbClr val="264653"/>
                </a:solidFill>
                <a:latin typeface="+mj-lt"/>
              </a:rPr>
              <a:t>les défis logistiques posés par les tâches domestiques</a:t>
            </a:r>
          </a:p>
          <a:p>
            <a:pPr marL="342900" indent="-342900">
              <a:buFont typeface="Arial" panose="020B0604020202020204" pitchFamily="34" charset="0"/>
              <a:buChar char="•"/>
            </a:pPr>
            <a:r>
              <a:rPr lang="fr-FR" sz="2400">
                <a:solidFill>
                  <a:srgbClr val="264653"/>
                </a:solidFill>
                <a:latin typeface="+mj-lt"/>
              </a:rPr>
              <a:t>les problèmes de sécurité (en particulier liés aux patrouilles ou aux voyages en solitaire)</a:t>
            </a:r>
          </a:p>
          <a:p>
            <a:pPr marL="342900" indent="-342900">
              <a:buFont typeface="Arial" panose="020B0604020202020204" pitchFamily="34" charset="0"/>
              <a:buChar char="•"/>
            </a:pPr>
            <a:r>
              <a:rPr lang="fr-FR" sz="2400">
                <a:solidFill>
                  <a:srgbClr val="264653"/>
                </a:solidFill>
                <a:latin typeface="+mj-lt"/>
              </a:rPr>
              <a:t>les compétences, la confiance et les capacités limitées</a:t>
            </a:r>
            <a:endParaRPr lang="en-US" sz="2400">
              <a:solidFill>
                <a:srgbClr val="264653"/>
              </a:solidFill>
              <a:latin typeface="+mj-lt"/>
            </a:endParaRPr>
          </a:p>
        </p:txBody>
      </p:sp>
      <p:sp>
        <p:nvSpPr>
          <p:cNvPr id="20" name="Rectangle 19">
            <a:extLst>
              <a:ext uri="{FF2B5EF4-FFF2-40B4-BE49-F238E27FC236}">
                <a16:creationId xmlns:a16="http://schemas.microsoft.com/office/drawing/2014/main" id="{6A278EC0-F8B3-4385-AAE2-32A57476C8F5}"/>
              </a:ext>
            </a:extLst>
          </p:cNvPr>
          <p:cNvSpPr/>
          <p:nvPr/>
        </p:nvSpPr>
        <p:spPr>
          <a:xfrm>
            <a:off x="9601199" y="6470717"/>
            <a:ext cx="8077199" cy="3202104"/>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fr-FR" sz="2400" b="1">
                <a:solidFill>
                  <a:srgbClr val="264653"/>
                </a:solidFill>
                <a:latin typeface="+mj-lt"/>
              </a:rPr>
              <a:t>Les possibilités d'une plus grande participation à la conservation, y compris:</a:t>
            </a:r>
            <a:r>
              <a:rPr lang="fr-FR" sz="2400">
                <a:solidFill>
                  <a:srgbClr val="264653"/>
                </a:solidFill>
                <a:latin typeface="+mj-lt"/>
              </a:rPr>
              <a:t> </a:t>
            </a:r>
          </a:p>
          <a:p>
            <a:pPr marL="342900" indent="-342900">
              <a:buFont typeface="Arial" panose="020B0604020202020204" pitchFamily="34" charset="0"/>
              <a:buChar char="•"/>
            </a:pPr>
            <a:r>
              <a:rPr lang="fr-FR" sz="2400">
                <a:solidFill>
                  <a:srgbClr val="264653"/>
                </a:solidFill>
                <a:latin typeface="+mj-lt"/>
              </a:rPr>
              <a:t>le type de soutien nécessaire pour aider les femmes à saisir ces opportunités</a:t>
            </a:r>
          </a:p>
          <a:p>
            <a:pPr marL="342900" indent="-342900">
              <a:buFont typeface="Arial" panose="020B0604020202020204" pitchFamily="34" charset="0"/>
              <a:buChar char="•"/>
            </a:pPr>
            <a:r>
              <a:rPr lang="fr-FR" sz="2400">
                <a:solidFill>
                  <a:srgbClr val="264653"/>
                </a:solidFill>
                <a:latin typeface="+mj-lt"/>
              </a:rPr>
              <a:t>les domaines d'intérêt des femmes en matière de participation</a:t>
            </a:r>
          </a:p>
          <a:p>
            <a:pPr marL="342900" indent="-342900">
              <a:buFont typeface="Arial" panose="020B0604020202020204" pitchFamily="34" charset="0"/>
              <a:buChar char="•"/>
            </a:pPr>
            <a:r>
              <a:rPr lang="fr-FR" sz="2400">
                <a:solidFill>
                  <a:srgbClr val="264653"/>
                </a:solidFill>
                <a:latin typeface="+mj-lt"/>
              </a:rPr>
              <a:t>les moyens de réduire les obstacles à la participation des femmes (sans être perturbateur et sans causer de conflit dans les ménages ou les communautés)</a:t>
            </a:r>
            <a:endParaRPr lang="en-US" sz="2400">
              <a:solidFill>
                <a:srgbClr val="264653"/>
              </a:solidFill>
              <a:latin typeface="+mj-lt"/>
            </a:endParaRPr>
          </a:p>
        </p:txBody>
      </p:sp>
      <p:sp>
        <p:nvSpPr>
          <p:cNvPr id="23" name="Freeform 4">
            <a:extLst>
              <a:ext uri="{FF2B5EF4-FFF2-40B4-BE49-F238E27FC236}">
                <a16:creationId xmlns:a16="http://schemas.microsoft.com/office/drawing/2014/main" id="{772559D7-610A-4483-8DA8-AE34B7D02DA1}"/>
              </a:ext>
            </a:extLst>
          </p:cNvPr>
          <p:cNvSpPr/>
          <p:nvPr/>
        </p:nvSpPr>
        <p:spPr>
          <a:xfrm>
            <a:off x="8770374" y="1907669"/>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22" name="TextBox 21">
            <a:extLst>
              <a:ext uri="{FF2B5EF4-FFF2-40B4-BE49-F238E27FC236}">
                <a16:creationId xmlns:a16="http://schemas.microsoft.com/office/drawing/2014/main" id="{B2EAEFDD-FC14-4771-8500-2741223485BF}"/>
              </a:ext>
            </a:extLst>
          </p:cNvPr>
          <p:cNvSpPr txBox="1"/>
          <p:nvPr/>
        </p:nvSpPr>
        <p:spPr>
          <a:xfrm>
            <a:off x="9601200" y="2006397"/>
            <a:ext cx="7993626" cy="707886"/>
          </a:xfrm>
          <a:prstGeom prst="rect">
            <a:avLst/>
          </a:prstGeom>
          <a:noFill/>
        </p:spPr>
        <p:txBody>
          <a:bodyPr wrap="square">
            <a:spAutoFit/>
          </a:bodyPr>
          <a:lstStyle/>
          <a:p>
            <a:r>
              <a:rPr lang="en-US" sz="4000" b="1" dirty="0">
                <a:solidFill>
                  <a:schemeClr val="bg1"/>
                </a:solidFill>
                <a:latin typeface="Now" panose="020B0604020202020204" charset="0"/>
              </a:rPr>
              <a:t>ANALYSE DU GENRE</a:t>
            </a:r>
          </a:p>
        </p:txBody>
      </p:sp>
    </p:spTree>
    <p:extLst>
      <p:ext uri="{BB962C8B-B14F-4D97-AF65-F5344CB8AC3E}">
        <p14:creationId xmlns:p14="http://schemas.microsoft.com/office/powerpoint/2010/main" val="245516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6" y="2819400"/>
            <a:ext cx="8721213" cy="2739211"/>
          </a:xfrm>
          <a:prstGeom prst="rect">
            <a:avLst/>
          </a:prstGeom>
          <a:noFill/>
        </p:spPr>
        <p:txBody>
          <a:bodyPr wrap="square">
            <a:spAutoFit/>
          </a:bodyPr>
          <a:lstStyle/>
          <a:p>
            <a:r>
              <a:rPr lang="fr-FR" sz="3000" dirty="0">
                <a:solidFill>
                  <a:schemeClr val="bg1"/>
                </a:solidFill>
                <a:latin typeface="Now" panose="020B0604020202020204" charset="0"/>
                <a:sym typeface="Wingdings" panose="05000000000000000000" pitchFamily="2" charset="2"/>
              </a:rPr>
              <a:t>L'analyse du genre peut être menée en combinant les éléments suivants :</a:t>
            </a:r>
          </a:p>
          <a:p>
            <a:pPr marL="914400" lvl="1" indent="-457200">
              <a:buFont typeface="Arial" panose="020B0604020202020204" pitchFamily="34" charset="0"/>
              <a:buChar char="•"/>
            </a:pPr>
            <a:r>
              <a:rPr lang="fr-FR" sz="2800" dirty="0">
                <a:solidFill>
                  <a:schemeClr val="bg1"/>
                </a:solidFill>
                <a:latin typeface="Now" panose="020B0604020202020204" charset="0"/>
                <a:sym typeface="Wingdings" panose="05000000000000000000" pitchFamily="2" charset="2"/>
              </a:rPr>
              <a:t>Interviews</a:t>
            </a:r>
          </a:p>
          <a:p>
            <a:pPr marL="914400" lvl="1" indent="-457200">
              <a:buFont typeface="Arial" panose="020B0604020202020204" pitchFamily="34" charset="0"/>
              <a:buChar char="•"/>
            </a:pPr>
            <a:r>
              <a:rPr lang="fr-FR" sz="2800" dirty="0">
                <a:solidFill>
                  <a:schemeClr val="bg1"/>
                </a:solidFill>
                <a:latin typeface="Now" panose="020B0604020202020204" charset="0"/>
                <a:sym typeface="Wingdings" panose="05000000000000000000" pitchFamily="2" charset="2"/>
              </a:rPr>
              <a:t>Groupes de discussions ciblées</a:t>
            </a:r>
          </a:p>
          <a:p>
            <a:pPr marL="914400" lvl="1" indent="-457200">
              <a:buFont typeface="Arial" panose="020B0604020202020204" pitchFamily="34" charset="0"/>
              <a:buChar char="•"/>
            </a:pPr>
            <a:r>
              <a:rPr lang="fr-FR" sz="2800" dirty="0">
                <a:solidFill>
                  <a:schemeClr val="bg1"/>
                </a:solidFill>
                <a:latin typeface="Now" panose="020B0604020202020204" charset="0"/>
                <a:sym typeface="Wingdings" panose="05000000000000000000" pitchFamily="2" charset="2"/>
              </a:rPr>
              <a:t>Examen des données et des rapports existants</a:t>
            </a:r>
          </a:p>
        </p:txBody>
      </p:sp>
      <p:pic>
        <p:nvPicPr>
          <p:cNvPr id="5" name="Picture 4" descr="A picture containing person&#10;&#10;Description automatically generated">
            <a:extLst>
              <a:ext uri="{FF2B5EF4-FFF2-40B4-BE49-F238E27FC236}">
                <a16:creationId xmlns:a16="http://schemas.microsoft.com/office/drawing/2014/main" id="{A0C9BFCA-857C-45C4-BAF6-A6E21701C06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30777" y="1636568"/>
            <a:ext cx="9351818" cy="7013864"/>
          </a:xfrm>
          <a:prstGeom prst="rect">
            <a:avLst/>
          </a:prstGeom>
        </p:spPr>
      </p:pic>
      <p:sp>
        <p:nvSpPr>
          <p:cNvPr id="24" name="TextBox 4">
            <a:extLst>
              <a:ext uri="{FF2B5EF4-FFF2-40B4-BE49-F238E27FC236}">
                <a16:creationId xmlns:a16="http://schemas.microsoft.com/office/drawing/2014/main" id="{2B8AFB2C-F8A6-4C68-9DC3-93D65C10FD08}"/>
              </a:ext>
            </a:extLst>
          </p:cNvPr>
          <p:cNvSpPr txBox="1"/>
          <p:nvPr/>
        </p:nvSpPr>
        <p:spPr>
          <a:xfrm>
            <a:off x="990600" y="8871551"/>
            <a:ext cx="4766604" cy="843949"/>
          </a:xfrm>
          <a:prstGeom prst="rect">
            <a:avLst/>
          </a:prstGeom>
        </p:spPr>
        <p:txBody>
          <a:bodyPr wrap="square" lIns="0" tIns="0" rIns="0" bIns="0" rtlCol="0" anchor="t">
            <a:spAutoFit/>
          </a:bodyPr>
          <a:lstStyle/>
          <a:p>
            <a:pPr>
              <a:lnSpc>
                <a:spcPts val="2240"/>
              </a:lnSpc>
            </a:pPr>
            <a:r>
              <a:rPr lang="fr-FR">
                <a:solidFill>
                  <a:schemeClr val="bg1"/>
                </a:solidFill>
                <a:latin typeface="Now"/>
              </a:rPr>
              <a:t>Documenter les activités et expériences quotidiennes des hommes et des femmes liées à la pêche au Myanmar. </a:t>
            </a:r>
            <a:r>
              <a:rPr lang="en-US">
                <a:solidFill>
                  <a:schemeClr val="bg1"/>
                </a:solidFill>
                <a:latin typeface="Now"/>
              </a:rPr>
              <a:t>© </a:t>
            </a:r>
            <a:r>
              <a:rPr lang="en-US" err="1">
                <a:solidFill>
                  <a:schemeClr val="bg1"/>
                </a:solidFill>
                <a:latin typeface="Now"/>
              </a:rPr>
              <a:t>TSWhitty</a:t>
            </a:r>
            <a:endParaRPr lang="en-US">
              <a:solidFill>
                <a:schemeClr val="bg1"/>
              </a:solidFill>
              <a:highlight>
                <a:srgbClr val="FFFF00"/>
              </a:highlight>
              <a:latin typeface="Now"/>
            </a:endParaRPr>
          </a:p>
        </p:txBody>
      </p:sp>
      <p:sp>
        <p:nvSpPr>
          <p:cNvPr id="25" name="TextBox 24">
            <a:extLst>
              <a:ext uri="{FF2B5EF4-FFF2-40B4-BE49-F238E27FC236}">
                <a16:creationId xmlns:a16="http://schemas.microsoft.com/office/drawing/2014/main" id="{191C99C2-3E8D-40CB-8079-C50ABA245DA4}"/>
              </a:ext>
            </a:extLst>
          </p:cNvPr>
          <p:cNvSpPr txBox="1"/>
          <p:nvPr/>
        </p:nvSpPr>
        <p:spPr>
          <a:xfrm>
            <a:off x="9033387" y="5861090"/>
            <a:ext cx="7993626"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3000"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Il faut veiller à recueillir des informations </a:t>
            </a:r>
            <a:r>
              <a:rPr kumimoji="0" lang="fr-FR" sz="3000" b="1"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représentatives de la communauté</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fr-FR" sz="3000">
              <a:solidFill>
                <a:prstClr val="white"/>
              </a:solidFill>
              <a:latin typeface="Now" panose="020B060402020202020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3000"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 des hommes, des femmes, des garçons et des filles de différentes ethnies, religions, statuts socio-économiques, etc.</a:t>
            </a:r>
            <a:endParaRPr lang="en-US" sz="3000">
              <a:solidFill>
                <a:prstClr val="white"/>
              </a:solidFill>
              <a:latin typeface="Now" panose="020B0604020202020204" charset="0"/>
              <a:sym typeface="Wingdings" panose="05000000000000000000" pitchFamily="2" charset="2"/>
            </a:endParaRPr>
          </a:p>
        </p:txBody>
      </p:sp>
      <p:sp>
        <p:nvSpPr>
          <p:cNvPr id="10" name="Freeform 4">
            <a:extLst>
              <a:ext uri="{FF2B5EF4-FFF2-40B4-BE49-F238E27FC236}">
                <a16:creationId xmlns:a16="http://schemas.microsoft.com/office/drawing/2014/main" id="{D90178A7-E528-4B93-9F48-6B5CF966BB03}"/>
              </a:ext>
            </a:extLst>
          </p:cNvPr>
          <p:cNvSpPr/>
          <p:nvPr/>
        </p:nvSpPr>
        <p:spPr>
          <a:xfrm>
            <a:off x="8732778" y="1907670"/>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1" name="TextBox 10">
            <a:extLst>
              <a:ext uri="{FF2B5EF4-FFF2-40B4-BE49-F238E27FC236}">
                <a16:creationId xmlns:a16="http://schemas.microsoft.com/office/drawing/2014/main" id="{C58BF221-52F8-4BC9-8F3F-772B3C8AF664}"/>
              </a:ext>
            </a:extLst>
          </p:cNvPr>
          <p:cNvSpPr txBox="1"/>
          <p:nvPr/>
        </p:nvSpPr>
        <p:spPr>
          <a:xfrm>
            <a:off x="9563604" y="2006398"/>
            <a:ext cx="7993626" cy="707886"/>
          </a:xfrm>
          <a:prstGeom prst="rect">
            <a:avLst/>
          </a:prstGeom>
          <a:noFill/>
        </p:spPr>
        <p:txBody>
          <a:bodyPr wrap="square">
            <a:spAutoFit/>
          </a:bodyPr>
          <a:lstStyle/>
          <a:p>
            <a:r>
              <a:rPr lang="en-US" sz="4000" b="1" dirty="0">
                <a:solidFill>
                  <a:schemeClr val="bg1"/>
                </a:solidFill>
                <a:latin typeface="Now" panose="020B0604020202020204" charset="0"/>
              </a:rPr>
              <a:t>ANALYSE DU GENRE</a:t>
            </a:r>
          </a:p>
        </p:txBody>
      </p:sp>
    </p:spTree>
    <p:extLst>
      <p:ext uri="{BB962C8B-B14F-4D97-AF65-F5344CB8AC3E}">
        <p14:creationId xmlns:p14="http://schemas.microsoft.com/office/powerpoint/2010/main" val="20938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9" name="TextBox 8">
            <a:extLst>
              <a:ext uri="{FF2B5EF4-FFF2-40B4-BE49-F238E27FC236}">
                <a16:creationId xmlns:a16="http://schemas.microsoft.com/office/drawing/2014/main" id="{1773481F-D4AD-438C-9F3F-5691CE13B023}"/>
              </a:ext>
            </a:extLst>
          </p:cNvPr>
          <p:cNvSpPr txBox="1"/>
          <p:nvPr/>
        </p:nvSpPr>
        <p:spPr>
          <a:xfrm>
            <a:off x="4953000" y="2007013"/>
            <a:ext cx="66294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Now" panose="020B0604020202020204" charset="0"/>
                <a:ea typeface="+mn-ea"/>
                <a:cs typeface="+mn-cs"/>
              </a:rPr>
              <a:t>pour mener une</a:t>
            </a:r>
            <a:endPar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0" name="TextBox 9">
            <a:extLst>
              <a:ext uri="{FF2B5EF4-FFF2-40B4-BE49-F238E27FC236}">
                <a16:creationId xmlns:a16="http://schemas.microsoft.com/office/drawing/2014/main" id="{90464880-3586-4143-BEB3-EDF78148CD61}"/>
              </a:ext>
            </a:extLst>
          </p:cNvPr>
          <p:cNvSpPr txBox="1"/>
          <p:nvPr/>
        </p:nvSpPr>
        <p:spPr>
          <a:xfrm>
            <a:off x="609600" y="2705100"/>
            <a:ext cx="853440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i="0" strike="noStrike" kern="1200" cap="none" spc="0" normalizeH="0" baseline="0" noProof="0" dirty="0">
                <a:ln>
                  <a:noFill/>
                </a:ln>
                <a:solidFill>
                  <a:prstClr val="white"/>
                </a:solidFill>
                <a:effectLst/>
                <a:uLnTx/>
                <a:uFillTx/>
                <a:latin typeface="Now" panose="020B0604020202020204" charset="0"/>
                <a:ea typeface="+mn-ea"/>
                <a:cs typeface="+mn-cs"/>
              </a:rPr>
              <a:t>Il existe de nombreuses approches pour mener des analyses de genre. En général, vous allez:</a:t>
            </a:r>
            <a:endParaRPr kumimoji="0" lang="en-US" sz="2800" i="0"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13" name="Freeform 4">
            <a:extLst>
              <a:ext uri="{FF2B5EF4-FFF2-40B4-BE49-F238E27FC236}">
                <a16:creationId xmlns:a16="http://schemas.microsoft.com/office/drawing/2014/main" id="{6DF31EE6-8C39-4951-B793-D840C77FD110}"/>
              </a:ext>
            </a:extLst>
          </p:cNvPr>
          <p:cNvSpPr/>
          <p:nvPr/>
        </p:nvSpPr>
        <p:spPr>
          <a:xfrm>
            <a:off x="9677400" y="62829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chemeClr val="bg1"/>
                </a:solidFill>
                <a:effectLst/>
                <a:uLnTx/>
                <a:uFillTx/>
                <a:latin typeface="Calibri"/>
                <a:ea typeface="+mn-ea"/>
                <a:cs typeface="+mn-cs"/>
              </a:rPr>
              <a:t>Choisir vos méthodes/outils, en veillant à les adapter à votre projet</a:t>
            </a:r>
          </a:p>
        </p:txBody>
      </p:sp>
      <p:sp>
        <p:nvSpPr>
          <p:cNvPr id="14" name="Freeform 4">
            <a:extLst>
              <a:ext uri="{FF2B5EF4-FFF2-40B4-BE49-F238E27FC236}">
                <a16:creationId xmlns:a16="http://schemas.microsoft.com/office/drawing/2014/main" id="{1C7E3327-4926-4879-993C-D9A349364D04}"/>
              </a:ext>
            </a:extLst>
          </p:cNvPr>
          <p:cNvSpPr/>
          <p:nvPr/>
        </p:nvSpPr>
        <p:spPr>
          <a:xfrm>
            <a:off x="9677400" y="7393895"/>
            <a:ext cx="7714144" cy="159168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chemeClr val="bg1"/>
                </a:solidFill>
                <a:effectLst/>
                <a:uLnTx/>
                <a:uFillTx/>
                <a:latin typeface="Calibri"/>
                <a:ea typeface="+mn-ea"/>
                <a:cs typeface="+mn-cs"/>
              </a:rPr>
              <a:t>Sélectionner un échantillon représentatif de membres de la communauté à interviewer ou à joindre aux discussions de groupe.</a:t>
            </a:r>
          </a:p>
        </p:txBody>
      </p:sp>
      <p:sp>
        <p:nvSpPr>
          <p:cNvPr id="16" name="Freeform 4">
            <a:extLst>
              <a:ext uri="{FF2B5EF4-FFF2-40B4-BE49-F238E27FC236}">
                <a16:creationId xmlns:a16="http://schemas.microsoft.com/office/drawing/2014/main" id="{95FFB58D-AB38-4828-BBB2-F514EC4DE1A4}"/>
              </a:ext>
            </a:extLst>
          </p:cNvPr>
          <p:cNvSpPr/>
          <p:nvPr/>
        </p:nvSpPr>
        <p:spPr>
          <a:xfrm>
            <a:off x="9679858" y="4602122"/>
            <a:ext cx="7714144" cy="1556803"/>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chemeClr val="bg1"/>
                </a:solidFill>
                <a:effectLst/>
                <a:uLnTx/>
                <a:uFillTx/>
                <a:latin typeface="Calibri"/>
                <a:ea typeface="+mn-ea"/>
                <a:cs typeface="+mn-cs"/>
              </a:rPr>
              <a:t>Examiner les rapports ou données existants relatifs aux rôles des hommes et des femmes dans les ménages, les communautés, les moyens de subsistance, etc</a:t>
            </a:r>
          </a:p>
        </p:txBody>
      </p:sp>
      <p:sp>
        <p:nvSpPr>
          <p:cNvPr id="15" name="Freeform 4">
            <a:extLst>
              <a:ext uri="{FF2B5EF4-FFF2-40B4-BE49-F238E27FC236}">
                <a16:creationId xmlns:a16="http://schemas.microsoft.com/office/drawing/2014/main" id="{E5374198-0DD8-44AE-AE32-4657190BEFF7}"/>
              </a:ext>
            </a:extLst>
          </p:cNvPr>
          <p:cNvSpPr/>
          <p:nvPr/>
        </p:nvSpPr>
        <p:spPr>
          <a:xfrm>
            <a:off x="9677400" y="91023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chemeClr val="bg1"/>
                </a:solidFill>
                <a:effectLst/>
                <a:uLnTx/>
                <a:uFillTx/>
                <a:latin typeface="Calibri"/>
                <a:ea typeface="+mn-ea"/>
                <a:cs typeface="+mn-cs"/>
              </a:rPr>
              <a:t>Analyser les données pour synthétiser les réponses à vos questions clés.</a:t>
            </a:r>
          </a:p>
        </p:txBody>
      </p:sp>
      <p:sp>
        <p:nvSpPr>
          <p:cNvPr id="20" name="Oval 19">
            <a:extLst>
              <a:ext uri="{FF2B5EF4-FFF2-40B4-BE49-F238E27FC236}">
                <a16:creationId xmlns:a16="http://schemas.microsoft.com/office/drawing/2014/main" id="{114E398A-03F8-45E6-9506-70717357F14A}"/>
              </a:ext>
            </a:extLst>
          </p:cNvPr>
          <p:cNvSpPr/>
          <p:nvPr/>
        </p:nvSpPr>
        <p:spPr>
          <a:xfrm>
            <a:off x="9296400" y="47111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sp>
        <p:nvSpPr>
          <p:cNvPr id="21" name="Oval 20">
            <a:extLst>
              <a:ext uri="{FF2B5EF4-FFF2-40B4-BE49-F238E27FC236}">
                <a16:creationId xmlns:a16="http://schemas.microsoft.com/office/drawing/2014/main" id="{072FE9D2-2D2E-456F-9011-7EFDEA0D0687}"/>
              </a:ext>
            </a:extLst>
          </p:cNvPr>
          <p:cNvSpPr/>
          <p:nvPr/>
        </p:nvSpPr>
        <p:spPr>
          <a:xfrm>
            <a:off x="9298858" y="63875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3</a:t>
            </a:r>
          </a:p>
        </p:txBody>
      </p:sp>
      <p:sp>
        <p:nvSpPr>
          <p:cNvPr id="22" name="Oval 21">
            <a:extLst>
              <a:ext uri="{FF2B5EF4-FFF2-40B4-BE49-F238E27FC236}">
                <a16:creationId xmlns:a16="http://schemas.microsoft.com/office/drawing/2014/main" id="{9E620B20-80F0-4B79-8798-A48A3C6673B6}"/>
              </a:ext>
            </a:extLst>
          </p:cNvPr>
          <p:cNvSpPr/>
          <p:nvPr/>
        </p:nvSpPr>
        <p:spPr>
          <a:xfrm>
            <a:off x="9298858" y="75305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4</a:t>
            </a:r>
          </a:p>
        </p:txBody>
      </p:sp>
      <p:sp>
        <p:nvSpPr>
          <p:cNvPr id="24" name="Oval 23">
            <a:extLst>
              <a:ext uri="{FF2B5EF4-FFF2-40B4-BE49-F238E27FC236}">
                <a16:creationId xmlns:a16="http://schemas.microsoft.com/office/drawing/2014/main" id="{C0221A9A-B4F3-4520-8C95-04B06BA7E51B}"/>
              </a:ext>
            </a:extLst>
          </p:cNvPr>
          <p:cNvSpPr/>
          <p:nvPr/>
        </p:nvSpPr>
        <p:spPr>
          <a:xfrm>
            <a:off x="9296400" y="92831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5</a:t>
            </a:r>
          </a:p>
        </p:txBody>
      </p:sp>
      <p:pic>
        <p:nvPicPr>
          <p:cNvPr id="4" name="Picture 3" descr="A group of people sitting on the floor playing a board game&#10;&#10;Description automatically generated">
            <a:extLst>
              <a:ext uri="{FF2B5EF4-FFF2-40B4-BE49-F238E27FC236}">
                <a16:creationId xmlns:a16="http://schemas.microsoft.com/office/drawing/2014/main" id="{A1B78E32-44FD-4A12-BF52-55F4A76E017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4076699"/>
            <a:ext cx="7315200" cy="5486401"/>
          </a:xfrm>
          <a:prstGeom prst="rect">
            <a:avLst/>
          </a:prstGeom>
        </p:spPr>
      </p:pic>
      <p:sp>
        <p:nvSpPr>
          <p:cNvPr id="25" name="TextBox 4">
            <a:extLst>
              <a:ext uri="{FF2B5EF4-FFF2-40B4-BE49-F238E27FC236}">
                <a16:creationId xmlns:a16="http://schemas.microsoft.com/office/drawing/2014/main" id="{7026C2A5-CED2-499D-811E-A72423624945}"/>
              </a:ext>
            </a:extLst>
          </p:cNvPr>
          <p:cNvSpPr txBox="1"/>
          <p:nvPr/>
        </p:nvSpPr>
        <p:spPr>
          <a:xfrm>
            <a:off x="914400" y="8648700"/>
            <a:ext cx="6324600" cy="843949"/>
          </a:xfrm>
          <a:prstGeom prst="rect">
            <a:avLst/>
          </a:prstGeom>
        </p:spPr>
        <p:txBody>
          <a:bodyPr wrap="square" lIns="0" tIns="0" rIns="0" bIns="0" rtlCol="0" anchor="t">
            <a:spAutoFit/>
          </a:bodyPr>
          <a:lstStyle/>
          <a:p>
            <a:pPr>
              <a:lnSpc>
                <a:spcPts val="2240"/>
              </a:lnSpc>
            </a:pPr>
            <a:r>
              <a:rPr lang="fr-FR">
                <a:solidFill>
                  <a:schemeClr val="bg1"/>
                </a:solidFill>
                <a:latin typeface="Now"/>
              </a:rPr>
              <a:t>Discussion menée par des femmes pour réfléchir aux progrès de la gestion communautaire de la pêche et de la conservation des ressources de la pêches. </a:t>
            </a:r>
            <a:r>
              <a:rPr lang="en-US">
                <a:solidFill>
                  <a:schemeClr val="bg1"/>
                </a:solidFill>
                <a:latin typeface="Now"/>
              </a:rPr>
              <a:t>© FACT</a:t>
            </a:r>
            <a:endParaRPr lang="en-US">
              <a:solidFill>
                <a:schemeClr val="bg1"/>
              </a:solidFill>
              <a:highlight>
                <a:srgbClr val="FFFF00"/>
              </a:highlight>
              <a:latin typeface="Now"/>
            </a:endParaRPr>
          </a:p>
        </p:txBody>
      </p:sp>
      <p:sp>
        <p:nvSpPr>
          <p:cNvPr id="26" name="Freeform 4">
            <a:extLst>
              <a:ext uri="{FF2B5EF4-FFF2-40B4-BE49-F238E27FC236}">
                <a16:creationId xmlns:a16="http://schemas.microsoft.com/office/drawing/2014/main" id="{AA0B1AC3-B70A-46D2-B491-5B7ACFC98B16}"/>
              </a:ext>
            </a:extLst>
          </p:cNvPr>
          <p:cNvSpPr/>
          <p:nvPr/>
        </p:nvSpPr>
        <p:spPr>
          <a:xfrm>
            <a:off x="9505736" y="1907669"/>
            <a:ext cx="7258263"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27" name="TextBox 26">
            <a:extLst>
              <a:ext uri="{FF2B5EF4-FFF2-40B4-BE49-F238E27FC236}">
                <a16:creationId xmlns:a16="http://schemas.microsoft.com/office/drawing/2014/main" id="{7EDC5784-4F7C-43B1-BED5-73CC709FD51D}"/>
              </a:ext>
            </a:extLst>
          </p:cNvPr>
          <p:cNvSpPr txBox="1"/>
          <p:nvPr/>
        </p:nvSpPr>
        <p:spPr>
          <a:xfrm>
            <a:off x="9601200" y="2006397"/>
            <a:ext cx="7993626" cy="707886"/>
          </a:xfrm>
          <a:prstGeom prst="rect">
            <a:avLst/>
          </a:prstGeom>
          <a:noFill/>
        </p:spPr>
        <p:txBody>
          <a:bodyPr wrap="square">
            <a:spAutoFit/>
          </a:bodyPr>
          <a:lstStyle/>
          <a:p>
            <a:r>
              <a:rPr lang="en-US" sz="4000" b="1" dirty="0">
                <a:solidFill>
                  <a:schemeClr val="bg1"/>
                </a:solidFill>
                <a:latin typeface="Now" panose="020B0604020202020204" charset="0"/>
              </a:rPr>
              <a:t>ANALYSE DE GENRE</a:t>
            </a:r>
          </a:p>
        </p:txBody>
      </p:sp>
      <p:sp>
        <p:nvSpPr>
          <p:cNvPr id="8" name="Freeform 4">
            <a:extLst>
              <a:ext uri="{FF2B5EF4-FFF2-40B4-BE49-F238E27FC236}">
                <a16:creationId xmlns:a16="http://schemas.microsoft.com/office/drawing/2014/main" id="{D578EFF5-2303-4E03-8D5E-539772FBCC26}"/>
              </a:ext>
            </a:extLst>
          </p:cNvPr>
          <p:cNvSpPr/>
          <p:nvPr/>
        </p:nvSpPr>
        <p:spPr>
          <a:xfrm>
            <a:off x="9677400" y="2857500"/>
            <a:ext cx="7714144" cy="1623099"/>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91440" bIns="9144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chemeClr val="bg1"/>
                </a:solidFill>
                <a:effectLst/>
                <a:uLnTx/>
                <a:uFillTx/>
                <a:latin typeface="Calibri"/>
                <a:ea typeface="+mn-ea"/>
                <a:cs typeface="+mn-cs"/>
              </a:rPr>
              <a:t>Identifier vos questions clés en matière de genre - ce que vous devez savoir pour mieux soutenir la participation des femmes.</a:t>
            </a:r>
          </a:p>
        </p:txBody>
      </p:sp>
      <p:sp>
        <p:nvSpPr>
          <p:cNvPr id="2" name="Oval 1">
            <a:extLst>
              <a:ext uri="{FF2B5EF4-FFF2-40B4-BE49-F238E27FC236}">
                <a16:creationId xmlns:a16="http://schemas.microsoft.com/office/drawing/2014/main" id="{85C7A379-41B1-497E-87CD-BDD0EA6E4B06}"/>
              </a:ext>
            </a:extLst>
          </p:cNvPr>
          <p:cNvSpPr/>
          <p:nvPr/>
        </p:nvSpPr>
        <p:spPr>
          <a:xfrm>
            <a:off x="9296400" y="30099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Tree>
    <p:extLst>
      <p:ext uri="{BB962C8B-B14F-4D97-AF65-F5344CB8AC3E}">
        <p14:creationId xmlns:p14="http://schemas.microsoft.com/office/powerpoint/2010/main" val="252827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9" name="TextBox 8">
            <a:extLst>
              <a:ext uri="{FF2B5EF4-FFF2-40B4-BE49-F238E27FC236}">
                <a16:creationId xmlns:a16="http://schemas.microsoft.com/office/drawing/2014/main" id="{1773481F-D4AD-438C-9F3F-5691CE13B023}"/>
              </a:ext>
            </a:extLst>
          </p:cNvPr>
          <p:cNvSpPr txBox="1"/>
          <p:nvPr/>
        </p:nvSpPr>
        <p:spPr>
          <a:xfrm>
            <a:off x="4591263" y="2007013"/>
            <a:ext cx="5257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Quelques outils d’</a:t>
            </a:r>
          </a:p>
        </p:txBody>
      </p:sp>
      <p:sp>
        <p:nvSpPr>
          <p:cNvPr id="15" name="AutoShape 2">
            <a:extLst>
              <a:ext uri="{FF2B5EF4-FFF2-40B4-BE49-F238E27FC236}">
                <a16:creationId xmlns:a16="http://schemas.microsoft.com/office/drawing/2014/main" id="{06BF850F-081D-42B1-9CBE-CF6755F94808}"/>
              </a:ext>
            </a:extLst>
          </p:cNvPr>
          <p:cNvSpPr/>
          <p:nvPr/>
        </p:nvSpPr>
        <p:spPr>
          <a:xfrm>
            <a:off x="457200" y="3613508"/>
            <a:ext cx="4374988"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EF714464-9F0C-42BA-8800-60DE3FDAC81E}"/>
              </a:ext>
            </a:extLst>
          </p:cNvPr>
          <p:cNvSpPr txBox="1"/>
          <p:nvPr/>
        </p:nvSpPr>
        <p:spPr>
          <a:xfrm>
            <a:off x="457200" y="3810853"/>
            <a:ext cx="5411029" cy="2161874"/>
          </a:xfrm>
          <a:prstGeom prst="rect">
            <a:avLst/>
          </a:prstGeom>
        </p:spPr>
        <p:txBody>
          <a:bodyPr lIns="0" tIns="0" rIns="0" bIns="0" rtlCol="0" anchor="t">
            <a:spAutoFit/>
          </a:bodyPr>
          <a:lstStyle/>
          <a:p>
            <a:pPr>
              <a:lnSpc>
                <a:spcPts val="3359"/>
              </a:lnSpc>
            </a:pPr>
            <a:r>
              <a:rPr lang="fr-FR" sz="2400">
                <a:solidFill>
                  <a:srgbClr val="1E1E1E"/>
                </a:solidFill>
                <a:latin typeface="Now"/>
              </a:rPr>
              <a:t>Questionnaire structuré sur les attentes et les rôles des femmes, des hommes, des filles, des garçons dans la communauté + utilisation et gestion des ressources naturelles</a:t>
            </a:r>
            <a:endParaRPr lang="en-US" sz="2400">
              <a:solidFill>
                <a:srgbClr val="1E1E1E"/>
              </a:solidFill>
              <a:latin typeface="Now"/>
            </a:endParaRPr>
          </a:p>
        </p:txBody>
      </p:sp>
      <p:sp>
        <p:nvSpPr>
          <p:cNvPr id="18" name="TextBox 4">
            <a:extLst>
              <a:ext uri="{FF2B5EF4-FFF2-40B4-BE49-F238E27FC236}">
                <a16:creationId xmlns:a16="http://schemas.microsoft.com/office/drawing/2014/main" id="{2BD1EB5C-FE72-42C4-B60E-D1615CC116A3}"/>
              </a:ext>
            </a:extLst>
          </p:cNvPr>
          <p:cNvSpPr txBox="1"/>
          <p:nvPr/>
        </p:nvSpPr>
        <p:spPr>
          <a:xfrm>
            <a:off x="457200" y="2705100"/>
            <a:ext cx="5257800" cy="855362"/>
          </a:xfrm>
          <a:prstGeom prst="rect">
            <a:avLst/>
          </a:prstGeom>
        </p:spPr>
        <p:txBody>
          <a:bodyPr wrap="square" lIns="0" tIns="0" rIns="0" bIns="0" rtlCol="0" anchor="t">
            <a:spAutoFit/>
          </a:bodyPr>
          <a:lstStyle/>
          <a:p>
            <a:pPr>
              <a:lnSpc>
                <a:spcPts val="3359"/>
              </a:lnSpc>
            </a:pPr>
            <a:r>
              <a:rPr lang="fr-FR" sz="2400">
                <a:solidFill>
                  <a:srgbClr val="0A9396"/>
                </a:solidFill>
                <a:latin typeface="Now Bold"/>
              </a:rPr>
              <a:t>Questionnaire sur les normes et les rôles des hommes et des femmes</a:t>
            </a:r>
            <a:endParaRPr lang="en-US" sz="2400">
              <a:solidFill>
                <a:srgbClr val="0A9396"/>
              </a:solidFill>
              <a:latin typeface="Now Bold"/>
            </a:endParaRPr>
          </a:p>
        </p:txBody>
      </p:sp>
      <p:sp>
        <p:nvSpPr>
          <p:cNvPr id="19" name="AutoShape 2">
            <a:extLst>
              <a:ext uri="{FF2B5EF4-FFF2-40B4-BE49-F238E27FC236}">
                <a16:creationId xmlns:a16="http://schemas.microsoft.com/office/drawing/2014/main" id="{28C8FC81-048F-47F9-9EAC-7CD852631EFB}"/>
              </a:ext>
            </a:extLst>
          </p:cNvPr>
          <p:cNvSpPr/>
          <p:nvPr/>
        </p:nvSpPr>
        <p:spPr>
          <a:xfrm>
            <a:off x="3124200" y="6851155"/>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0ABF9A5C-EA3E-49D7-B774-60B5E1EAC613}"/>
              </a:ext>
            </a:extLst>
          </p:cNvPr>
          <p:cNvSpPr txBox="1"/>
          <p:nvPr/>
        </p:nvSpPr>
        <p:spPr>
          <a:xfrm>
            <a:off x="3124200" y="7048500"/>
            <a:ext cx="5411029" cy="3033907"/>
          </a:xfrm>
          <a:prstGeom prst="rect">
            <a:avLst/>
          </a:prstGeom>
        </p:spPr>
        <p:txBody>
          <a:bodyPr lIns="0" tIns="0" rIns="0" bIns="0" rtlCol="0" anchor="t">
            <a:spAutoFit/>
          </a:bodyPr>
          <a:lstStyle/>
          <a:p>
            <a:pPr>
              <a:lnSpc>
                <a:spcPts val="3359"/>
              </a:lnSpc>
            </a:pPr>
            <a:r>
              <a:rPr lang="fr-FR" sz="2400">
                <a:solidFill>
                  <a:srgbClr val="1E1E1E"/>
                </a:solidFill>
                <a:latin typeface="Now"/>
              </a:rPr>
              <a:t>Décrire les différentes activités des femmes et des hommes au fil des saisons - puisque l'utilisation des ressources naturelles change souvent avec les saisons, il en va de même pour les activités des personnes</a:t>
            </a:r>
            <a:endParaRPr lang="en-US" sz="2400">
              <a:solidFill>
                <a:srgbClr val="1E1E1E"/>
              </a:solidFill>
              <a:latin typeface="Now"/>
            </a:endParaRPr>
          </a:p>
        </p:txBody>
      </p:sp>
      <p:sp>
        <p:nvSpPr>
          <p:cNvPr id="21" name="TextBox 4">
            <a:extLst>
              <a:ext uri="{FF2B5EF4-FFF2-40B4-BE49-F238E27FC236}">
                <a16:creationId xmlns:a16="http://schemas.microsoft.com/office/drawing/2014/main" id="{BBD7381E-B7A1-43BF-8699-2DF4FD1CD391}"/>
              </a:ext>
            </a:extLst>
          </p:cNvPr>
          <p:cNvSpPr txBox="1"/>
          <p:nvPr/>
        </p:nvSpPr>
        <p:spPr>
          <a:xfrm>
            <a:off x="3124200" y="6323747"/>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Calendrier saisonnier</a:t>
            </a:r>
          </a:p>
        </p:txBody>
      </p:sp>
      <p:sp>
        <p:nvSpPr>
          <p:cNvPr id="22" name="AutoShape 2">
            <a:extLst>
              <a:ext uri="{FF2B5EF4-FFF2-40B4-BE49-F238E27FC236}">
                <a16:creationId xmlns:a16="http://schemas.microsoft.com/office/drawing/2014/main" id="{943D1105-82A3-4BDD-9BD0-374355F399AB}"/>
              </a:ext>
            </a:extLst>
          </p:cNvPr>
          <p:cNvSpPr/>
          <p:nvPr/>
        </p:nvSpPr>
        <p:spPr>
          <a:xfrm>
            <a:off x="6628571" y="3597415"/>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4390FA50-DDA4-4B3E-A59E-1135CB7B86F8}"/>
              </a:ext>
            </a:extLst>
          </p:cNvPr>
          <p:cNvSpPr txBox="1"/>
          <p:nvPr/>
        </p:nvSpPr>
        <p:spPr>
          <a:xfrm>
            <a:off x="6628571" y="3794760"/>
            <a:ext cx="5411029" cy="2161874"/>
          </a:xfrm>
          <a:prstGeom prst="rect">
            <a:avLst/>
          </a:prstGeom>
        </p:spPr>
        <p:txBody>
          <a:bodyPr lIns="0" tIns="0" rIns="0" bIns="0" rtlCol="0" anchor="t">
            <a:spAutoFit/>
          </a:bodyPr>
          <a:lstStyle/>
          <a:p>
            <a:pPr>
              <a:lnSpc>
                <a:spcPts val="3359"/>
              </a:lnSpc>
            </a:pPr>
            <a:r>
              <a:rPr lang="fr-FR" sz="2400">
                <a:solidFill>
                  <a:srgbClr val="1E1E1E"/>
                </a:solidFill>
                <a:latin typeface="Now"/>
              </a:rPr>
              <a:t>Réaliser des cartes des ressources utilisées par les femmes et les hommes - y compris l'étiquetage des ressources, comment elles sont utilisées et par qui</a:t>
            </a:r>
            <a:endParaRPr lang="en-US" sz="2400">
              <a:solidFill>
                <a:srgbClr val="1E1E1E"/>
              </a:solidFill>
              <a:latin typeface="Now"/>
            </a:endParaRPr>
          </a:p>
        </p:txBody>
      </p:sp>
      <p:sp>
        <p:nvSpPr>
          <p:cNvPr id="25" name="TextBox 4">
            <a:extLst>
              <a:ext uri="{FF2B5EF4-FFF2-40B4-BE49-F238E27FC236}">
                <a16:creationId xmlns:a16="http://schemas.microsoft.com/office/drawing/2014/main" id="{AEA23989-BDBA-4A75-AF2C-726017CB491D}"/>
              </a:ext>
            </a:extLst>
          </p:cNvPr>
          <p:cNvSpPr txBox="1"/>
          <p:nvPr/>
        </p:nvSpPr>
        <p:spPr>
          <a:xfrm>
            <a:off x="6628571" y="3070007"/>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Cartographie des ressources</a:t>
            </a:r>
          </a:p>
        </p:txBody>
      </p:sp>
      <p:sp>
        <p:nvSpPr>
          <p:cNvPr id="26" name="AutoShape 2">
            <a:extLst>
              <a:ext uri="{FF2B5EF4-FFF2-40B4-BE49-F238E27FC236}">
                <a16:creationId xmlns:a16="http://schemas.microsoft.com/office/drawing/2014/main" id="{7643E8C8-34C4-4D03-A768-C5744679A849}"/>
              </a:ext>
            </a:extLst>
          </p:cNvPr>
          <p:cNvSpPr/>
          <p:nvPr/>
        </p:nvSpPr>
        <p:spPr>
          <a:xfrm>
            <a:off x="9105471" y="6813908"/>
            <a:ext cx="4374988" cy="0"/>
          </a:xfrm>
          <a:prstGeom prst="line">
            <a:avLst/>
          </a:prstGeom>
          <a:ln w="28575" cap="rnd">
            <a:solidFill>
              <a:schemeClr val="bg1"/>
            </a:solidFill>
            <a:prstDash val="sysDot"/>
            <a:headEnd type="none" w="sm" len="sm"/>
            <a:tailEnd type="none" w="sm" len="sm"/>
          </a:ln>
        </p:spPr>
      </p:sp>
      <p:sp>
        <p:nvSpPr>
          <p:cNvPr id="27" name="TextBox 3">
            <a:extLst>
              <a:ext uri="{FF2B5EF4-FFF2-40B4-BE49-F238E27FC236}">
                <a16:creationId xmlns:a16="http://schemas.microsoft.com/office/drawing/2014/main" id="{B835EC6B-1A56-4FAE-BFCA-D4A2109D800C}"/>
              </a:ext>
            </a:extLst>
          </p:cNvPr>
          <p:cNvSpPr txBox="1"/>
          <p:nvPr/>
        </p:nvSpPr>
        <p:spPr>
          <a:xfrm>
            <a:off x="9105471" y="7011253"/>
            <a:ext cx="5411029" cy="3033907"/>
          </a:xfrm>
          <a:prstGeom prst="rect">
            <a:avLst/>
          </a:prstGeom>
        </p:spPr>
        <p:txBody>
          <a:bodyPr lIns="0" tIns="0" rIns="0" bIns="0" rtlCol="0" anchor="t">
            <a:spAutoFit/>
          </a:bodyPr>
          <a:lstStyle/>
          <a:p>
            <a:pPr>
              <a:lnSpc>
                <a:spcPts val="3359"/>
              </a:lnSpc>
            </a:pPr>
            <a:r>
              <a:rPr lang="fr-FR" sz="2400">
                <a:solidFill>
                  <a:srgbClr val="1E1E1E"/>
                </a:solidFill>
                <a:latin typeface="Now"/>
              </a:rPr>
              <a:t>Documenter la façon dont les femmes et les hommes vivent leurs journées ou certains processus (par exemple, le processus qui va de la pêche à la vente des produits de la pêche), y compris leurs activités et leurs sentiments</a:t>
            </a:r>
            <a:endParaRPr lang="en-US" sz="2400">
              <a:solidFill>
                <a:srgbClr val="1E1E1E"/>
              </a:solidFill>
              <a:latin typeface="Now"/>
            </a:endParaRPr>
          </a:p>
        </p:txBody>
      </p:sp>
      <p:sp>
        <p:nvSpPr>
          <p:cNvPr id="28" name="TextBox 4">
            <a:extLst>
              <a:ext uri="{FF2B5EF4-FFF2-40B4-BE49-F238E27FC236}">
                <a16:creationId xmlns:a16="http://schemas.microsoft.com/office/drawing/2014/main" id="{BB2D9E79-9CB4-4235-A08C-39654753196E}"/>
              </a:ext>
            </a:extLst>
          </p:cNvPr>
          <p:cNvSpPr txBox="1"/>
          <p:nvPr/>
        </p:nvSpPr>
        <p:spPr>
          <a:xfrm>
            <a:off x="9105471" y="6286500"/>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Cartographie du parcours</a:t>
            </a:r>
          </a:p>
        </p:txBody>
      </p:sp>
      <p:sp>
        <p:nvSpPr>
          <p:cNvPr id="29" name="AutoShape 2">
            <a:extLst>
              <a:ext uri="{FF2B5EF4-FFF2-40B4-BE49-F238E27FC236}">
                <a16:creationId xmlns:a16="http://schemas.microsoft.com/office/drawing/2014/main" id="{29920DF9-5C63-4BAF-9AF3-F974154B91AB}"/>
              </a:ext>
            </a:extLst>
          </p:cNvPr>
          <p:cNvSpPr/>
          <p:nvPr/>
        </p:nvSpPr>
        <p:spPr>
          <a:xfrm>
            <a:off x="12344401" y="3597415"/>
            <a:ext cx="4374988" cy="0"/>
          </a:xfrm>
          <a:prstGeom prst="line">
            <a:avLst/>
          </a:prstGeom>
          <a:ln w="28575" cap="rnd">
            <a:solidFill>
              <a:schemeClr val="bg1"/>
            </a:solidFill>
            <a:prstDash val="sysDot"/>
            <a:headEnd type="none" w="sm" len="sm"/>
            <a:tailEnd type="none" w="sm" len="sm"/>
          </a:ln>
        </p:spPr>
      </p:sp>
      <p:sp>
        <p:nvSpPr>
          <p:cNvPr id="30" name="TextBox 3">
            <a:extLst>
              <a:ext uri="{FF2B5EF4-FFF2-40B4-BE49-F238E27FC236}">
                <a16:creationId xmlns:a16="http://schemas.microsoft.com/office/drawing/2014/main" id="{57D4D415-678C-436E-8D8F-CC47189218E7}"/>
              </a:ext>
            </a:extLst>
          </p:cNvPr>
          <p:cNvSpPr txBox="1"/>
          <p:nvPr/>
        </p:nvSpPr>
        <p:spPr>
          <a:xfrm>
            <a:off x="12344401" y="3688609"/>
            <a:ext cx="5714999" cy="2161874"/>
          </a:xfrm>
          <a:prstGeom prst="rect">
            <a:avLst/>
          </a:prstGeom>
        </p:spPr>
        <p:txBody>
          <a:bodyPr wrap="square" lIns="0" tIns="0" rIns="0" bIns="0" rtlCol="0" anchor="t">
            <a:spAutoFit/>
          </a:bodyPr>
          <a:lstStyle/>
          <a:p>
            <a:pPr>
              <a:lnSpc>
                <a:spcPts val="3359"/>
              </a:lnSpc>
            </a:pPr>
            <a:r>
              <a:rPr lang="fr-FR" sz="2400" dirty="0">
                <a:solidFill>
                  <a:srgbClr val="1E1E1E"/>
                </a:solidFill>
                <a:latin typeface="Now"/>
              </a:rPr>
              <a:t>Questions ouvertes et/ou liste de sujets pour guider des entretiens plus détaillés ou des discussions de groupe sur les normes, les problèmes et les expériences liés au genre </a:t>
            </a:r>
            <a:endParaRPr lang="en-US" sz="2400" dirty="0">
              <a:solidFill>
                <a:srgbClr val="1E1E1E"/>
              </a:solidFill>
              <a:latin typeface="Now"/>
            </a:endParaRPr>
          </a:p>
        </p:txBody>
      </p:sp>
      <p:sp>
        <p:nvSpPr>
          <p:cNvPr id="31" name="TextBox 4">
            <a:extLst>
              <a:ext uri="{FF2B5EF4-FFF2-40B4-BE49-F238E27FC236}">
                <a16:creationId xmlns:a16="http://schemas.microsoft.com/office/drawing/2014/main" id="{01189A05-EF84-4757-A260-63A959F1FCA9}"/>
              </a:ext>
            </a:extLst>
          </p:cNvPr>
          <p:cNvSpPr txBox="1"/>
          <p:nvPr/>
        </p:nvSpPr>
        <p:spPr>
          <a:xfrm>
            <a:off x="12344400" y="3070007"/>
            <a:ext cx="5986241" cy="419346"/>
          </a:xfrm>
          <a:prstGeom prst="rect">
            <a:avLst/>
          </a:prstGeom>
        </p:spPr>
        <p:txBody>
          <a:bodyPr wrap="square" lIns="0" tIns="0" rIns="0" bIns="0" rtlCol="0" anchor="t">
            <a:spAutoFit/>
          </a:bodyPr>
          <a:lstStyle/>
          <a:p>
            <a:pPr>
              <a:lnSpc>
                <a:spcPts val="3359"/>
              </a:lnSpc>
            </a:pPr>
            <a:r>
              <a:rPr lang="fr-FR" sz="2400">
                <a:solidFill>
                  <a:srgbClr val="0A9396"/>
                </a:solidFill>
                <a:latin typeface="Now Bold"/>
              </a:rPr>
              <a:t>Guides d'entretien et de discussion</a:t>
            </a:r>
            <a:endParaRPr lang="en-US" sz="2400">
              <a:solidFill>
                <a:srgbClr val="0A9396"/>
              </a:solidFill>
              <a:latin typeface="Now Bold"/>
            </a:endParaRPr>
          </a:p>
        </p:txBody>
      </p:sp>
      <p:sp>
        <p:nvSpPr>
          <p:cNvPr id="33" name="Freeform 4">
            <a:extLst>
              <a:ext uri="{FF2B5EF4-FFF2-40B4-BE49-F238E27FC236}">
                <a16:creationId xmlns:a16="http://schemas.microsoft.com/office/drawing/2014/main" id="{7FD4780E-51DE-4CC0-8FD3-8E76497F7001}"/>
              </a:ext>
            </a:extLst>
          </p:cNvPr>
          <p:cNvSpPr/>
          <p:nvPr/>
        </p:nvSpPr>
        <p:spPr>
          <a:xfrm>
            <a:off x="9505736" y="1907669"/>
            <a:ext cx="7258263"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34" name="TextBox 33">
            <a:extLst>
              <a:ext uri="{FF2B5EF4-FFF2-40B4-BE49-F238E27FC236}">
                <a16:creationId xmlns:a16="http://schemas.microsoft.com/office/drawing/2014/main" id="{ECE7A4CB-9554-4257-BBC0-DD2613503019}"/>
              </a:ext>
            </a:extLst>
          </p:cNvPr>
          <p:cNvSpPr txBox="1"/>
          <p:nvPr/>
        </p:nvSpPr>
        <p:spPr>
          <a:xfrm>
            <a:off x="9601200" y="2006397"/>
            <a:ext cx="7993626" cy="707886"/>
          </a:xfrm>
          <a:prstGeom prst="rect">
            <a:avLst/>
          </a:prstGeom>
          <a:noFill/>
        </p:spPr>
        <p:txBody>
          <a:bodyPr wrap="square">
            <a:spAutoFit/>
          </a:bodyPr>
          <a:lstStyle/>
          <a:p>
            <a:r>
              <a:rPr lang="en-US" sz="4000" b="1" dirty="0">
                <a:solidFill>
                  <a:schemeClr val="bg1"/>
                </a:solidFill>
                <a:latin typeface="Now" panose="020B0604020202020204" charset="0"/>
              </a:rPr>
              <a:t>ANALYSE DU GENRE</a:t>
            </a:r>
          </a:p>
        </p:txBody>
      </p:sp>
    </p:spTree>
    <p:extLst>
      <p:ext uri="{BB962C8B-B14F-4D97-AF65-F5344CB8AC3E}">
        <p14:creationId xmlns:p14="http://schemas.microsoft.com/office/powerpoint/2010/main" val="37826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1D71C-214E-41CC-A586-3137523257BE}"/>
              </a:ext>
            </a:extLst>
          </p:cNvPr>
          <p:cNvSpPr/>
          <p:nvPr/>
        </p:nvSpPr>
        <p:spPr>
          <a:xfrm>
            <a:off x="5874190" y="1307132"/>
            <a:ext cx="12337610" cy="894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pic>
        <p:nvPicPr>
          <p:cNvPr id="32" name="Picture 31">
            <a:extLst>
              <a:ext uri="{FF2B5EF4-FFF2-40B4-BE49-F238E27FC236}">
                <a16:creationId xmlns:a16="http://schemas.microsoft.com/office/drawing/2014/main" id="{DD971103-6BDE-4380-B1B1-A4183CF057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74190" y="8443756"/>
            <a:ext cx="3892823" cy="1633661"/>
          </a:xfrm>
          <a:prstGeom prst="rect">
            <a:avLst/>
          </a:prstGeom>
        </p:spPr>
      </p:pic>
      <p:pic>
        <p:nvPicPr>
          <p:cNvPr id="33" name="Picture 32">
            <a:extLst>
              <a:ext uri="{FF2B5EF4-FFF2-40B4-BE49-F238E27FC236}">
                <a16:creationId xmlns:a16="http://schemas.microsoft.com/office/drawing/2014/main" id="{C8E9C05B-5080-47C3-8422-11F7F438946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74190" y="1307132"/>
            <a:ext cx="12337610" cy="7136624"/>
          </a:xfrm>
          <a:prstGeom prst="rect">
            <a:avLst/>
          </a:prstGeom>
        </p:spPr>
      </p:pic>
      <p:pic>
        <p:nvPicPr>
          <p:cNvPr id="34" name="Picture 33">
            <a:extLst>
              <a:ext uri="{FF2B5EF4-FFF2-40B4-BE49-F238E27FC236}">
                <a16:creationId xmlns:a16="http://schemas.microsoft.com/office/drawing/2014/main" id="{5FB72058-AB9A-4574-9E7D-C3BDB3D0ABF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347461" y="8441567"/>
            <a:ext cx="3881405" cy="1350133"/>
          </a:xfrm>
          <a:prstGeom prst="rect">
            <a:avLst/>
          </a:prstGeom>
        </p:spPr>
      </p:pic>
      <p:pic>
        <p:nvPicPr>
          <p:cNvPr id="35" name="Picture 34">
            <a:extLst>
              <a:ext uri="{FF2B5EF4-FFF2-40B4-BE49-F238E27FC236}">
                <a16:creationId xmlns:a16="http://schemas.microsoft.com/office/drawing/2014/main" id="{E8E48E39-441F-485F-9556-20E52F23295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296669" y="9701456"/>
            <a:ext cx="8818310" cy="547444"/>
          </a:xfrm>
          <a:prstGeom prst="rect">
            <a:avLst/>
          </a:prstGeom>
        </p:spPr>
      </p:pic>
      <p:sp>
        <p:nvSpPr>
          <p:cNvPr id="36" name="TextBox 3">
            <a:extLst>
              <a:ext uri="{FF2B5EF4-FFF2-40B4-BE49-F238E27FC236}">
                <a16:creationId xmlns:a16="http://schemas.microsoft.com/office/drawing/2014/main" id="{3D76A5E5-8843-48DA-9E0D-B343ECADE941}"/>
              </a:ext>
            </a:extLst>
          </p:cNvPr>
          <p:cNvSpPr txBox="1"/>
          <p:nvPr/>
        </p:nvSpPr>
        <p:spPr>
          <a:xfrm>
            <a:off x="76201" y="3924300"/>
            <a:ext cx="5791200" cy="5634876"/>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Now"/>
                <a:ea typeface="+mn-ea"/>
                <a:cs typeface="+mn-cs"/>
              </a:rPr>
              <a:t>EXEMPLE:</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a:solidFill>
                  <a:schemeClr val="bg1"/>
                </a:solidFill>
                <a:latin typeface="Now"/>
              </a:rPr>
              <a:t>Ce calendrier saisonnier documente les activités des hommes, des femmes, des garçons et des filles liées aux tâches ménagères, à la pêche et à l'agriculture. </a:t>
            </a:r>
          </a:p>
          <a:p>
            <a:pPr marL="0" marR="0" lvl="0" indent="0" algn="r" defTabSz="914400" rtl="0" eaLnBrk="1" fontAlgn="auto" latinLnBrk="0" hangingPunct="1">
              <a:lnSpc>
                <a:spcPts val="3359"/>
              </a:lnSpc>
              <a:spcBef>
                <a:spcPts val="0"/>
              </a:spcBef>
              <a:spcAft>
                <a:spcPts val="0"/>
              </a:spcAft>
              <a:buClrTx/>
              <a:buSzTx/>
              <a:buFontTx/>
              <a:buNone/>
              <a:tabLst/>
              <a:defRPr/>
            </a:pPr>
            <a:endParaRPr lang="fr-F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a:solidFill>
                  <a:schemeClr val="bg1"/>
                </a:solidFill>
                <a:latin typeface="Now"/>
              </a:rPr>
              <a:t>Les activités des hommes sont marquées d'un carré blanc au début, celles des femmes d'un cercle blanc - la ligne indique l'intensité de leurs activités. </a:t>
            </a:r>
          </a:p>
          <a:p>
            <a:pPr marL="0" marR="0" lvl="0" indent="0" algn="r" defTabSz="914400" rtl="0" eaLnBrk="1" fontAlgn="auto" latinLnBrk="0" hangingPunct="1">
              <a:lnSpc>
                <a:spcPts val="3359"/>
              </a:lnSpc>
              <a:spcBef>
                <a:spcPts val="0"/>
              </a:spcBef>
              <a:spcAft>
                <a:spcPts val="0"/>
              </a:spcAft>
              <a:buClrTx/>
              <a:buSzTx/>
              <a:buFontTx/>
              <a:buNone/>
              <a:tabLst/>
              <a:defRPr/>
            </a:pPr>
            <a:endParaRPr lang="fr-F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a:solidFill>
                  <a:schemeClr val="bg1"/>
                </a:solidFill>
                <a:latin typeface="Now"/>
              </a:rPr>
              <a:t>Des notes sur le type d'activité sont également ajoutées</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5867400" y="4325565"/>
            <a:ext cx="0" cy="4780335"/>
          </a:xfrm>
          <a:prstGeom prst="line">
            <a:avLst/>
          </a:prstGeom>
          <a:ln w="28575" cap="rnd">
            <a:solidFill>
              <a:srgbClr val="94D2BD"/>
            </a:solidFill>
            <a:prstDash val="sysDot"/>
            <a:headEnd type="none" w="sm" len="sm"/>
            <a:tailEnd type="none" w="sm" len="sm"/>
          </a:ln>
        </p:spPr>
      </p:sp>
      <p:sp>
        <p:nvSpPr>
          <p:cNvPr id="13" name="AutoShape 2">
            <a:extLst>
              <a:ext uri="{FF2B5EF4-FFF2-40B4-BE49-F238E27FC236}">
                <a16:creationId xmlns:a16="http://schemas.microsoft.com/office/drawing/2014/main" id="{0E07726D-3629-4D94-B319-FFEAE89D885A}"/>
              </a:ext>
            </a:extLst>
          </p:cNvPr>
          <p:cNvSpPr/>
          <p:nvPr/>
        </p:nvSpPr>
        <p:spPr>
          <a:xfrm>
            <a:off x="380171" y="717908"/>
            <a:ext cx="4374988" cy="0"/>
          </a:xfrm>
          <a:prstGeom prst="line">
            <a:avLst/>
          </a:prstGeom>
          <a:ln w="28575" cap="rnd">
            <a:solidFill>
              <a:schemeClr val="bg1"/>
            </a:solidFill>
            <a:prstDash val="sysDot"/>
            <a:headEnd type="none" w="sm" len="sm"/>
            <a:tailEnd type="none" w="sm" len="sm"/>
          </a:ln>
        </p:spPr>
      </p:sp>
      <p:sp>
        <p:nvSpPr>
          <p:cNvPr id="14" name="TextBox 3">
            <a:extLst>
              <a:ext uri="{FF2B5EF4-FFF2-40B4-BE49-F238E27FC236}">
                <a16:creationId xmlns:a16="http://schemas.microsoft.com/office/drawing/2014/main" id="{A86E6D8C-9890-4934-91B3-318ABF8523F1}"/>
              </a:ext>
            </a:extLst>
          </p:cNvPr>
          <p:cNvSpPr txBox="1"/>
          <p:nvPr/>
        </p:nvSpPr>
        <p:spPr>
          <a:xfrm>
            <a:off x="380171" y="915253"/>
            <a:ext cx="5411029" cy="3033907"/>
          </a:xfrm>
          <a:prstGeom prst="rect">
            <a:avLst/>
          </a:prstGeom>
        </p:spPr>
        <p:txBody>
          <a:bodyPr lIns="0" tIns="0" rIns="0" bIns="0" rtlCol="0" anchor="t">
            <a:spAutoFit/>
          </a:bodyPr>
          <a:lstStyle/>
          <a:p>
            <a:pPr>
              <a:lnSpc>
                <a:spcPts val="3359"/>
              </a:lnSpc>
            </a:pPr>
            <a:r>
              <a:rPr lang="fr-FR" sz="2400">
                <a:solidFill>
                  <a:srgbClr val="1E1E1E"/>
                </a:solidFill>
                <a:latin typeface="Now"/>
              </a:rPr>
              <a:t>Décrire les différentes activités des femmes et des hommes au fil des saisons - puisque l'utilisation des ressources naturelles change souvent avec les saisons, il en va de même pour les activités des personnes</a:t>
            </a:r>
            <a:endParaRPr lang="en-US" sz="2400">
              <a:solidFill>
                <a:srgbClr val="1E1E1E"/>
              </a:solidFill>
              <a:latin typeface="Now"/>
            </a:endParaRPr>
          </a:p>
        </p:txBody>
      </p:sp>
      <p:sp>
        <p:nvSpPr>
          <p:cNvPr id="15" name="TextBox 4">
            <a:extLst>
              <a:ext uri="{FF2B5EF4-FFF2-40B4-BE49-F238E27FC236}">
                <a16:creationId xmlns:a16="http://schemas.microsoft.com/office/drawing/2014/main" id="{9DD9E028-C997-469E-ACE7-F51015F3A0B5}"/>
              </a:ext>
            </a:extLst>
          </p:cNvPr>
          <p:cNvSpPr txBox="1"/>
          <p:nvPr/>
        </p:nvSpPr>
        <p:spPr>
          <a:xfrm>
            <a:off x="380171" y="190500"/>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Calendrier saisonnier</a:t>
            </a:r>
          </a:p>
        </p:txBody>
      </p:sp>
    </p:spTree>
    <p:extLst>
      <p:ext uri="{BB962C8B-B14F-4D97-AF65-F5344CB8AC3E}">
        <p14:creationId xmlns:p14="http://schemas.microsoft.com/office/powerpoint/2010/main" val="410437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190500"/>
            <a:ext cx="6966412" cy="525080"/>
          </a:xfrm>
          <a:prstGeom prst="rect">
            <a:avLst/>
          </a:prstGeom>
        </p:spPr>
        <p:txBody>
          <a:bodyPr lIns="0" tIns="0" rIns="0" bIns="0" rtlCol="0" anchor="t">
            <a:spAutoFit/>
          </a:bodyPr>
          <a:lstStyle/>
          <a:p>
            <a:pPr>
              <a:lnSpc>
                <a:spcPts val="4200"/>
              </a:lnSpc>
            </a:pPr>
            <a:r>
              <a:rPr lang="en-US" sz="2800">
                <a:solidFill>
                  <a:srgbClr val="1E1E1E"/>
                </a:solidFill>
                <a:latin typeface="Now"/>
              </a:rPr>
              <a:t>À Propos</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726267"/>
            <a:ext cx="7842122" cy="3405548"/>
          </a:xfrm>
          <a:prstGeom prst="rect">
            <a:avLst/>
          </a:prstGeom>
        </p:spPr>
        <p:txBody>
          <a:bodyPr wrap="square" lIns="0" tIns="0" rIns="0" bIns="0" rtlCol="0" anchor="t">
            <a:spAutoFit/>
          </a:bodyPr>
          <a:lstStyle/>
          <a:p>
            <a:pPr>
              <a:lnSpc>
                <a:spcPts val="2700"/>
              </a:lnSpc>
              <a:spcAft>
                <a:spcPts val="1200"/>
              </a:spcAft>
            </a:pPr>
            <a:r>
              <a:rPr lang="fr-FR" dirty="0">
                <a:latin typeface="Now" panose="00000500000000000000" pitchFamily="50" charset="0"/>
                <a:ea typeface="Calibri" panose="020F0502020204030204" pitchFamily="34" charset="0"/>
                <a:cs typeface="Myanmar Text" panose="020B0502040204020203" pitchFamily="34" charset="0"/>
              </a:rPr>
              <a:t>Bienvenue à cette formation sur l'autonomisation des femmes dans la conservation. Elle est basée sur les expériences, les idées et les leçons apprises par les bénéficiaires de subventions du CEPF dans le Hotspot Indo-Birman, ainsi que sur les bonnes pratiques générales pour intégrer le genre dans les projets de conservation.</a:t>
            </a:r>
          </a:p>
          <a:p>
            <a:pPr>
              <a:lnSpc>
                <a:spcPts val="2700"/>
              </a:lnSpc>
              <a:spcAft>
                <a:spcPts val="1200"/>
              </a:spcAft>
            </a:pPr>
            <a:r>
              <a:rPr lang="en-US" sz="1800" i="1" dirty="0">
                <a:effectLst/>
                <a:latin typeface="Now" panose="00000500000000000000" pitchFamily="50" charset="0"/>
                <a:ea typeface="Calibri" panose="020F0502020204030204" pitchFamily="34" charset="0"/>
                <a:cs typeface="Myanmar Text" panose="020B0502040204020203" pitchFamily="34" charset="0"/>
              </a:rPr>
              <a:t>Matériel sous </a:t>
            </a:r>
            <a:r>
              <a:rPr lang="en-US" sz="1800" i="1" dirty="0" err="1">
                <a:effectLst/>
                <a:latin typeface="Now" panose="00000500000000000000" pitchFamily="50" charset="0"/>
                <a:ea typeface="Calibri" panose="020F0502020204030204" pitchFamily="34" charset="0"/>
                <a:cs typeface="Myanmar Text" panose="020B0502040204020203" pitchFamily="34" charset="0"/>
              </a:rPr>
              <a:t>licence</a:t>
            </a:r>
            <a:r>
              <a:rPr lang="en-US" sz="1800" i="1" dirty="0">
                <a:effectLst/>
                <a:latin typeface="Now" panose="00000500000000000000" pitchFamily="50" charset="0"/>
                <a:ea typeface="Calibri" panose="020F0502020204030204" pitchFamily="34" charset="0"/>
                <a:cs typeface="Myanmar Text" panose="020B0502040204020203" pitchFamily="34" charset="0"/>
              </a:rPr>
              <a:t> </a:t>
            </a:r>
            <a:r>
              <a:rPr lang="en-US" sz="1800" i="1" u="sng" dirty="0">
                <a:solidFill>
                  <a:srgbClr val="1155CC"/>
                </a:solidFill>
                <a:effectLst/>
                <a:latin typeface="Now" panose="00000500000000000000" pitchFamily="50" charset="0"/>
                <a:ea typeface="Calibri" panose="020F0502020204030204" pitchFamily="34" charset="0"/>
                <a:cs typeface="Arial" panose="020B0604020202020204" pitchFamily="34" charset="0"/>
                <a:hlinkClick r:id="rId4"/>
              </a:rPr>
              <a:t>CC BY-NC 4.0</a:t>
            </a:r>
            <a:r>
              <a:rPr lang="en-US" sz="1800" i="1" dirty="0">
                <a:solidFill>
                  <a:srgbClr val="222222"/>
                </a:solidFill>
                <a:effectLst/>
                <a:latin typeface="Now" panose="00000500000000000000" pitchFamily="50" charset="0"/>
                <a:ea typeface="Calibri" panose="020F0502020204030204" pitchFamily="34" charset="0"/>
                <a:cs typeface="Arial" panose="020B0604020202020204" pitchFamily="34" charset="0"/>
              </a:rPr>
              <a:t>.</a:t>
            </a:r>
          </a:p>
          <a:p>
            <a:pPr>
              <a:lnSpc>
                <a:spcPts val="2700"/>
              </a:lnSpc>
              <a:spcAft>
                <a:spcPts val="1200"/>
              </a:spcAft>
            </a:pPr>
            <a:r>
              <a:rPr lang="fr-FR" dirty="0">
                <a:solidFill>
                  <a:srgbClr val="1E1E1E"/>
                </a:solidFill>
                <a:latin typeface="Now"/>
              </a:rPr>
              <a:t>Financé dans le cadre de la série de ressources d'apprentissage du CEPF « Construire sur le succès », qui vise à promouvoir des pratiques de conservation efficaces à travers la planète.</a:t>
            </a:r>
            <a:endParaRPr lang="es-ES" dirty="0">
              <a:solidFill>
                <a:srgbClr val="1E1E1E"/>
              </a:solidFill>
              <a:latin typeface="Now"/>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474215" y="9486900"/>
            <a:ext cx="8710642"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a:solidFill>
                  <a:srgbClr val="FBB38F"/>
                </a:solidFill>
                <a:latin typeface="Now"/>
              </a:rPr>
              <a:t>Publié: 2021 | Auteur: Tara Sayuri Whitty, Ph.D. @ Keiruna Inc. Traduction: Gretel Ippisch</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14825"/>
            <a:ext cx="7365480" cy="523875"/>
          </a:xfrm>
          <a:prstGeom prst="rect">
            <a:avLst/>
          </a:prstGeom>
        </p:spPr>
        <p:txBody>
          <a:bodyPr wrap="square" lIns="0" tIns="0" rIns="0" bIns="0" rtlCol="0" anchor="t">
            <a:spAutoFit/>
          </a:bodyPr>
          <a:lstStyle/>
          <a:p>
            <a:pPr>
              <a:lnSpc>
                <a:spcPts val="4200"/>
              </a:lnSpc>
            </a:pPr>
            <a:r>
              <a:rPr lang="en-US" sz="2800">
                <a:solidFill>
                  <a:srgbClr val="1E1E1E"/>
                </a:solidFill>
                <a:latin typeface="Now"/>
              </a:rPr>
              <a:t>Mode d’Emploi</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905089"/>
            <a:ext cx="7865552" cy="2905411"/>
          </a:xfrm>
          <a:prstGeom prst="rect">
            <a:avLst/>
          </a:prstGeom>
        </p:spPr>
        <p:txBody>
          <a:bodyPr wrap="square" lIns="0" tIns="0" rIns="0" bIns="0" rtlCol="0" anchor="t">
            <a:spAutoFit/>
          </a:bodyPr>
          <a:lstStyle/>
          <a:p>
            <a:pPr>
              <a:lnSpc>
                <a:spcPts val="2700"/>
              </a:lnSpc>
              <a:spcAft>
                <a:spcPts val="1200"/>
              </a:spcAft>
            </a:pPr>
            <a:r>
              <a:rPr lang="fr-FR">
                <a:solidFill>
                  <a:srgbClr val="1E1E1E"/>
                </a:solidFill>
                <a:latin typeface="Now"/>
              </a:rPr>
              <a:t>Il s'agit d'une formation en 3 modules qui peut être auto-guidée ou dispensée par un formateur à un groupe. La formation a été développée pour être indépendante, mais des explications supplémentaires sont incluses dans le document « Notes de    formation ». </a:t>
            </a:r>
          </a:p>
          <a:p>
            <a:pPr>
              <a:lnSpc>
                <a:spcPts val="2700"/>
              </a:lnSpc>
              <a:spcAft>
                <a:spcPts val="1200"/>
              </a:spcAft>
            </a:pPr>
            <a:r>
              <a:rPr lang="fr-FR">
                <a:solidFill>
                  <a:srgbClr val="1E1E1E"/>
                </a:solidFill>
                <a:latin typeface="Now"/>
              </a:rPr>
              <a:t>Pour des informations plus approfondies sur l'un ou l'autre des sujets abordés, il existe de nombreuses références utiles, notamment celles qui figurent en annexe (Apprentissage complémentaire).</a:t>
            </a:r>
          </a:p>
        </p:txBody>
      </p:sp>
      <p:pic>
        <p:nvPicPr>
          <p:cNvPr id="28" name="Picture 27">
            <a:extLst>
              <a:ext uri="{FF2B5EF4-FFF2-40B4-BE49-F238E27FC236}">
                <a16:creationId xmlns:a16="http://schemas.microsoft.com/office/drawing/2014/main" id="{3421265D-0C67-419E-90E9-CE5736199B7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0085054" y="8192337"/>
            <a:ext cx="2551979" cy="847130"/>
          </a:xfrm>
          <a:prstGeom prst="rect">
            <a:avLst/>
          </a:prstGeom>
        </p:spPr>
      </p:pic>
      <p:sp>
        <p:nvSpPr>
          <p:cNvPr id="8" name="TextBox 8"/>
          <p:cNvSpPr txBox="1"/>
          <p:nvPr/>
        </p:nvSpPr>
        <p:spPr>
          <a:xfrm>
            <a:off x="12975923" y="8039937"/>
            <a:ext cx="5037187" cy="2132763"/>
          </a:xfrm>
          <a:prstGeom prst="rect">
            <a:avLst/>
          </a:prstGeom>
        </p:spPr>
        <p:txBody>
          <a:bodyPr wrap="square" lIns="0" tIns="0" rIns="0" bIns="0" rtlCol="0" anchor="t">
            <a:spAutoFit/>
          </a:bodyPr>
          <a:lstStyle/>
          <a:p>
            <a:pPr>
              <a:lnSpc>
                <a:spcPts val="2800"/>
              </a:lnSpc>
              <a:spcAft>
                <a:spcPts val="600"/>
              </a:spcAft>
            </a:pPr>
            <a:r>
              <a:rPr lang="fr-FR">
                <a:solidFill>
                  <a:srgbClr val="0A9396"/>
                </a:solidFill>
                <a:effectLst/>
                <a:latin typeface="Now" panose="00000500000000000000" pitchFamily="50" charset="0"/>
                <a:ea typeface="Calibri" panose="020F0502020204030204" pitchFamily="34" charset="0"/>
                <a:cs typeface="Myanmar Text" panose="020B0502040204020203" pitchFamily="34" charset="0"/>
              </a:rPr>
              <a:t>Le CEPF est une initiative conjointe de l'Agence française de développement, de Conservation International, de l'Union européenne, du Fonds pour l'environnement mondial, du gouvernement japonais et de la Banque mondiale.</a:t>
            </a:r>
            <a:endParaRPr lang="en-US">
              <a:solidFill>
                <a:srgbClr val="0A9396"/>
              </a:solidFill>
              <a:latin typeface="Now"/>
            </a:endParaRPr>
          </a:p>
        </p:txBody>
      </p:sp>
      <p:pic>
        <p:nvPicPr>
          <p:cNvPr id="20" name="Picture 19">
            <a:extLst>
              <a:ext uri="{FF2B5EF4-FFF2-40B4-BE49-F238E27FC236}">
                <a16:creationId xmlns:a16="http://schemas.microsoft.com/office/drawing/2014/main" id="{E8999571-2EF1-4188-B6A5-331BA0BAC25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5800" y="2781300"/>
            <a:ext cx="7702495" cy="1899496"/>
          </a:xfrm>
          <a:prstGeom prst="rect">
            <a:avLst/>
          </a:prstGeom>
        </p:spPr>
      </p:pic>
      <p:sp>
        <p:nvSpPr>
          <p:cNvPr id="21" name="TextBox 7">
            <a:extLst>
              <a:ext uri="{FF2B5EF4-FFF2-40B4-BE49-F238E27FC236}">
                <a16:creationId xmlns:a16="http://schemas.microsoft.com/office/drawing/2014/main" id="{7BF20223-6782-4E12-8446-B436E16D834B}"/>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36" name="TextBox 3">
            <a:extLst>
              <a:ext uri="{FF2B5EF4-FFF2-40B4-BE49-F238E27FC236}">
                <a16:creationId xmlns:a16="http://schemas.microsoft.com/office/drawing/2014/main" id="{3D76A5E5-8843-48DA-9E0D-B343ECADE941}"/>
              </a:ext>
            </a:extLst>
          </p:cNvPr>
          <p:cNvSpPr txBox="1"/>
          <p:nvPr/>
        </p:nvSpPr>
        <p:spPr>
          <a:xfrm>
            <a:off x="-152400" y="3848100"/>
            <a:ext cx="6433897" cy="6070893"/>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Now"/>
                <a:ea typeface="+mn-ea"/>
                <a:cs typeface="+mn-cs"/>
              </a:rPr>
              <a:t>EXEMPLE:</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a:solidFill>
                  <a:schemeClr val="bg1"/>
                </a:solidFill>
                <a:latin typeface="Now"/>
              </a:rPr>
              <a:t>Cette feuille de route demande aux personnes interrogées de décrire leurs activités, leurs sentiments (et pourquoi), et les changements souhaités au cours de différentes activités de </a:t>
            </a:r>
            <a:r>
              <a:rPr lang="fr-FR" sz="2000" i="1">
                <a:solidFill>
                  <a:schemeClr val="bg1"/>
                </a:solidFill>
                <a:latin typeface="Now"/>
              </a:rPr>
              <a:t>pêche : </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i="1">
                <a:solidFill>
                  <a:schemeClr val="bg1"/>
                </a:solidFill>
                <a:latin typeface="Now"/>
              </a:rPr>
              <a:t>aller pêcher</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i="1">
                <a:solidFill>
                  <a:schemeClr val="bg1"/>
                </a:solidFill>
                <a:latin typeface="Now"/>
              </a:rPr>
              <a:t>décharger les prises</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i="1">
                <a:solidFill>
                  <a:schemeClr val="bg1"/>
                </a:solidFill>
                <a:latin typeface="Now"/>
              </a:rPr>
              <a:t>transformer les produits de la pêche</a:t>
            </a: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i="1">
                <a:solidFill>
                  <a:schemeClr val="bg1"/>
                </a:solidFill>
                <a:latin typeface="Now"/>
              </a:rPr>
              <a:t>vendre le poisson et les produits de la pêche</a:t>
            </a:r>
            <a:r>
              <a:rPr lang="fr-FR" sz="2000">
                <a:solidFill>
                  <a:schemeClr val="bg1"/>
                </a:solidFill>
                <a:latin typeface="Now"/>
              </a:rPr>
              <a:t>. Elle a été utilisée pour comprendre les différentes expériences des hommes et des femmes dans le domaine de la pêche dans l'État Mon, au Myanmar.</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6220537" y="4397882"/>
            <a:ext cx="0" cy="4780335"/>
          </a:xfrm>
          <a:prstGeom prst="line">
            <a:avLst/>
          </a:prstGeom>
          <a:ln w="28575" cap="rnd">
            <a:solidFill>
              <a:srgbClr val="94D2BD"/>
            </a:solidFill>
            <a:prstDash val="sysDot"/>
            <a:headEnd type="none" w="sm" len="sm"/>
            <a:tailEnd type="none" w="sm" len="sm"/>
          </a:ln>
        </p:spPr>
      </p:sp>
      <p:grpSp>
        <p:nvGrpSpPr>
          <p:cNvPr id="16" name="Group 15">
            <a:extLst>
              <a:ext uri="{FF2B5EF4-FFF2-40B4-BE49-F238E27FC236}">
                <a16:creationId xmlns:a16="http://schemas.microsoft.com/office/drawing/2014/main" id="{0B53F57B-49CA-4DA9-A3DE-435A5A62F94C}"/>
              </a:ext>
            </a:extLst>
          </p:cNvPr>
          <p:cNvGrpSpPr/>
          <p:nvPr/>
        </p:nvGrpSpPr>
        <p:grpSpPr>
          <a:xfrm>
            <a:off x="6281497" y="2247900"/>
            <a:ext cx="11519652" cy="7492322"/>
            <a:chOff x="3537115" y="621101"/>
            <a:chExt cx="8654885" cy="5629093"/>
          </a:xfrm>
        </p:grpSpPr>
        <p:pic>
          <p:nvPicPr>
            <p:cNvPr id="17" name="Picture 16">
              <a:extLst>
                <a:ext uri="{FF2B5EF4-FFF2-40B4-BE49-F238E27FC236}">
                  <a16:creationId xmlns:a16="http://schemas.microsoft.com/office/drawing/2014/main" id="{FCE637BC-4317-42C6-B39C-6619CD8F81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537115" y="621101"/>
              <a:ext cx="8654885" cy="5629093"/>
            </a:xfrm>
            <a:prstGeom prst="rect">
              <a:avLst/>
            </a:prstGeom>
          </p:spPr>
        </p:pic>
        <p:sp>
          <p:nvSpPr>
            <p:cNvPr id="18" name="Title 1">
              <a:extLst>
                <a:ext uri="{FF2B5EF4-FFF2-40B4-BE49-F238E27FC236}">
                  <a16:creationId xmlns:a16="http://schemas.microsoft.com/office/drawing/2014/main" id="{2C24EA35-E287-484E-9344-A6EB1AD19720}"/>
                </a:ext>
              </a:extLst>
            </p:cNvPr>
            <p:cNvSpPr txBox="1">
              <a:spLocks/>
            </p:cNvSpPr>
            <p:nvPr/>
          </p:nvSpPr>
          <p:spPr>
            <a:xfrm>
              <a:off x="4053696" y="965200"/>
              <a:ext cx="989360" cy="992910"/>
            </a:xfrm>
            <a:custGeom>
              <a:avLst/>
              <a:gdLst>
                <a:gd name="connsiteX0" fmla="*/ 0 w 961651"/>
                <a:gd name="connsiteY0" fmla="*/ 0 h 1149928"/>
                <a:gd name="connsiteX1" fmla="*/ 961651 w 961651"/>
                <a:gd name="connsiteY1" fmla="*/ 0 h 1149928"/>
                <a:gd name="connsiteX2" fmla="*/ 961651 w 961651"/>
                <a:gd name="connsiteY2" fmla="*/ 1149928 h 1149928"/>
                <a:gd name="connsiteX3" fmla="*/ 0 w 961651"/>
                <a:gd name="connsiteY3" fmla="*/ 1149928 h 1149928"/>
                <a:gd name="connsiteX4" fmla="*/ 0 w 961651"/>
                <a:gd name="connsiteY4" fmla="*/ 0 h 1149928"/>
                <a:gd name="connsiteX0" fmla="*/ 378691 w 961651"/>
                <a:gd name="connsiteY0" fmla="*/ 240145 h 1149928"/>
                <a:gd name="connsiteX1" fmla="*/ 961651 w 961651"/>
                <a:gd name="connsiteY1" fmla="*/ 0 h 1149928"/>
                <a:gd name="connsiteX2" fmla="*/ 961651 w 961651"/>
                <a:gd name="connsiteY2" fmla="*/ 1149928 h 1149928"/>
                <a:gd name="connsiteX3" fmla="*/ 0 w 961651"/>
                <a:gd name="connsiteY3" fmla="*/ 1149928 h 1149928"/>
                <a:gd name="connsiteX4" fmla="*/ 378691 w 961651"/>
                <a:gd name="connsiteY4" fmla="*/ 240145 h 1149928"/>
                <a:gd name="connsiteX0" fmla="*/ 378691 w 989360"/>
                <a:gd name="connsiteY0" fmla="*/ 83127 h 992910"/>
                <a:gd name="connsiteX1" fmla="*/ 989360 w 989360"/>
                <a:gd name="connsiteY1" fmla="*/ 0 h 992910"/>
                <a:gd name="connsiteX2" fmla="*/ 961651 w 989360"/>
                <a:gd name="connsiteY2" fmla="*/ 992910 h 992910"/>
                <a:gd name="connsiteX3" fmla="*/ 0 w 989360"/>
                <a:gd name="connsiteY3" fmla="*/ 992910 h 992910"/>
                <a:gd name="connsiteX4" fmla="*/ 378691 w 989360"/>
                <a:gd name="connsiteY4" fmla="*/ 83127 h 99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60" h="992910">
                  <a:moveTo>
                    <a:pt x="378691" y="83127"/>
                  </a:moveTo>
                  <a:lnTo>
                    <a:pt x="989360" y="0"/>
                  </a:lnTo>
                  <a:lnTo>
                    <a:pt x="961651" y="992910"/>
                  </a:lnTo>
                  <a:lnTo>
                    <a:pt x="0" y="992910"/>
                  </a:lnTo>
                  <a:lnTo>
                    <a:pt x="378691" y="83127"/>
                  </a:lnTo>
                  <a:close/>
                </a:path>
              </a:pathLst>
            </a:custGeom>
            <a:gradFill flip="none" rotWithShape="1">
              <a:gsLst>
                <a:gs pos="30621">
                  <a:srgbClr val="D1D3D0">
                    <a:alpha val="79000"/>
                  </a:srgbClr>
                </a:gs>
                <a:gs pos="0">
                  <a:srgbClr val="D1D3D0">
                    <a:alpha val="52000"/>
                  </a:srgbClr>
                </a:gs>
                <a:gs pos="59000">
                  <a:srgbClr val="D1D3D0"/>
                </a:gs>
              </a:gsLst>
              <a:lin ang="13500000" scaled="1"/>
              <a:tileRect/>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latin typeface="+mn-lt"/>
              </a:endParaRPr>
            </a:p>
          </p:txBody>
        </p:sp>
      </p:grpSp>
      <p:sp>
        <p:nvSpPr>
          <p:cNvPr id="23" name="TextBox 4">
            <a:extLst>
              <a:ext uri="{FF2B5EF4-FFF2-40B4-BE49-F238E27FC236}">
                <a16:creationId xmlns:a16="http://schemas.microsoft.com/office/drawing/2014/main" id="{FA48C5C1-A6AB-4219-B8A3-8F3EECACF3E0}"/>
              </a:ext>
            </a:extLst>
          </p:cNvPr>
          <p:cNvSpPr txBox="1"/>
          <p:nvPr/>
        </p:nvSpPr>
        <p:spPr>
          <a:xfrm>
            <a:off x="12006505" y="9153680"/>
            <a:ext cx="5637899"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Carte de voyage pour la recherche sur la pêche dans l'État Mon, Myanmar. </a:t>
            </a:r>
            <a:r>
              <a:rPr lang="en-US">
                <a:solidFill>
                  <a:schemeClr val="bg1"/>
                </a:solidFill>
                <a:latin typeface="Now"/>
              </a:rPr>
              <a:t>© </a:t>
            </a:r>
            <a:r>
              <a:rPr lang="en-US" err="1">
                <a:solidFill>
                  <a:schemeClr val="bg1"/>
                </a:solidFill>
                <a:latin typeface="Now"/>
              </a:rPr>
              <a:t>TSWhitty</a:t>
            </a:r>
            <a:endParaRPr lang="en-US">
              <a:solidFill>
                <a:schemeClr val="bg1"/>
              </a:solidFill>
              <a:highlight>
                <a:srgbClr val="FFFF00"/>
              </a:highlight>
              <a:latin typeface="Now"/>
            </a:endParaRPr>
          </a:p>
        </p:txBody>
      </p:sp>
      <p:sp>
        <p:nvSpPr>
          <p:cNvPr id="22" name="AutoShape 2">
            <a:extLst>
              <a:ext uri="{FF2B5EF4-FFF2-40B4-BE49-F238E27FC236}">
                <a16:creationId xmlns:a16="http://schemas.microsoft.com/office/drawing/2014/main" id="{07949B73-E847-4DF0-8D8D-8631DB64B15C}"/>
              </a:ext>
            </a:extLst>
          </p:cNvPr>
          <p:cNvSpPr/>
          <p:nvPr/>
        </p:nvSpPr>
        <p:spPr>
          <a:xfrm>
            <a:off x="381000" y="79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D9CDE56D-7107-48B6-B347-360BF1669B15}"/>
              </a:ext>
            </a:extLst>
          </p:cNvPr>
          <p:cNvSpPr txBox="1"/>
          <p:nvPr/>
        </p:nvSpPr>
        <p:spPr>
          <a:xfrm>
            <a:off x="381000" y="991453"/>
            <a:ext cx="5411029" cy="3033907"/>
          </a:xfrm>
          <a:prstGeom prst="rect">
            <a:avLst/>
          </a:prstGeom>
        </p:spPr>
        <p:txBody>
          <a:bodyPr lIns="0" tIns="0" rIns="0" bIns="0" rtlCol="0" anchor="t">
            <a:spAutoFit/>
          </a:bodyPr>
          <a:lstStyle/>
          <a:p>
            <a:pPr>
              <a:lnSpc>
                <a:spcPts val="3359"/>
              </a:lnSpc>
            </a:pPr>
            <a:r>
              <a:rPr lang="fr-FR" sz="2400">
                <a:solidFill>
                  <a:srgbClr val="1E1E1E"/>
                </a:solidFill>
                <a:latin typeface="Now"/>
              </a:rPr>
              <a:t>Documenter la façon dont les femmes et les hommes vivent leurs journées ou certains processus (par exemple, le processus qui va de la pêche à la vente des produits de la pêche), y compris leurs activités et leurs sentiments</a:t>
            </a:r>
            <a:endParaRPr lang="en-US" sz="2400">
              <a:solidFill>
                <a:srgbClr val="1E1E1E"/>
              </a:solidFill>
              <a:latin typeface="Now"/>
            </a:endParaRPr>
          </a:p>
        </p:txBody>
      </p:sp>
      <p:sp>
        <p:nvSpPr>
          <p:cNvPr id="25" name="TextBox 4">
            <a:extLst>
              <a:ext uri="{FF2B5EF4-FFF2-40B4-BE49-F238E27FC236}">
                <a16:creationId xmlns:a16="http://schemas.microsoft.com/office/drawing/2014/main" id="{5FA43241-51BA-44A3-B569-7CD7A735D058}"/>
              </a:ext>
            </a:extLst>
          </p:cNvPr>
          <p:cNvSpPr txBox="1"/>
          <p:nvPr/>
        </p:nvSpPr>
        <p:spPr>
          <a:xfrm>
            <a:off x="381000" y="266700"/>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Cartographie du parcours</a:t>
            </a:r>
          </a:p>
        </p:txBody>
      </p:sp>
    </p:spTree>
    <p:extLst>
      <p:ext uri="{BB962C8B-B14F-4D97-AF65-F5344CB8AC3E}">
        <p14:creationId xmlns:p14="http://schemas.microsoft.com/office/powerpoint/2010/main" val="132816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pic>
        <p:nvPicPr>
          <p:cNvPr id="3" name="Graphic 2" descr="Add with solid fill">
            <a:extLst>
              <a:ext uri="{FF2B5EF4-FFF2-40B4-BE49-F238E27FC236}">
                <a16:creationId xmlns:a16="http://schemas.microsoft.com/office/drawing/2014/main" id="{688CF589-42C5-468F-B0F5-CC06F6EC4A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439" y="384353"/>
            <a:ext cx="1005840" cy="1005840"/>
          </a:xfrm>
          <a:prstGeom prst="rect">
            <a:avLst/>
          </a:prstGeom>
        </p:spPr>
      </p:pic>
      <p:sp>
        <p:nvSpPr>
          <p:cNvPr id="26" name="TextBox 3">
            <a:extLst>
              <a:ext uri="{FF2B5EF4-FFF2-40B4-BE49-F238E27FC236}">
                <a16:creationId xmlns:a16="http://schemas.microsoft.com/office/drawing/2014/main" id="{F5A16925-5E90-42BC-A01B-AD92ED941527}"/>
              </a:ext>
            </a:extLst>
          </p:cNvPr>
          <p:cNvSpPr txBox="1"/>
          <p:nvPr/>
        </p:nvSpPr>
        <p:spPr>
          <a:xfrm>
            <a:off x="1143000" y="5676900"/>
            <a:ext cx="6085477" cy="3454792"/>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lang="en-US" sz="2000" dirty="0">
                <a:solidFill>
                  <a:schemeClr val="bg1"/>
                </a:solidFill>
                <a:latin typeface="Now"/>
              </a:rPr>
              <a:t>EXEMPLE:</a:t>
            </a:r>
            <a:endParaRPr kumimoji="0" lang="en-US" sz="2000" b="0" i="0" u="none" strike="noStrike" kern="1200" cap="none" spc="0" normalizeH="0" baseline="0" noProof="0" dirty="0">
              <a:ln>
                <a:noFill/>
              </a:ln>
              <a:solidFill>
                <a:schemeClr val="bg1"/>
              </a:solidFill>
              <a:effectLst/>
              <a:uLnTx/>
              <a:uFillTx/>
              <a:latin typeface="Now"/>
              <a:ea typeface="+mn-ea"/>
              <a:cs typeface="+mn-cs"/>
            </a:endParaRPr>
          </a:p>
          <a:p>
            <a:pPr marL="0" marR="0" lvl="0" indent="0" algn="r" defTabSz="914400" rtl="0" eaLnBrk="1" fontAlgn="auto" latinLnBrk="0" hangingPunct="1">
              <a:lnSpc>
                <a:spcPts val="3359"/>
              </a:lnSpc>
              <a:spcBef>
                <a:spcPts val="0"/>
              </a:spcBef>
              <a:spcAft>
                <a:spcPts val="0"/>
              </a:spcAft>
              <a:buClrTx/>
              <a:buSzTx/>
              <a:buFontTx/>
              <a:buNone/>
              <a:tabLst/>
              <a:defRPr/>
            </a:pPr>
            <a:r>
              <a:rPr lang="fr-FR" sz="2000" dirty="0">
                <a:solidFill>
                  <a:schemeClr val="bg1"/>
                </a:solidFill>
                <a:latin typeface="Now"/>
              </a:rPr>
              <a:t>La boîte à outils d'analyse du genre de Mangroves for the Future pour les professionnels de la gestion côtière : Cette boîte à outils est un excellent guide pour le processus d'analyse du genre, et comprend des guides d'entretien et des modèles à remplir</a:t>
            </a:r>
            <a:endParaRPr kumimoji="0" lang="en-US" sz="2000" b="0" i="0" u="none" strike="noStrike" kern="1200" cap="none" spc="0" normalizeH="0" baseline="0" noProof="0" dirty="0">
              <a:ln>
                <a:noFill/>
              </a:ln>
              <a:solidFill>
                <a:schemeClr val="bg1"/>
              </a:solidFill>
              <a:effectLst/>
              <a:uLnTx/>
              <a:uFillTx/>
              <a:latin typeface="Now"/>
              <a:ea typeface="+mn-ea"/>
              <a:cs typeface="+mn-cs"/>
            </a:endParaRPr>
          </a:p>
        </p:txBody>
      </p:sp>
      <p:pic>
        <p:nvPicPr>
          <p:cNvPr id="5" name="Picture 4">
            <a:extLst>
              <a:ext uri="{FF2B5EF4-FFF2-40B4-BE49-F238E27FC236}">
                <a16:creationId xmlns:a16="http://schemas.microsoft.com/office/drawing/2014/main" id="{BF19EFB7-6DED-479E-8EAF-B74B42C4B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464" y="3377415"/>
            <a:ext cx="4781550" cy="6800850"/>
          </a:xfrm>
          <a:prstGeom prst="rect">
            <a:avLst/>
          </a:prstGeom>
        </p:spPr>
      </p:pic>
      <p:pic>
        <p:nvPicPr>
          <p:cNvPr id="7" name="Picture 6">
            <a:extLst>
              <a:ext uri="{FF2B5EF4-FFF2-40B4-BE49-F238E27FC236}">
                <a16:creationId xmlns:a16="http://schemas.microsoft.com/office/drawing/2014/main" id="{086EE176-0796-42C5-863C-85A7B0588C5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2493189" y="3391507"/>
            <a:ext cx="5185211" cy="6800850"/>
          </a:xfrm>
          <a:prstGeom prst="rect">
            <a:avLst/>
          </a:prstGeom>
        </p:spPr>
      </p:pic>
      <p:sp>
        <p:nvSpPr>
          <p:cNvPr id="22" name="AutoShape 2">
            <a:extLst>
              <a:ext uri="{FF2B5EF4-FFF2-40B4-BE49-F238E27FC236}">
                <a16:creationId xmlns:a16="http://schemas.microsoft.com/office/drawing/2014/main" id="{1D972A41-1990-4D0F-8DD9-4497D34C159F}"/>
              </a:ext>
            </a:extLst>
          </p:cNvPr>
          <p:cNvSpPr/>
          <p:nvPr/>
        </p:nvSpPr>
        <p:spPr>
          <a:xfrm>
            <a:off x="304800" y="1184081"/>
            <a:ext cx="4374988" cy="0"/>
          </a:xfrm>
          <a:prstGeom prst="line">
            <a:avLst/>
          </a:prstGeom>
          <a:ln w="28575" cap="rnd">
            <a:solidFill>
              <a:schemeClr val="bg1"/>
            </a:solidFill>
            <a:prstDash val="sysDot"/>
            <a:headEnd type="none" w="sm" len="sm"/>
            <a:tailEnd type="none" w="sm" len="sm"/>
          </a:ln>
        </p:spPr>
      </p:sp>
      <p:sp>
        <p:nvSpPr>
          <p:cNvPr id="23" name="TextBox 3">
            <a:extLst>
              <a:ext uri="{FF2B5EF4-FFF2-40B4-BE49-F238E27FC236}">
                <a16:creationId xmlns:a16="http://schemas.microsoft.com/office/drawing/2014/main" id="{7D0F7029-B26F-47EC-93E1-210C3C78543E}"/>
              </a:ext>
            </a:extLst>
          </p:cNvPr>
          <p:cNvSpPr txBox="1"/>
          <p:nvPr/>
        </p:nvSpPr>
        <p:spPr>
          <a:xfrm>
            <a:off x="304800" y="1381426"/>
            <a:ext cx="5411029" cy="2161874"/>
          </a:xfrm>
          <a:prstGeom prst="rect">
            <a:avLst/>
          </a:prstGeom>
        </p:spPr>
        <p:txBody>
          <a:bodyPr lIns="0" tIns="0" rIns="0" bIns="0" rtlCol="0" anchor="t">
            <a:spAutoFit/>
          </a:bodyPr>
          <a:lstStyle/>
          <a:p>
            <a:pPr>
              <a:lnSpc>
                <a:spcPts val="3359"/>
              </a:lnSpc>
            </a:pPr>
            <a:r>
              <a:rPr lang="fr-FR" sz="2400">
                <a:solidFill>
                  <a:srgbClr val="1E1E1E"/>
                </a:solidFill>
                <a:latin typeface="Now"/>
              </a:rPr>
              <a:t>Questionnaire structuré sur les attentes et les rôles des femmes, des hommes, des filles, des garçons dans la communauté + utilisation et gestion des ressources naturelles</a:t>
            </a:r>
            <a:endParaRPr lang="en-US" sz="2400">
              <a:solidFill>
                <a:srgbClr val="1E1E1E"/>
              </a:solidFill>
              <a:latin typeface="Now"/>
            </a:endParaRPr>
          </a:p>
        </p:txBody>
      </p:sp>
      <p:sp>
        <p:nvSpPr>
          <p:cNvPr id="24" name="TextBox 4">
            <a:extLst>
              <a:ext uri="{FF2B5EF4-FFF2-40B4-BE49-F238E27FC236}">
                <a16:creationId xmlns:a16="http://schemas.microsoft.com/office/drawing/2014/main" id="{5D54DE9A-00B8-4A83-B6E7-D07D5CFE3504}"/>
              </a:ext>
            </a:extLst>
          </p:cNvPr>
          <p:cNvSpPr txBox="1"/>
          <p:nvPr/>
        </p:nvSpPr>
        <p:spPr>
          <a:xfrm>
            <a:off x="304800" y="275673"/>
            <a:ext cx="5257800" cy="855362"/>
          </a:xfrm>
          <a:prstGeom prst="rect">
            <a:avLst/>
          </a:prstGeom>
        </p:spPr>
        <p:txBody>
          <a:bodyPr wrap="square" lIns="0" tIns="0" rIns="0" bIns="0" rtlCol="0" anchor="t">
            <a:spAutoFit/>
          </a:bodyPr>
          <a:lstStyle/>
          <a:p>
            <a:pPr>
              <a:lnSpc>
                <a:spcPts val="3359"/>
              </a:lnSpc>
            </a:pPr>
            <a:r>
              <a:rPr lang="fr-FR" sz="2400">
                <a:solidFill>
                  <a:srgbClr val="0A9396"/>
                </a:solidFill>
                <a:latin typeface="Now Bold"/>
              </a:rPr>
              <a:t>Questionnaire sur les normes et les rôles des hommes et des femmes</a:t>
            </a:r>
            <a:endParaRPr lang="en-US" sz="2400">
              <a:solidFill>
                <a:srgbClr val="0A9396"/>
              </a:solidFill>
              <a:latin typeface="Now Bold"/>
            </a:endParaRPr>
          </a:p>
        </p:txBody>
      </p:sp>
      <p:sp>
        <p:nvSpPr>
          <p:cNvPr id="29" name="AutoShape 2">
            <a:extLst>
              <a:ext uri="{FF2B5EF4-FFF2-40B4-BE49-F238E27FC236}">
                <a16:creationId xmlns:a16="http://schemas.microsoft.com/office/drawing/2014/main" id="{9663FCBD-D206-4765-9802-8915C9ACBAB8}"/>
              </a:ext>
            </a:extLst>
          </p:cNvPr>
          <p:cNvSpPr/>
          <p:nvPr/>
        </p:nvSpPr>
        <p:spPr>
          <a:xfrm>
            <a:off x="6586760" y="833032"/>
            <a:ext cx="4374988" cy="0"/>
          </a:xfrm>
          <a:prstGeom prst="line">
            <a:avLst/>
          </a:prstGeom>
          <a:ln w="28575" cap="rnd">
            <a:solidFill>
              <a:schemeClr val="bg1"/>
            </a:solidFill>
            <a:prstDash val="sysDot"/>
            <a:headEnd type="none" w="sm" len="sm"/>
            <a:tailEnd type="none" w="sm" len="sm"/>
          </a:ln>
        </p:spPr>
      </p:sp>
      <p:sp>
        <p:nvSpPr>
          <p:cNvPr id="30" name="TextBox 3">
            <a:extLst>
              <a:ext uri="{FF2B5EF4-FFF2-40B4-BE49-F238E27FC236}">
                <a16:creationId xmlns:a16="http://schemas.microsoft.com/office/drawing/2014/main" id="{5BF783D1-E2E8-45C0-8F90-50F2BB050A28}"/>
              </a:ext>
            </a:extLst>
          </p:cNvPr>
          <p:cNvSpPr txBox="1"/>
          <p:nvPr/>
        </p:nvSpPr>
        <p:spPr>
          <a:xfrm>
            <a:off x="6586760" y="924226"/>
            <a:ext cx="5714999" cy="2161874"/>
          </a:xfrm>
          <a:prstGeom prst="rect">
            <a:avLst/>
          </a:prstGeom>
        </p:spPr>
        <p:txBody>
          <a:bodyPr wrap="square" lIns="0" tIns="0" rIns="0" bIns="0" rtlCol="0" anchor="t">
            <a:spAutoFit/>
          </a:bodyPr>
          <a:lstStyle/>
          <a:p>
            <a:pPr>
              <a:lnSpc>
                <a:spcPts val="3359"/>
              </a:lnSpc>
            </a:pPr>
            <a:r>
              <a:rPr lang="fr-FR" sz="2400" dirty="0">
                <a:solidFill>
                  <a:srgbClr val="1E1E1E"/>
                </a:solidFill>
                <a:latin typeface="Now"/>
              </a:rPr>
              <a:t>Questions ouvertes et/ou liste de sujets pour guider des entretiens plus détaillés ou des discussions de groupe sur les normes, les problèmes et les expériences liés au genre</a:t>
            </a:r>
            <a:endParaRPr lang="en-US" sz="2400" dirty="0">
              <a:solidFill>
                <a:srgbClr val="1E1E1E"/>
              </a:solidFill>
              <a:latin typeface="Now"/>
            </a:endParaRPr>
          </a:p>
        </p:txBody>
      </p:sp>
      <p:sp>
        <p:nvSpPr>
          <p:cNvPr id="31" name="TextBox 4">
            <a:extLst>
              <a:ext uri="{FF2B5EF4-FFF2-40B4-BE49-F238E27FC236}">
                <a16:creationId xmlns:a16="http://schemas.microsoft.com/office/drawing/2014/main" id="{D090B46F-3641-43D3-ABB1-ABB255CF999C}"/>
              </a:ext>
            </a:extLst>
          </p:cNvPr>
          <p:cNvSpPr txBox="1"/>
          <p:nvPr/>
        </p:nvSpPr>
        <p:spPr>
          <a:xfrm>
            <a:off x="6586759" y="305624"/>
            <a:ext cx="5986241" cy="419346"/>
          </a:xfrm>
          <a:prstGeom prst="rect">
            <a:avLst/>
          </a:prstGeom>
        </p:spPr>
        <p:txBody>
          <a:bodyPr wrap="square" lIns="0" tIns="0" rIns="0" bIns="0" rtlCol="0" anchor="t">
            <a:spAutoFit/>
          </a:bodyPr>
          <a:lstStyle/>
          <a:p>
            <a:pPr>
              <a:lnSpc>
                <a:spcPts val="3359"/>
              </a:lnSpc>
            </a:pPr>
            <a:r>
              <a:rPr lang="fr-FR" sz="2400">
                <a:solidFill>
                  <a:srgbClr val="0A9396"/>
                </a:solidFill>
                <a:latin typeface="Now Bold"/>
              </a:rPr>
              <a:t>Guides d'entretien et de discussion</a:t>
            </a:r>
            <a:endParaRPr lang="en-US" sz="2400">
              <a:solidFill>
                <a:srgbClr val="0A9396"/>
              </a:solidFill>
              <a:latin typeface="Now Bold"/>
            </a:endParaRPr>
          </a:p>
        </p:txBody>
      </p:sp>
    </p:spTree>
    <p:extLst>
      <p:ext uri="{BB962C8B-B14F-4D97-AF65-F5344CB8AC3E}">
        <p14:creationId xmlns:p14="http://schemas.microsoft.com/office/powerpoint/2010/main" val="178357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9" name="TextBox 8">
            <a:extLst>
              <a:ext uri="{FF2B5EF4-FFF2-40B4-BE49-F238E27FC236}">
                <a16:creationId xmlns:a16="http://schemas.microsoft.com/office/drawing/2014/main" id="{1773481F-D4AD-438C-9F3F-5691CE13B023}"/>
              </a:ext>
            </a:extLst>
          </p:cNvPr>
          <p:cNvSpPr txBox="1"/>
          <p:nvPr/>
        </p:nvSpPr>
        <p:spPr>
          <a:xfrm>
            <a:off x="1143000" y="672581"/>
            <a:ext cx="12867198"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dirty="0">
                <a:solidFill>
                  <a:prstClr val="white"/>
                </a:solidFill>
                <a:latin typeface="Now" panose="020B0604020202020204" charset="0"/>
              </a:rPr>
              <a:t>Il existe de nombreuses boîtes à outils pour l'analyse du genre (par exemple, la boîte à outils d'analyse du genre de Mangroves for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prstClr val="white"/>
                </a:solidFill>
                <a:latin typeface="Now" panose="020B0604020202020204" charset="0"/>
              </a:rPr>
              <a:t>Vous pouvez adapter ces boîtes à outils selon vos besoins pour qu'elles correspondent mieux au contexte et aux objectifs de votre projet.</a:t>
            </a:r>
            <a:endParaRPr kumimoji="0" lang="en-US" sz="320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32" name="AutoShape 11">
            <a:extLst>
              <a:ext uri="{FF2B5EF4-FFF2-40B4-BE49-F238E27FC236}">
                <a16:creationId xmlns:a16="http://schemas.microsoft.com/office/drawing/2014/main" id="{BC73CD5B-BE12-417F-984F-4BD2D087ECE3}"/>
              </a:ext>
            </a:extLst>
          </p:cNvPr>
          <p:cNvSpPr/>
          <p:nvPr/>
        </p:nvSpPr>
        <p:spPr>
          <a:xfrm>
            <a:off x="4191000" y="6286500"/>
            <a:ext cx="3461816" cy="678448"/>
          </a:xfrm>
          <a:prstGeom prst="rect">
            <a:avLst/>
          </a:prstGeom>
          <a:noFill/>
        </p:spPr>
        <p:txBody>
          <a:bodyPr anchor="ctr"/>
          <a:lstStyle/>
          <a:p>
            <a:r>
              <a:rPr lang="en-US" sz="2400">
                <a:latin typeface="Now" panose="020B0604020202020204" charset="0"/>
              </a:rPr>
              <a:t>(voir Module 3)</a:t>
            </a:r>
          </a:p>
        </p:txBody>
      </p:sp>
      <p:pic>
        <p:nvPicPr>
          <p:cNvPr id="3" name="Picture 2">
            <a:extLst>
              <a:ext uri="{FF2B5EF4-FFF2-40B4-BE49-F238E27FC236}">
                <a16:creationId xmlns:a16="http://schemas.microsoft.com/office/drawing/2014/main" id="{EA52E834-F932-4919-AEE0-45BFE6EC836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77199" y="4218254"/>
            <a:ext cx="8915401" cy="5508094"/>
          </a:xfrm>
          <a:prstGeom prst="rect">
            <a:avLst/>
          </a:prstGeom>
        </p:spPr>
      </p:pic>
      <p:sp>
        <p:nvSpPr>
          <p:cNvPr id="33" name="TextBox 32">
            <a:extLst>
              <a:ext uri="{FF2B5EF4-FFF2-40B4-BE49-F238E27FC236}">
                <a16:creationId xmlns:a16="http://schemas.microsoft.com/office/drawing/2014/main" id="{86938FF2-29FB-4C11-9272-F38A8D696AA4}"/>
              </a:ext>
            </a:extLst>
          </p:cNvPr>
          <p:cNvSpPr txBox="1"/>
          <p:nvPr/>
        </p:nvSpPr>
        <p:spPr>
          <a:xfrm>
            <a:off x="1295400" y="4512285"/>
            <a:ext cx="8915401" cy="1754326"/>
          </a:xfrm>
          <a:prstGeom prst="rect">
            <a:avLst/>
          </a:prstGeom>
          <a:solidFill>
            <a:srgbClr val="94D2B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Now" panose="020B0604020202020204" charset="0"/>
                <a:ea typeface="+mn-ea"/>
                <a:cs typeface="+mn-cs"/>
              </a:rPr>
              <a:t>L'analyse du genre peut également être réalisée sous forme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sng" strike="noStrike" kern="1200" cap="none" spc="0" normalizeH="0" baseline="0" noProof="0" dirty="0">
                <a:ln>
                  <a:noFill/>
                </a:ln>
                <a:solidFill>
                  <a:prstClr val="white"/>
                </a:solidFill>
                <a:effectLst/>
                <a:uLnTx/>
                <a:uFillTx/>
                <a:latin typeface="Now" panose="020B0604020202020204" charset="0"/>
                <a:ea typeface="+mn-ea"/>
                <a:cs typeface="+mn-cs"/>
              </a:rPr>
              <a:t>recherche participative </a:t>
            </a:r>
            <a:endParaRPr kumimoji="0" lang="en-US" sz="3600" b="1" i="0" u="sng"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34" name="TextBox 4">
            <a:extLst>
              <a:ext uri="{FF2B5EF4-FFF2-40B4-BE49-F238E27FC236}">
                <a16:creationId xmlns:a16="http://schemas.microsoft.com/office/drawing/2014/main" id="{476AD5C4-1FD8-48F9-A91D-7EBB9F6CA99A}"/>
              </a:ext>
            </a:extLst>
          </p:cNvPr>
          <p:cNvSpPr txBox="1"/>
          <p:nvPr/>
        </p:nvSpPr>
        <p:spPr>
          <a:xfrm>
            <a:off x="13258800" y="8801100"/>
            <a:ext cx="3547404" cy="843949"/>
          </a:xfrm>
          <a:prstGeom prst="rect">
            <a:avLst/>
          </a:prstGeom>
        </p:spPr>
        <p:txBody>
          <a:bodyPr wrap="square" lIns="0" tIns="0" rIns="0" bIns="0" rtlCol="0" anchor="t">
            <a:spAutoFit/>
          </a:bodyPr>
          <a:lstStyle/>
          <a:p>
            <a:pPr algn="r">
              <a:lnSpc>
                <a:spcPts val="2240"/>
              </a:lnSpc>
            </a:pPr>
            <a:r>
              <a:rPr lang="fr-FR">
                <a:solidFill>
                  <a:schemeClr val="bg1"/>
                </a:solidFill>
                <a:latin typeface="Now"/>
              </a:rPr>
              <a:t>Les chercheurs communautaires examinent les données.</a:t>
            </a:r>
            <a:r>
              <a:rPr lang="en-US">
                <a:solidFill>
                  <a:schemeClr val="bg1"/>
                </a:solidFill>
                <a:latin typeface="Now"/>
              </a:rPr>
              <a:t> </a:t>
            </a:r>
          </a:p>
          <a:p>
            <a:pPr algn="r">
              <a:lnSpc>
                <a:spcPts val="2240"/>
              </a:lnSpc>
            </a:pPr>
            <a:r>
              <a:rPr lang="en-US">
                <a:solidFill>
                  <a:schemeClr val="bg1"/>
                </a:solidFill>
                <a:latin typeface="Now"/>
              </a:rPr>
              <a:t>© Teerapong Pomun, MCI</a:t>
            </a:r>
          </a:p>
        </p:txBody>
      </p:sp>
    </p:spTree>
    <p:extLst>
      <p:ext uri="{BB962C8B-B14F-4D97-AF65-F5344CB8AC3E}">
        <p14:creationId xmlns:p14="http://schemas.microsoft.com/office/powerpoint/2010/main" val="382947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1323439"/>
          </a:xfrm>
          <a:prstGeom prst="rect">
            <a:avLst/>
          </a:prstGeom>
          <a:noFill/>
        </p:spPr>
        <p:txBody>
          <a:bodyPr wrap="square">
            <a:spAutoFit/>
          </a:bodyPr>
          <a:lstStyle/>
          <a:p>
            <a:r>
              <a:rPr lang="fr-FR" sz="4000" b="1">
                <a:solidFill>
                  <a:schemeClr val="bg1"/>
                </a:solidFill>
                <a:latin typeface="Now" panose="020B0604020202020204" charset="0"/>
              </a:rPr>
              <a:t>Rendre l'engagement plus accessible aux femmes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463148" y="3543300"/>
            <a:ext cx="7212418" cy="4924425"/>
          </a:xfrm>
          <a:prstGeom prst="rect">
            <a:avLst/>
          </a:prstGeom>
          <a:noFill/>
        </p:spPr>
        <p:txBody>
          <a:bodyPr wrap="square">
            <a:spAutoFit/>
          </a:bodyPr>
          <a:lstStyle/>
          <a:p>
            <a:r>
              <a:rPr lang="fr-FR" sz="3000">
                <a:solidFill>
                  <a:schemeClr val="bg1"/>
                </a:solidFill>
                <a:latin typeface="Now" panose="020B0604020202020204" charset="0"/>
              </a:rPr>
              <a:t>Comment vous pouvez travailler pour créer un environnement favorable aux femmes dans les communautés et les institutions?</a:t>
            </a:r>
          </a:p>
          <a:p>
            <a:endParaRPr lang="es-ES" sz="2600">
              <a:solidFill>
                <a:schemeClr val="bg1"/>
              </a:solidFill>
              <a:latin typeface="Now" panose="020B0604020202020204" charset="0"/>
            </a:endParaRPr>
          </a:p>
          <a:p>
            <a:pPr marL="914400" lvl="1" indent="-457200">
              <a:buFont typeface="Wingdings" panose="05000000000000000000" pitchFamily="2" charset="2"/>
              <a:buChar char="à"/>
            </a:pPr>
            <a:r>
              <a:rPr lang="fr-FR" sz="2800">
                <a:solidFill>
                  <a:schemeClr val="bg1"/>
                </a:solidFill>
                <a:latin typeface="Now" panose="020B0604020202020204" charset="0"/>
              </a:rPr>
              <a:t>Quels sont les obstacles à la participation des femmes ?</a:t>
            </a:r>
          </a:p>
          <a:p>
            <a:pPr marL="457200" indent="-457200">
              <a:buFont typeface="Wingdings" panose="05000000000000000000" pitchFamily="2" charset="2"/>
              <a:buChar char="à"/>
            </a:pPr>
            <a:endParaRPr lang="fr-FR" sz="2800">
              <a:solidFill>
                <a:schemeClr val="bg1"/>
              </a:solidFill>
              <a:latin typeface="Now" panose="020B0604020202020204" charset="0"/>
            </a:endParaRPr>
          </a:p>
          <a:p>
            <a:pPr marL="914400" lvl="1" indent="-457200">
              <a:buFont typeface="Wingdings" panose="05000000000000000000" pitchFamily="2" charset="2"/>
              <a:buChar char="à"/>
            </a:pPr>
            <a:r>
              <a:rPr lang="fr-FR" sz="2800">
                <a:solidFill>
                  <a:schemeClr val="bg1"/>
                </a:solidFill>
                <a:latin typeface="Now" panose="020B0604020202020204" charset="0"/>
              </a:rPr>
              <a:t>Comment réduire ou adapter ces obstacles pour faciliter la participation des femmes ?</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6" name="Rectangle: Rounded Corners 15">
            <a:extLst>
              <a:ext uri="{FF2B5EF4-FFF2-40B4-BE49-F238E27FC236}">
                <a16:creationId xmlns:a16="http://schemas.microsoft.com/office/drawing/2014/main" id="{D13E19DC-6F5D-4BA7-A3FE-5E0F7C6660EA}"/>
              </a:ext>
            </a:extLst>
          </p:cNvPr>
          <p:cNvSpPr/>
          <p:nvPr/>
        </p:nvSpPr>
        <p:spPr>
          <a:xfrm>
            <a:off x="8266504" y="52187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1" name="TextBox 10">
            <a:extLst>
              <a:ext uri="{FF2B5EF4-FFF2-40B4-BE49-F238E27FC236}">
                <a16:creationId xmlns:a16="http://schemas.microsoft.com/office/drawing/2014/main" id="{53DA92BD-7156-4550-9C4B-7EC9B11EF45E}"/>
              </a:ext>
            </a:extLst>
          </p:cNvPr>
          <p:cNvSpPr txBox="1"/>
          <p:nvPr/>
        </p:nvSpPr>
        <p:spPr>
          <a:xfrm>
            <a:off x="8988901" y="4869240"/>
            <a:ext cx="8502230" cy="1569660"/>
          </a:xfrm>
          <a:prstGeom prst="rect">
            <a:avLst/>
          </a:prstGeom>
          <a:noFill/>
        </p:spPr>
        <p:txBody>
          <a:bodyPr wrap="square">
            <a:spAutoFit/>
          </a:bodyPr>
          <a:lstStyle/>
          <a:p>
            <a:r>
              <a:rPr lang="fr-FR" sz="3200">
                <a:solidFill>
                  <a:schemeClr val="bg1"/>
                </a:solidFill>
                <a:latin typeface="Now" panose="020B0604020202020204" charset="0"/>
              </a:rPr>
              <a:t>Travailler à la création d'un environnement favorable dans les communautés et les institutions</a:t>
            </a:r>
          </a:p>
        </p:txBody>
      </p:sp>
    </p:spTree>
    <p:extLst>
      <p:ext uri="{BB962C8B-B14F-4D97-AF65-F5344CB8AC3E}">
        <p14:creationId xmlns:p14="http://schemas.microsoft.com/office/powerpoint/2010/main" val="366668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65E58B-48DE-477E-984D-8D9014F142C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4E3EEB3F-F2A5-489B-AB44-0D7F1C675847}"/>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1" name="Freeform 4">
            <a:extLst>
              <a:ext uri="{FF2B5EF4-FFF2-40B4-BE49-F238E27FC236}">
                <a16:creationId xmlns:a16="http://schemas.microsoft.com/office/drawing/2014/main" id="{6B2E9937-BF08-4EFD-90DE-62098AEA5469}"/>
              </a:ext>
            </a:extLst>
          </p:cNvPr>
          <p:cNvSpPr/>
          <p:nvPr/>
        </p:nvSpPr>
        <p:spPr>
          <a:xfrm>
            <a:off x="10065774" y="2907045"/>
            <a:ext cx="7162800"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D641B83-F304-4F3B-9491-BE5CBF2CA1EA}"/>
              </a:ext>
            </a:extLst>
          </p:cNvPr>
          <p:cNvSpPr txBox="1"/>
          <p:nvPr/>
        </p:nvSpPr>
        <p:spPr>
          <a:xfrm>
            <a:off x="10065774" y="3005773"/>
            <a:ext cx="7993626" cy="707886"/>
          </a:xfrm>
          <a:prstGeom prst="rect">
            <a:avLst/>
          </a:prstGeom>
          <a:noFill/>
        </p:spPr>
        <p:txBody>
          <a:bodyPr wrap="square">
            <a:spAutoFit/>
          </a:bodyPr>
          <a:lstStyle/>
          <a:p>
            <a:r>
              <a:rPr lang="en-US" sz="4000" b="1" dirty="0" err="1">
                <a:solidFill>
                  <a:schemeClr val="bg1"/>
                </a:solidFill>
                <a:latin typeface="Now" panose="020B0604020202020204" charset="0"/>
              </a:rPr>
              <a:t>l’ANALYSE</a:t>
            </a:r>
            <a:r>
              <a:rPr lang="en-US" sz="4000" b="1" dirty="0">
                <a:solidFill>
                  <a:schemeClr val="bg1"/>
                </a:solidFill>
                <a:latin typeface="Now" panose="020B0604020202020204" charset="0"/>
              </a:rPr>
              <a:t> DU GENRE </a:t>
            </a:r>
          </a:p>
        </p:txBody>
      </p:sp>
      <p:sp>
        <p:nvSpPr>
          <p:cNvPr id="14" name="TextBox 13">
            <a:extLst>
              <a:ext uri="{FF2B5EF4-FFF2-40B4-BE49-F238E27FC236}">
                <a16:creationId xmlns:a16="http://schemas.microsoft.com/office/drawing/2014/main" id="{A3ABF3D3-A134-4BCB-BBB5-CF826DE645D5}"/>
              </a:ext>
            </a:extLst>
          </p:cNvPr>
          <p:cNvSpPr txBox="1"/>
          <p:nvPr/>
        </p:nvSpPr>
        <p:spPr>
          <a:xfrm>
            <a:off x="10134600" y="3896261"/>
            <a:ext cx="731781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i="0" strike="noStrike" kern="1200" cap="none" spc="0" normalizeH="0" baseline="0" noProof="0" dirty="0">
                <a:ln>
                  <a:noFill/>
                </a:ln>
                <a:solidFill>
                  <a:prstClr val="white"/>
                </a:solidFill>
                <a:effectLst/>
                <a:uLnTx/>
                <a:uFillTx/>
                <a:latin typeface="Now" panose="020B0604020202020204" charset="0"/>
                <a:ea typeface="+mn-ea"/>
                <a:cs typeface="+mn-cs"/>
              </a:rPr>
              <a:t>vous aideront à répondre à ces questions !</a:t>
            </a:r>
            <a:endParaRPr kumimoji="0" lang="en-US" sz="4000" b="1"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17" name="TextBox 16">
            <a:extLst>
              <a:ext uri="{FF2B5EF4-FFF2-40B4-BE49-F238E27FC236}">
                <a16:creationId xmlns:a16="http://schemas.microsoft.com/office/drawing/2014/main" id="{2F0C6CEB-5020-46FA-8180-525007B554B3}"/>
              </a:ext>
            </a:extLst>
          </p:cNvPr>
          <p:cNvSpPr txBox="1"/>
          <p:nvPr/>
        </p:nvSpPr>
        <p:spPr>
          <a:xfrm>
            <a:off x="9650361" y="2077562"/>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i="0" strike="noStrike" kern="1200" cap="none" spc="0" normalizeH="0" baseline="0" noProof="0">
                <a:ln>
                  <a:noFill/>
                </a:ln>
                <a:solidFill>
                  <a:prstClr val="white"/>
                </a:solidFill>
                <a:effectLst/>
                <a:uLnTx/>
                <a:uFillTx/>
                <a:latin typeface="Now" panose="020B0604020202020204" charset="0"/>
                <a:ea typeface="+mn-ea"/>
                <a:cs typeface="+mn-cs"/>
              </a:rPr>
              <a:t>Les informations issues de </a:t>
            </a:r>
            <a:endParaRPr kumimoji="0" lang="en-US" sz="40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6" name="TextBox 15">
            <a:extLst>
              <a:ext uri="{FF2B5EF4-FFF2-40B4-BE49-F238E27FC236}">
                <a16:creationId xmlns:a16="http://schemas.microsoft.com/office/drawing/2014/main" id="{141B5DB4-D74B-4773-86DF-DEB20F146DB5}"/>
              </a:ext>
            </a:extLst>
          </p:cNvPr>
          <p:cNvSpPr txBox="1"/>
          <p:nvPr/>
        </p:nvSpPr>
        <p:spPr>
          <a:xfrm>
            <a:off x="388374" y="2006397"/>
            <a:ext cx="7993626" cy="1323439"/>
          </a:xfrm>
          <a:prstGeom prst="rect">
            <a:avLst/>
          </a:prstGeom>
          <a:noFill/>
        </p:spPr>
        <p:txBody>
          <a:bodyPr wrap="square">
            <a:spAutoFit/>
          </a:bodyPr>
          <a:lstStyle/>
          <a:p>
            <a:r>
              <a:rPr lang="fr-FR" sz="4000" b="1">
                <a:solidFill>
                  <a:schemeClr val="bg1"/>
                </a:solidFill>
                <a:latin typeface="Now" panose="020B0604020202020204" charset="0"/>
              </a:rPr>
              <a:t>Rendre l'engagement plus accessible aux femmes</a:t>
            </a:r>
            <a:endParaRPr lang="en-US" sz="4000" b="1">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2128986E-AC2C-4975-8525-B813089FC736}"/>
              </a:ext>
            </a:extLst>
          </p:cNvPr>
          <p:cNvSpPr txBox="1"/>
          <p:nvPr/>
        </p:nvSpPr>
        <p:spPr>
          <a:xfrm>
            <a:off x="463148" y="3543300"/>
            <a:ext cx="7212418" cy="4924425"/>
          </a:xfrm>
          <a:prstGeom prst="rect">
            <a:avLst/>
          </a:prstGeom>
          <a:noFill/>
        </p:spPr>
        <p:txBody>
          <a:bodyPr wrap="square">
            <a:spAutoFit/>
          </a:bodyPr>
          <a:lstStyle/>
          <a:p>
            <a:r>
              <a:rPr lang="fr-FR" sz="3000">
                <a:solidFill>
                  <a:schemeClr val="bg1"/>
                </a:solidFill>
                <a:latin typeface="Now" panose="020B0604020202020204" charset="0"/>
              </a:rPr>
              <a:t>Comment vous pouvez travailler pour créer un environnement favorable aux femmes dans les communautés et les institutions?</a:t>
            </a:r>
          </a:p>
          <a:p>
            <a:endParaRPr lang="es-ES" sz="2600">
              <a:solidFill>
                <a:schemeClr val="bg1"/>
              </a:solidFill>
              <a:latin typeface="Now" panose="020B0604020202020204" charset="0"/>
            </a:endParaRPr>
          </a:p>
          <a:p>
            <a:pPr marL="914400" lvl="1" indent="-457200">
              <a:buFont typeface="Wingdings" panose="05000000000000000000" pitchFamily="2" charset="2"/>
              <a:buChar char="à"/>
            </a:pPr>
            <a:r>
              <a:rPr lang="fr-FR" sz="2800">
                <a:solidFill>
                  <a:schemeClr val="bg1"/>
                </a:solidFill>
                <a:latin typeface="Now" panose="020B0604020202020204" charset="0"/>
              </a:rPr>
              <a:t>Quels sont les obstacles à la participation des femmes ?</a:t>
            </a:r>
          </a:p>
          <a:p>
            <a:pPr marL="457200" indent="-457200">
              <a:buFont typeface="Wingdings" panose="05000000000000000000" pitchFamily="2" charset="2"/>
              <a:buChar char="à"/>
            </a:pPr>
            <a:endParaRPr lang="fr-FR" sz="2800">
              <a:solidFill>
                <a:schemeClr val="bg1"/>
              </a:solidFill>
              <a:latin typeface="Now" panose="020B0604020202020204" charset="0"/>
            </a:endParaRPr>
          </a:p>
          <a:p>
            <a:pPr marL="914400" lvl="1" indent="-457200">
              <a:buFont typeface="Wingdings" panose="05000000000000000000" pitchFamily="2" charset="2"/>
              <a:buChar char="à"/>
            </a:pPr>
            <a:r>
              <a:rPr lang="fr-FR" sz="2800">
                <a:solidFill>
                  <a:schemeClr val="bg1"/>
                </a:solidFill>
                <a:latin typeface="Now" panose="020B0604020202020204" charset="0"/>
              </a:rPr>
              <a:t>Comment réduire ou adapter ces obstacles pour faciliter la participation des femmes ?</a:t>
            </a:r>
          </a:p>
        </p:txBody>
      </p:sp>
    </p:spTree>
    <p:extLst>
      <p:ext uri="{BB962C8B-B14F-4D97-AF65-F5344CB8AC3E}">
        <p14:creationId xmlns:p14="http://schemas.microsoft.com/office/powerpoint/2010/main" val="765233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1638300"/>
            <a:ext cx="7993626" cy="1938992"/>
          </a:xfrm>
          <a:prstGeom prst="rect">
            <a:avLst/>
          </a:prstGeom>
          <a:noFill/>
        </p:spPr>
        <p:txBody>
          <a:bodyPr wrap="square">
            <a:spAutoFit/>
          </a:bodyPr>
          <a:lstStyle/>
          <a:p>
            <a:r>
              <a:rPr lang="fr-FR" sz="4000" b="1">
                <a:solidFill>
                  <a:schemeClr val="bg1"/>
                </a:solidFill>
                <a:latin typeface="Now" panose="020B0604020202020204" charset="0"/>
              </a:rPr>
              <a:t>Les défis communs à la participation des femmes sont les suivants :</a:t>
            </a:r>
            <a:endParaRPr lang="en-US" sz="4000" b="1">
              <a:solidFill>
                <a:schemeClr val="bg1"/>
              </a:solidFill>
              <a:latin typeface="Now" panose="020B0604020202020204" charset="0"/>
            </a:endParaRPr>
          </a:p>
        </p:txBody>
      </p:sp>
      <p:sp>
        <p:nvSpPr>
          <p:cNvPr id="15" name="AutoShape 2">
            <a:extLst>
              <a:ext uri="{FF2B5EF4-FFF2-40B4-BE49-F238E27FC236}">
                <a16:creationId xmlns:a16="http://schemas.microsoft.com/office/drawing/2014/main" id="{5B1DBF47-4771-4BCA-B94F-016D676C5994}"/>
              </a:ext>
            </a:extLst>
          </p:cNvPr>
          <p:cNvSpPr/>
          <p:nvPr/>
        </p:nvSpPr>
        <p:spPr>
          <a:xfrm>
            <a:off x="609600" y="507028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0C784FC7-CD5F-4EE5-9FD9-37F3CA82CBB4}"/>
              </a:ext>
            </a:extLst>
          </p:cNvPr>
          <p:cNvSpPr txBox="1"/>
          <p:nvPr/>
        </p:nvSpPr>
        <p:spPr>
          <a:xfrm>
            <a:off x="609600" y="5267626"/>
            <a:ext cx="5411029" cy="2161874"/>
          </a:xfrm>
          <a:prstGeom prst="rect">
            <a:avLst/>
          </a:prstGeom>
        </p:spPr>
        <p:txBody>
          <a:bodyPr lIns="0" tIns="0" rIns="0" bIns="0" rtlCol="0" anchor="t">
            <a:spAutoFit/>
          </a:bodyPr>
          <a:lstStyle/>
          <a:p>
            <a:pPr>
              <a:lnSpc>
                <a:spcPts val="3359"/>
              </a:lnSpc>
            </a:pPr>
            <a:r>
              <a:rPr lang="fr-FR" sz="2400">
                <a:solidFill>
                  <a:srgbClr val="1E1E1E"/>
                </a:solidFill>
                <a:latin typeface="Now"/>
              </a:rPr>
              <a:t>qui découragent la participation active des femmes en dehors du foyer et rôles traditionnels des hommes et des femmes dans la communauté</a:t>
            </a:r>
            <a:endParaRPr lang="en-US" sz="2400">
              <a:solidFill>
                <a:srgbClr val="1E1E1E"/>
              </a:solidFill>
              <a:latin typeface="Now"/>
            </a:endParaRPr>
          </a:p>
        </p:txBody>
      </p:sp>
      <p:sp>
        <p:nvSpPr>
          <p:cNvPr id="18" name="TextBox 4">
            <a:extLst>
              <a:ext uri="{FF2B5EF4-FFF2-40B4-BE49-F238E27FC236}">
                <a16:creationId xmlns:a16="http://schemas.microsoft.com/office/drawing/2014/main" id="{80A9D241-308D-4F5A-B82F-4515C5315728}"/>
              </a:ext>
            </a:extLst>
          </p:cNvPr>
          <p:cNvSpPr txBox="1"/>
          <p:nvPr/>
        </p:nvSpPr>
        <p:spPr>
          <a:xfrm>
            <a:off x="609600"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Normes séxospécifiques </a:t>
            </a:r>
          </a:p>
        </p:txBody>
      </p:sp>
      <p:sp>
        <p:nvSpPr>
          <p:cNvPr id="19" name="AutoShape 2">
            <a:extLst>
              <a:ext uri="{FF2B5EF4-FFF2-40B4-BE49-F238E27FC236}">
                <a16:creationId xmlns:a16="http://schemas.microsoft.com/office/drawing/2014/main" id="{AFF547B6-943E-48BE-87D8-F38C36BD8FE4}"/>
              </a:ext>
            </a:extLst>
          </p:cNvPr>
          <p:cNvSpPr/>
          <p:nvPr/>
        </p:nvSpPr>
        <p:spPr>
          <a:xfrm>
            <a:off x="6399971" y="5070281"/>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26202018-832B-46D6-A90F-352CF33653E7}"/>
              </a:ext>
            </a:extLst>
          </p:cNvPr>
          <p:cNvSpPr txBox="1"/>
          <p:nvPr/>
        </p:nvSpPr>
        <p:spPr>
          <a:xfrm>
            <a:off x="6399971" y="5267626"/>
            <a:ext cx="5411029" cy="2161874"/>
          </a:xfrm>
          <a:prstGeom prst="rect">
            <a:avLst/>
          </a:prstGeom>
        </p:spPr>
        <p:txBody>
          <a:bodyPr lIns="0" tIns="0" rIns="0" bIns="0" rtlCol="0" anchor="t">
            <a:spAutoFit/>
          </a:bodyPr>
          <a:lstStyle/>
          <a:p>
            <a:pPr>
              <a:lnSpc>
                <a:spcPts val="3359"/>
              </a:lnSpc>
            </a:pPr>
            <a:r>
              <a:rPr lang="fr-FR" sz="2400">
                <a:solidFill>
                  <a:srgbClr val="1E1E1E"/>
                </a:solidFill>
                <a:latin typeface="Now"/>
              </a:rPr>
              <a:t>Les femmes sont souvent très occupées par les tâches ménagères et d’autres rôles traditionnels - il leur est difficile de trouver du temps pour de nouvelles activités</a:t>
            </a:r>
            <a:endParaRPr lang="en-US" sz="2400">
              <a:solidFill>
                <a:srgbClr val="1E1E1E"/>
              </a:solidFill>
              <a:latin typeface="Now"/>
            </a:endParaRPr>
          </a:p>
        </p:txBody>
      </p:sp>
      <p:sp>
        <p:nvSpPr>
          <p:cNvPr id="21" name="TextBox 4">
            <a:extLst>
              <a:ext uri="{FF2B5EF4-FFF2-40B4-BE49-F238E27FC236}">
                <a16:creationId xmlns:a16="http://schemas.microsoft.com/office/drawing/2014/main" id="{AA58A51E-3CF1-47D0-A61A-02704A349CF3}"/>
              </a:ext>
            </a:extLst>
          </p:cNvPr>
          <p:cNvSpPr txBox="1"/>
          <p:nvPr/>
        </p:nvSpPr>
        <p:spPr>
          <a:xfrm>
            <a:off x="6399971" y="4542873"/>
            <a:ext cx="5257800" cy="419346"/>
          </a:xfrm>
          <a:prstGeom prst="rect">
            <a:avLst/>
          </a:prstGeom>
        </p:spPr>
        <p:txBody>
          <a:bodyPr wrap="square" lIns="0" tIns="0" rIns="0" bIns="0" rtlCol="0" anchor="t">
            <a:spAutoFit/>
          </a:bodyPr>
          <a:lstStyle/>
          <a:p>
            <a:pPr>
              <a:lnSpc>
                <a:spcPts val="3359"/>
              </a:lnSpc>
            </a:pPr>
            <a:r>
              <a:rPr lang="fr-FR" sz="2400">
                <a:solidFill>
                  <a:srgbClr val="DFFCFD"/>
                </a:solidFill>
                <a:latin typeface="Now Bold"/>
              </a:rPr>
              <a:t>Manque de temps et d'énergie</a:t>
            </a:r>
            <a:endParaRPr lang="en-US" sz="2400">
              <a:solidFill>
                <a:srgbClr val="DFFCFD"/>
              </a:solidFill>
              <a:latin typeface="Now Bold"/>
            </a:endParaRPr>
          </a:p>
        </p:txBody>
      </p:sp>
      <p:sp>
        <p:nvSpPr>
          <p:cNvPr id="22" name="AutoShape 2">
            <a:extLst>
              <a:ext uri="{FF2B5EF4-FFF2-40B4-BE49-F238E27FC236}">
                <a16:creationId xmlns:a16="http://schemas.microsoft.com/office/drawing/2014/main" id="{3DBCBFF9-E58C-4404-94AA-3C98E957997F}"/>
              </a:ext>
            </a:extLst>
          </p:cNvPr>
          <p:cNvSpPr/>
          <p:nvPr/>
        </p:nvSpPr>
        <p:spPr>
          <a:xfrm>
            <a:off x="12343571" y="5070281"/>
            <a:ext cx="4374988" cy="0"/>
          </a:xfrm>
          <a:prstGeom prst="line">
            <a:avLst/>
          </a:prstGeom>
          <a:ln w="28575" cap="rnd">
            <a:solidFill>
              <a:schemeClr val="bg1"/>
            </a:solidFill>
            <a:prstDash val="sysDot"/>
            <a:headEnd type="none" w="sm" len="sm"/>
            <a:tailEnd type="none" w="sm" len="sm"/>
          </a:ln>
        </p:spPr>
      </p:sp>
      <p:sp>
        <p:nvSpPr>
          <p:cNvPr id="23" name="TextBox 3">
            <a:extLst>
              <a:ext uri="{FF2B5EF4-FFF2-40B4-BE49-F238E27FC236}">
                <a16:creationId xmlns:a16="http://schemas.microsoft.com/office/drawing/2014/main" id="{033E2387-071F-40EF-940C-EDE60C63BAC9}"/>
              </a:ext>
            </a:extLst>
          </p:cNvPr>
          <p:cNvSpPr txBox="1"/>
          <p:nvPr/>
        </p:nvSpPr>
        <p:spPr>
          <a:xfrm>
            <a:off x="12343571" y="5267626"/>
            <a:ext cx="5411029" cy="3033907"/>
          </a:xfrm>
          <a:prstGeom prst="rect">
            <a:avLst/>
          </a:prstGeom>
        </p:spPr>
        <p:txBody>
          <a:bodyPr lIns="0" tIns="0" rIns="0" bIns="0" rtlCol="0" anchor="t">
            <a:spAutoFit/>
          </a:bodyPr>
          <a:lstStyle/>
          <a:p>
            <a:pPr>
              <a:lnSpc>
                <a:spcPts val="3359"/>
              </a:lnSpc>
            </a:pPr>
            <a:r>
              <a:rPr lang="fr-FR" sz="2400">
                <a:solidFill>
                  <a:srgbClr val="1E1E1E"/>
                </a:solidFill>
                <a:latin typeface="Now"/>
              </a:rPr>
              <a:t>Sans expérience en matière de leadership, de prise de parole en public, etc., et avec un niveau d'éducation limité, les femmes hésitent souvent à participer et ont besoin de soutien pour développer leurs compétences</a:t>
            </a:r>
            <a:endParaRPr lang="en-US" sz="2400">
              <a:solidFill>
                <a:srgbClr val="1E1E1E"/>
              </a:solidFill>
              <a:latin typeface="Now"/>
            </a:endParaRPr>
          </a:p>
        </p:txBody>
      </p:sp>
      <p:sp>
        <p:nvSpPr>
          <p:cNvPr id="24" name="TextBox 4">
            <a:extLst>
              <a:ext uri="{FF2B5EF4-FFF2-40B4-BE49-F238E27FC236}">
                <a16:creationId xmlns:a16="http://schemas.microsoft.com/office/drawing/2014/main" id="{566C9C29-4307-4110-B2B2-A6634FA2550E}"/>
              </a:ext>
            </a:extLst>
          </p:cNvPr>
          <p:cNvSpPr txBox="1"/>
          <p:nvPr/>
        </p:nvSpPr>
        <p:spPr>
          <a:xfrm>
            <a:off x="12343571"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Expérience et confiance limitées </a:t>
            </a:r>
          </a:p>
        </p:txBody>
      </p:sp>
    </p:spTree>
    <p:extLst>
      <p:ext uri="{BB962C8B-B14F-4D97-AF65-F5344CB8AC3E}">
        <p14:creationId xmlns:p14="http://schemas.microsoft.com/office/powerpoint/2010/main" val="69147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3" y="2006397"/>
            <a:ext cx="131752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Now" panose="020B0604020202020204" charset="0"/>
                <a:ea typeface="+mn-ea"/>
                <a:cs typeface="+mn-cs"/>
              </a:rPr>
              <a:t>Les questions clés à prendre en compte:</a:t>
            </a:r>
            <a:endPar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4" name="TextBox 13">
            <a:extLst>
              <a:ext uri="{FF2B5EF4-FFF2-40B4-BE49-F238E27FC236}">
                <a16:creationId xmlns:a16="http://schemas.microsoft.com/office/drawing/2014/main" id="{CB5072CB-975D-421A-8EE5-74B3C6A80825}"/>
              </a:ext>
            </a:extLst>
          </p:cNvPr>
          <p:cNvSpPr txBox="1"/>
          <p:nvPr/>
        </p:nvSpPr>
        <p:spPr>
          <a:xfrm>
            <a:off x="9753600" y="3091485"/>
            <a:ext cx="7620000" cy="4801314"/>
          </a:xfrm>
          <a:prstGeom prst="rect">
            <a:avLst/>
          </a:prstGeom>
          <a:noFill/>
        </p:spPr>
        <p:txBody>
          <a:bodyPr wrap="square">
            <a:spAutoFit/>
          </a:bodyPr>
          <a:lstStyle/>
          <a:p>
            <a:pPr>
              <a:spcAft>
                <a:spcPts val="1200"/>
              </a:spcAft>
            </a:pPr>
            <a:r>
              <a:rPr lang="fr-FR" sz="2600">
                <a:solidFill>
                  <a:srgbClr val="DFFCFD"/>
                </a:solidFill>
                <a:latin typeface="Now" panose="020B0604020202020204" charset="0"/>
              </a:rPr>
              <a:t>Des questions plus spécifiques comprennent :</a:t>
            </a:r>
          </a:p>
          <a:p>
            <a:pPr marL="342900" indent="-342900">
              <a:spcAft>
                <a:spcPts val="1200"/>
              </a:spcAft>
              <a:buFont typeface="Arial" panose="020B0604020202020204" pitchFamily="34" charset="0"/>
              <a:buChar char="•"/>
            </a:pPr>
            <a:r>
              <a:rPr lang="fr-FR" sz="2400">
                <a:solidFill>
                  <a:srgbClr val="DFFCFD"/>
                </a:solidFill>
                <a:latin typeface="Now" panose="020B0604020202020204" charset="0"/>
              </a:rPr>
              <a:t>L'endroit où les femmes s'assoient pendant les réunions mixtes - souvent, c'est au fond de la salle de réunion.</a:t>
            </a:r>
          </a:p>
          <a:p>
            <a:pPr marL="342900" indent="-342900">
              <a:spcAft>
                <a:spcPts val="1200"/>
              </a:spcAft>
              <a:buFont typeface="Arial" panose="020B0604020202020204" pitchFamily="34" charset="0"/>
              <a:buChar char="•"/>
            </a:pPr>
            <a:r>
              <a:rPr lang="fr-FR" sz="2400">
                <a:solidFill>
                  <a:srgbClr val="DFFCFD"/>
                </a:solidFill>
                <a:latin typeface="Now" panose="020B0604020202020204" charset="0"/>
              </a:rPr>
              <a:t>Qui parle le plus souvent pendant les réunions, et qui est écouté ?</a:t>
            </a:r>
          </a:p>
          <a:p>
            <a:pPr marL="342900" indent="-342900">
              <a:spcAft>
                <a:spcPts val="1200"/>
              </a:spcAft>
              <a:buFont typeface="Arial" panose="020B0604020202020204" pitchFamily="34" charset="0"/>
              <a:buChar char="•"/>
            </a:pPr>
            <a:r>
              <a:rPr lang="fr-FR" sz="2400">
                <a:solidFill>
                  <a:srgbClr val="DFFCFD"/>
                </a:solidFill>
                <a:latin typeface="Now" panose="020B0604020202020204" charset="0"/>
              </a:rPr>
              <a:t>Devant qui les femmes seront-elles à l'aise pour parler et collaborer ?</a:t>
            </a:r>
          </a:p>
          <a:p>
            <a:pPr marL="342900" indent="-342900">
              <a:spcAft>
                <a:spcPts val="1200"/>
              </a:spcAft>
              <a:buFont typeface="Arial" panose="020B0604020202020204" pitchFamily="34" charset="0"/>
              <a:buChar char="•"/>
            </a:pPr>
            <a:r>
              <a:rPr lang="fr-FR" sz="2400">
                <a:solidFill>
                  <a:srgbClr val="DFFCFD"/>
                </a:solidFill>
                <a:latin typeface="Now" panose="020B0604020202020204" charset="0"/>
              </a:rPr>
              <a:t>Comment les hommes/membres de la famille peuvent-ils s'engager à soutenir la participation des femmes ?</a:t>
            </a:r>
          </a:p>
        </p:txBody>
      </p:sp>
      <p:sp>
        <p:nvSpPr>
          <p:cNvPr id="5" name="TextBox 4">
            <a:extLst>
              <a:ext uri="{FF2B5EF4-FFF2-40B4-BE49-F238E27FC236}">
                <a16:creationId xmlns:a16="http://schemas.microsoft.com/office/drawing/2014/main" id="{1F481E49-B2C0-42AB-90DF-9BEC62B8A5BB}"/>
              </a:ext>
            </a:extLst>
          </p:cNvPr>
          <p:cNvSpPr txBox="1"/>
          <p:nvPr/>
        </p:nvSpPr>
        <p:spPr>
          <a:xfrm>
            <a:off x="1219200" y="3088362"/>
            <a:ext cx="7620000" cy="5293757"/>
          </a:xfrm>
          <a:prstGeom prst="rect">
            <a:avLst/>
          </a:prstGeom>
          <a:noFill/>
        </p:spPr>
        <p:txBody>
          <a:bodyPr wrap="square">
            <a:spAutoFit/>
          </a:bodyPr>
          <a:lstStyle/>
          <a:p>
            <a:r>
              <a:rPr lang="fr-FR" sz="2600">
                <a:solidFill>
                  <a:srgbClr val="DFFCFD"/>
                </a:solidFill>
                <a:latin typeface="Now" panose="020B0604020202020204" charset="0"/>
              </a:rPr>
              <a:t>Que peuvent faire notre projet et notre organisation pour réduire les obstacles à la participation des femmes - dans notre projet, dans la communauté, dans notre organisation, aux postes d'influence ?</a:t>
            </a:r>
          </a:p>
          <a:p>
            <a:endParaRPr lang="fr-FR" sz="2600">
              <a:solidFill>
                <a:srgbClr val="DFFCFD"/>
              </a:solidFill>
              <a:latin typeface="Now" panose="020B0604020202020204" charset="0"/>
            </a:endParaRPr>
          </a:p>
          <a:p>
            <a:r>
              <a:rPr lang="fr-FR" sz="2600">
                <a:solidFill>
                  <a:srgbClr val="DFFCFD"/>
                </a:solidFill>
                <a:latin typeface="Now" panose="020B0604020202020204" charset="0"/>
              </a:rPr>
              <a:t>Comment pouvons-nous aider les femmes à se sentir plus en sécurité et à l'aise ?</a:t>
            </a:r>
          </a:p>
          <a:p>
            <a:endParaRPr lang="fr-FR" sz="2600">
              <a:solidFill>
                <a:srgbClr val="DFFCFD"/>
              </a:solidFill>
              <a:latin typeface="Now" panose="020B0604020202020204" charset="0"/>
            </a:endParaRPr>
          </a:p>
          <a:p>
            <a:r>
              <a:rPr lang="fr-FR" sz="2600">
                <a:solidFill>
                  <a:srgbClr val="DFFCFD"/>
                </a:solidFill>
                <a:latin typeface="Now" panose="020B0604020202020204" charset="0"/>
              </a:rPr>
              <a:t>Comment pouvons-nous aider les maris, les parents, les autres membres de la famille à soutenir l'implication des femmes dans leur famille ?</a:t>
            </a:r>
          </a:p>
        </p:txBody>
      </p:sp>
      <p:sp>
        <p:nvSpPr>
          <p:cNvPr id="6" name="AutoShape 2">
            <a:extLst>
              <a:ext uri="{FF2B5EF4-FFF2-40B4-BE49-F238E27FC236}">
                <a16:creationId xmlns:a16="http://schemas.microsoft.com/office/drawing/2014/main" id="{EF14BDDB-4524-4471-B1C0-64585435182A}"/>
              </a:ext>
            </a:extLst>
          </p:cNvPr>
          <p:cNvSpPr/>
          <p:nvPr/>
        </p:nvSpPr>
        <p:spPr>
          <a:xfrm>
            <a:off x="9296400" y="3316962"/>
            <a:ext cx="0" cy="396240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24758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2235185690"/>
              </p:ext>
            </p:extLst>
          </p:nvPr>
        </p:nvGraphicFramePr>
        <p:xfrm>
          <a:off x="609600" y="1678495"/>
          <a:ext cx="8763000" cy="7046405"/>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Défi: </a:t>
                      </a:r>
                      <a:r>
                        <a:rPr lang="fr-FR" sz="2600" b="0">
                          <a:solidFill>
                            <a:schemeClr val="bg1"/>
                          </a:solidFill>
                          <a:latin typeface="Now" panose="020B0604020202020204" charset="0"/>
                        </a:rPr>
                        <a:t>Les femmes sont timides ou hésitent à participer activement aux activités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400" b="1">
                        <a:solidFill>
                          <a:schemeClr val="bg1"/>
                        </a:solidFill>
                        <a:latin typeface="Now" panose="020B0604020202020204" charset="0"/>
                      </a:endParaRPr>
                    </a:p>
                    <a:p>
                      <a:pPr>
                        <a:spcAft>
                          <a:spcPts val="1200"/>
                        </a:spcAft>
                      </a:pPr>
                      <a:r>
                        <a:rPr lang="en-US" sz="2400" b="1">
                          <a:solidFill>
                            <a:schemeClr val="bg1"/>
                          </a:solidFill>
                          <a:latin typeface="Now" panose="020B0604020202020204" charset="0"/>
                        </a:rPr>
                        <a:t>Approches possibles:</a:t>
                      </a:r>
                    </a:p>
                    <a:p>
                      <a:pPr marL="342900" indent="-342900">
                        <a:spcAft>
                          <a:spcPts val="1200"/>
                        </a:spcAft>
                        <a:buFont typeface="Arial" panose="020B0604020202020204" pitchFamily="34" charset="0"/>
                        <a:buChar char="•"/>
                      </a:pPr>
                      <a:r>
                        <a:rPr lang="fr-FR" sz="2400">
                          <a:solidFill>
                            <a:schemeClr val="bg1"/>
                          </a:solidFill>
                          <a:latin typeface="Now" panose="020B0604020202020204" charset="0"/>
                        </a:rPr>
                        <a:t>Engager/nommer du personnel et/ou des points focaux communautaires féminins pour le projet.</a:t>
                      </a:r>
                    </a:p>
                    <a:p>
                      <a:pPr marL="342900" indent="-342900">
                        <a:spcAft>
                          <a:spcPts val="1200"/>
                        </a:spcAft>
                        <a:buFont typeface="Arial" panose="020B0604020202020204" pitchFamily="34" charset="0"/>
                        <a:buChar char="•"/>
                      </a:pPr>
                      <a:r>
                        <a:rPr lang="fr-FR" sz="2400">
                          <a:solidFill>
                            <a:schemeClr val="bg1"/>
                          </a:solidFill>
                          <a:latin typeface="Now" panose="020B0604020202020204" charset="0"/>
                        </a:rPr>
                        <a:t>Renforcer la confiance et les compétences par le biais de formations et d'expériences pratiques.</a:t>
                      </a:r>
                    </a:p>
                    <a:p>
                      <a:pPr marL="342900" indent="-342900">
                        <a:spcAft>
                          <a:spcPts val="1200"/>
                        </a:spcAft>
                        <a:buFont typeface="Arial" panose="020B0604020202020204" pitchFamily="34" charset="0"/>
                        <a:buChar char="•"/>
                      </a:pPr>
                      <a:r>
                        <a:rPr lang="fr-FR" sz="2400">
                          <a:solidFill>
                            <a:schemeClr val="bg1"/>
                          </a:solidFill>
                          <a:latin typeface="Now" panose="020B0604020202020204" charset="0"/>
                        </a:rPr>
                        <a:t>Amplifiez la voix des femmes : Modérer les conversations/discussions pour permettre aux femmes de s'exprimer et veiller à ce que leurs points de vue soient pris en compte.</a:t>
                      </a:r>
                    </a:p>
                    <a:p>
                      <a:pPr marL="342900" indent="-342900">
                        <a:spcAft>
                          <a:spcPts val="1200"/>
                        </a:spcAft>
                        <a:buFont typeface="Arial" panose="020B0604020202020204" pitchFamily="34" charset="0"/>
                        <a:buChar char="•"/>
                      </a:pPr>
                      <a:r>
                        <a:rPr lang="fr-FR" sz="2400">
                          <a:solidFill>
                            <a:schemeClr val="bg1"/>
                          </a:solidFill>
                          <a:latin typeface="Now" panose="020B0604020202020204" charset="0"/>
                        </a:rPr>
                        <a:t>Proposer des espaces réservés aux femmes pour certaines activités</a:t>
                      </a:r>
                    </a:p>
                    <a:p>
                      <a:pPr marL="342900" indent="-342900">
                        <a:spcAft>
                          <a:spcPts val="1200"/>
                        </a:spcAft>
                        <a:buFont typeface="Arial" panose="020B0604020202020204" pitchFamily="34" charset="0"/>
                        <a:buChar char="•"/>
                      </a:pPr>
                      <a:r>
                        <a:rPr lang="fr-FR" sz="2400">
                          <a:solidFill>
                            <a:schemeClr val="bg1"/>
                          </a:solidFill>
                          <a:latin typeface="Now" panose="020B0604020202020204" charset="0"/>
                        </a:rPr>
                        <a:t>Établir des liens avec d'autres modèles féminins, notamment par le biais de réseaux de femmes.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pic>
        <p:nvPicPr>
          <p:cNvPr id="7" name="Picture 6" descr="A picture containing person, restaurant&#10;&#10;Description automatically generated">
            <a:extLst>
              <a:ext uri="{FF2B5EF4-FFF2-40B4-BE49-F238E27FC236}">
                <a16:creationId xmlns:a16="http://schemas.microsoft.com/office/drawing/2014/main" id="{6BE6F4E0-E248-489A-A689-CBDC0CF3E5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53600" y="2171700"/>
            <a:ext cx="7924801" cy="5943600"/>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9753600" y="8185751"/>
            <a:ext cx="7772400" cy="843949"/>
          </a:xfrm>
          <a:prstGeom prst="rect">
            <a:avLst/>
          </a:prstGeom>
        </p:spPr>
        <p:txBody>
          <a:bodyPr wrap="square" lIns="0" tIns="0" rIns="0" bIns="0" rtlCol="0" anchor="t">
            <a:spAutoFit/>
          </a:bodyPr>
          <a:lstStyle/>
          <a:p>
            <a:pPr>
              <a:lnSpc>
                <a:spcPts val="2240"/>
              </a:lnSpc>
            </a:pPr>
            <a:r>
              <a:rPr lang="fr-FR">
                <a:solidFill>
                  <a:schemeClr val="bg1"/>
                </a:solidFill>
                <a:latin typeface="Now"/>
              </a:rPr>
              <a:t>Les femmes locales, en particulier les femmes Moken, se sentaient plus à l'aise lorsqu'elles étaient interrogées par une chercheuse ou un membre du personnel féminin. Myeik, Myanmar. </a:t>
            </a:r>
            <a:r>
              <a:rPr lang="en-US">
                <a:solidFill>
                  <a:schemeClr val="bg1"/>
                </a:solidFill>
                <a:latin typeface="Now"/>
              </a:rPr>
              <a:t>© </a:t>
            </a:r>
            <a:r>
              <a:rPr lang="en-US" err="1">
                <a:solidFill>
                  <a:schemeClr val="bg1"/>
                </a:solidFill>
                <a:latin typeface="Now"/>
              </a:rPr>
              <a:t>TSWhitty</a:t>
            </a:r>
            <a:r>
              <a:rPr lang="en-US">
                <a:solidFill>
                  <a:schemeClr val="bg1"/>
                </a:solidFill>
                <a:latin typeface="Now"/>
              </a:rPr>
              <a:t> </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44711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12BC30-594A-4EB8-B55D-BD4DCA4EB4C5}"/>
              </a:ext>
            </a:extLst>
          </p:cNvPr>
          <p:cNvSpPr/>
          <p:nvPr/>
        </p:nvSpPr>
        <p:spPr>
          <a:xfrm>
            <a:off x="609599" y="2197942"/>
            <a:ext cx="17068801" cy="78223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4082334451"/>
              </p:ext>
            </p:extLst>
          </p:nvPr>
        </p:nvGraphicFramePr>
        <p:xfrm>
          <a:off x="609600" y="1653048"/>
          <a:ext cx="8763000" cy="634431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Défi: </a:t>
                      </a:r>
                      <a:r>
                        <a:rPr lang="fr-FR" sz="2600" b="0">
                          <a:solidFill>
                            <a:schemeClr val="bg1"/>
                          </a:solidFill>
                          <a:latin typeface="Now" panose="020B0604020202020204" charset="0"/>
                        </a:rPr>
                        <a:t>Les femmes sont timides ou hésitent à participer activement aux activités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 </a:t>
                      </a:r>
                      <a:r>
                        <a:rPr kumimoji="0" lang="es-ES" sz="2600" b="0" i="0" u="none" strike="noStrike" kern="1200" cap="none" spc="0" normalizeH="0" baseline="0" noProof="0">
                          <a:ln>
                            <a:noFill/>
                          </a:ln>
                          <a:solidFill>
                            <a:prstClr val="white"/>
                          </a:solidFill>
                          <a:effectLst/>
                          <a:uLnTx/>
                          <a:uFillTx/>
                          <a:latin typeface="Now" panose="020B0604020202020204" charset="0"/>
                          <a:ea typeface="+mn-ea"/>
                          <a:cs typeface="+mn-cs"/>
                        </a:rPr>
                        <a:t>Las mujeres son tímidas/reacias a participar activamente en actividades.</a:t>
                      </a:r>
                      <a:endPar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AutoShape 2">
            <a:extLst>
              <a:ext uri="{FF2B5EF4-FFF2-40B4-BE49-F238E27FC236}">
                <a16:creationId xmlns:a16="http://schemas.microsoft.com/office/drawing/2014/main" id="{EF705BE4-BD59-4716-B4BF-1F3F22369852}"/>
              </a:ext>
            </a:extLst>
          </p:cNvPr>
          <p:cNvSpPr/>
          <p:nvPr/>
        </p:nvSpPr>
        <p:spPr>
          <a:xfrm>
            <a:off x="8557535" y="3543300"/>
            <a:ext cx="4374988" cy="0"/>
          </a:xfrm>
          <a:prstGeom prst="line">
            <a:avLst/>
          </a:prstGeom>
          <a:ln w="28575" cap="rnd">
            <a:solidFill>
              <a:schemeClr val="bg1"/>
            </a:solidFill>
            <a:prstDash val="sysDot"/>
            <a:headEnd type="none" w="sm" len="sm"/>
            <a:tailEnd type="none" w="sm" len="sm"/>
          </a:ln>
        </p:spPr>
      </p:sp>
      <p:sp>
        <p:nvSpPr>
          <p:cNvPr id="11" name="TextBox 3">
            <a:extLst>
              <a:ext uri="{FF2B5EF4-FFF2-40B4-BE49-F238E27FC236}">
                <a16:creationId xmlns:a16="http://schemas.microsoft.com/office/drawing/2014/main" id="{61413AF9-9170-449F-930C-7DC5A3BB7338}"/>
              </a:ext>
            </a:extLst>
          </p:cNvPr>
          <p:cNvSpPr txBox="1"/>
          <p:nvPr/>
        </p:nvSpPr>
        <p:spPr>
          <a:xfrm>
            <a:off x="8686800" y="3671887"/>
            <a:ext cx="8763000" cy="2462213"/>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fr-FR" sz="2000">
                <a:solidFill>
                  <a:srgbClr val="1E1E1E"/>
                </a:solidFill>
                <a:latin typeface="Now"/>
              </a:rPr>
              <a:t>Affecter du personnel féminin pour travailler avec les femmes des communautés et leur servir de modèle | HA, Cambodge</a:t>
            </a:r>
          </a:p>
          <a:p>
            <a:pPr marL="342900" indent="-342900">
              <a:spcAft>
                <a:spcPts val="1200"/>
              </a:spcAft>
              <a:buFont typeface="Arial" panose="020B0604020202020204" pitchFamily="34" charset="0"/>
              <a:buChar char="•"/>
            </a:pPr>
            <a:r>
              <a:rPr lang="fr-FR" sz="2000">
                <a:solidFill>
                  <a:srgbClr val="1E1E1E"/>
                </a:solidFill>
                <a:latin typeface="Now"/>
              </a:rPr>
              <a:t>Le personnel féminin investit beaucoup de temps et d'efforts pour rendre visite aux femmes en tête-à-tête dans les communautés afin de créer des liens | HA, Cambodge</a:t>
            </a:r>
          </a:p>
          <a:p>
            <a:pPr marL="342900" indent="-342900">
              <a:spcAft>
                <a:spcPts val="1200"/>
              </a:spcAft>
              <a:buFont typeface="Arial" panose="020B0604020202020204" pitchFamily="34" charset="0"/>
              <a:buChar char="•"/>
            </a:pPr>
            <a:r>
              <a:rPr lang="fr-FR" sz="2000">
                <a:solidFill>
                  <a:srgbClr val="1E1E1E"/>
                </a:solidFill>
                <a:latin typeface="Now"/>
              </a:rPr>
              <a:t>Faire en sorte que le personnel féminin dirige les formations pour les femmes de la communauté | CIYA, Cambodge</a:t>
            </a:r>
          </a:p>
        </p:txBody>
      </p:sp>
      <p:sp>
        <p:nvSpPr>
          <p:cNvPr id="13" name="TextBox 4">
            <a:extLst>
              <a:ext uri="{FF2B5EF4-FFF2-40B4-BE49-F238E27FC236}">
                <a16:creationId xmlns:a16="http://schemas.microsoft.com/office/drawing/2014/main" id="{30FE11A9-8D6A-4567-AC99-83DAE12C2ECA}"/>
              </a:ext>
            </a:extLst>
          </p:cNvPr>
          <p:cNvSpPr txBox="1"/>
          <p:nvPr/>
        </p:nvSpPr>
        <p:spPr>
          <a:xfrm>
            <a:off x="8557534" y="2611738"/>
            <a:ext cx="8282666" cy="855362"/>
          </a:xfrm>
          <a:prstGeom prst="rect">
            <a:avLst/>
          </a:prstGeom>
        </p:spPr>
        <p:txBody>
          <a:bodyPr wrap="square" lIns="0" tIns="0" rIns="0" bIns="0" rtlCol="0" anchor="t">
            <a:spAutoFit/>
          </a:bodyPr>
          <a:lstStyle/>
          <a:p>
            <a:pPr>
              <a:lnSpc>
                <a:spcPts val="3359"/>
              </a:lnSpc>
            </a:pPr>
            <a:r>
              <a:rPr lang="fr-FR" sz="2400">
                <a:solidFill>
                  <a:srgbClr val="DFFCFD"/>
                </a:solidFill>
                <a:latin typeface="Now Bold"/>
              </a:rPr>
              <a:t>Faire en sorte que le personnel féminin s'engage auprès des femmes</a:t>
            </a:r>
            <a:endParaRPr lang="en-US" sz="2400">
              <a:solidFill>
                <a:srgbClr val="DFFCFD"/>
              </a:solidFill>
              <a:latin typeface="Now Bold"/>
            </a:endParaRPr>
          </a:p>
        </p:txBody>
      </p:sp>
      <p:sp>
        <p:nvSpPr>
          <p:cNvPr id="14" name="AutoShape 2">
            <a:extLst>
              <a:ext uri="{FF2B5EF4-FFF2-40B4-BE49-F238E27FC236}">
                <a16:creationId xmlns:a16="http://schemas.microsoft.com/office/drawing/2014/main" id="{739E63C6-B383-40BF-8B6C-B63DA14EE3CF}"/>
              </a:ext>
            </a:extLst>
          </p:cNvPr>
          <p:cNvSpPr/>
          <p:nvPr/>
        </p:nvSpPr>
        <p:spPr>
          <a:xfrm>
            <a:off x="8557535" y="7118708"/>
            <a:ext cx="4374988" cy="0"/>
          </a:xfrm>
          <a:prstGeom prst="line">
            <a:avLst/>
          </a:prstGeom>
          <a:ln w="28575" cap="rnd">
            <a:solidFill>
              <a:schemeClr val="bg1"/>
            </a:solidFill>
            <a:prstDash val="sysDot"/>
            <a:headEnd type="none" w="sm" len="sm"/>
            <a:tailEnd type="none" w="sm" len="sm"/>
          </a:ln>
        </p:spPr>
      </p:sp>
      <p:sp>
        <p:nvSpPr>
          <p:cNvPr id="15" name="TextBox 3">
            <a:extLst>
              <a:ext uri="{FF2B5EF4-FFF2-40B4-BE49-F238E27FC236}">
                <a16:creationId xmlns:a16="http://schemas.microsoft.com/office/drawing/2014/main" id="{9EFF6741-8D38-4679-963D-865C0C05481A}"/>
              </a:ext>
            </a:extLst>
          </p:cNvPr>
          <p:cNvSpPr txBox="1"/>
          <p:nvPr/>
        </p:nvSpPr>
        <p:spPr>
          <a:xfrm>
            <a:off x="8481334" y="7257530"/>
            <a:ext cx="8793556" cy="2154436"/>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fr-FR" sz="2000">
                <a:solidFill>
                  <a:srgbClr val="1E1E1E"/>
                </a:solidFill>
                <a:latin typeface="Now"/>
              </a:rPr>
              <a:t>Offrez des espaces réservés aux femmes ; lorsque les femmes sont à l'aise, elles ont beaucoup de choses à partager | MCI, Thaïlande</a:t>
            </a:r>
          </a:p>
          <a:p>
            <a:pPr marL="342900" indent="-342900">
              <a:spcAft>
                <a:spcPts val="1200"/>
              </a:spcAft>
              <a:buFont typeface="Arial" panose="020B0604020202020204" pitchFamily="34" charset="0"/>
              <a:buChar char="•"/>
            </a:pPr>
            <a:r>
              <a:rPr lang="fr-FR" sz="2000">
                <a:solidFill>
                  <a:srgbClr val="1E1E1E"/>
                </a:solidFill>
                <a:latin typeface="Now"/>
              </a:rPr>
              <a:t>Animer les réunions de manière à encourager les femmes, y compris les nouvelles, à s'exprimer | FACT, Cambodge</a:t>
            </a:r>
          </a:p>
          <a:p>
            <a:pPr marL="342900" indent="-342900">
              <a:spcAft>
                <a:spcPts val="1200"/>
              </a:spcAft>
              <a:buFont typeface="Arial" panose="020B0604020202020204" pitchFamily="34" charset="0"/>
              <a:buChar char="•"/>
            </a:pPr>
            <a:r>
              <a:rPr lang="fr-FR" sz="2000">
                <a:solidFill>
                  <a:srgbClr val="1E1E1E"/>
                </a:solidFill>
                <a:latin typeface="Now"/>
              </a:rPr>
              <a:t>Faire en sorte que le personnel féminin dirige les formations pour les femmes de la communauté | CIYA, Cambodge</a:t>
            </a:r>
          </a:p>
        </p:txBody>
      </p:sp>
      <p:sp>
        <p:nvSpPr>
          <p:cNvPr id="16" name="TextBox 4">
            <a:extLst>
              <a:ext uri="{FF2B5EF4-FFF2-40B4-BE49-F238E27FC236}">
                <a16:creationId xmlns:a16="http://schemas.microsoft.com/office/drawing/2014/main" id="{DBF1E8A2-ED73-47F0-94B9-5E869FDB96A0}"/>
              </a:ext>
            </a:extLst>
          </p:cNvPr>
          <p:cNvSpPr txBox="1"/>
          <p:nvPr/>
        </p:nvSpPr>
        <p:spPr>
          <a:xfrm>
            <a:off x="8557534" y="6591300"/>
            <a:ext cx="5906743" cy="419346"/>
          </a:xfrm>
          <a:prstGeom prst="rect">
            <a:avLst/>
          </a:prstGeom>
        </p:spPr>
        <p:txBody>
          <a:bodyPr wrap="square" lIns="0" tIns="0" rIns="0" bIns="0" rtlCol="0" anchor="t">
            <a:spAutoFit/>
          </a:bodyPr>
          <a:lstStyle/>
          <a:p>
            <a:pPr>
              <a:lnSpc>
                <a:spcPts val="3359"/>
              </a:lnSpc>
            </a:pPr>
            <a:r>
              <a:rPr lang="fr-FR" sz="2400">
                <a:solidFill>
                  <a:srgbClr val="DFFCFD"/>
                </a:solidFill>
                <a:latin typeface="Now Bold"/>
              </a:rPr>
              <a:t>Des espaces adaptés aux femmes</a:t>
            </a:r>
            <a:endParaRPr lang="en-US" sz="2400">
              <a:solidFill>
                <a:srgbClr val="DFFCFD"/>
              </a:solidFill>
              <a:latin typeface="Now Bold"/>
            </a:endParaRPr>
          </a:p>
        </p:txBody>
      </p:sp>
      <p:pic>
        <p:nvPicPr>
          <p:cNvPr id="4" name="Picture 3">
            <a:extLst>
              <a:ext uri="{FF2B5EF4-FFF2-40B4-BE49-F238E27FC236}">
                <a16:creationId xmlns:a16="http://schemas.microsoft.com/office/drawing/2014/main" id="{F7DA2DDA-B595-4C8C-8756-597BFB3D06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5723" y="3834991"/>
            <a:ext cx="7198442" cy="4798961"/>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1013110" y="8896447"/>
            <a:ext cx="6715852" cy="561820"/>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fr-FR">
                <a:solidFill>
                  <a:prstClr val="white"/>
                </a:solidFill>
                <a:latin typeface="Now"/>
              </a:rPr>
              <a:t>Femmes lors d'une formation sur le changement climatique et la gestion des ressources naturelles. </a:t>
            </a:r>
            <a:r>
              <a:rPr kumimoji="0" lang="en-US" sz="1800" b="0" i="0" u="none" strike="noStrike" kern="1200" cap="none" spc="0" normalizeH="0" baseline="0" noProof="0">
                <a:ln>
                  <a:noFill/>
                </a:ln>
                <a:solidFill>
                  <a:prstClr val="white"/>
                </a:solidFill>
                <a:effectLst/>
                <a:uLnTx/>
                <a:uFillTx/>
                <a:latin typeface="Now"/>
                <a:ea typeface="+mn-ea"/>
                <a:cs typeface="+mn-cs"/>
              </a:rPr>
              <a:t>© FACT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379752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10134614" y="2171700"/>
            <a:ext cx="7924786" cy="79248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3621128773"/>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Défi</a:t>
                      </a:r>
                      <a:r>
                        <a:rPr lang="en-US" sz="2600">
                          <a:latin typeface="Now" panose="020B0604020202020204" charset="0"/>
                        </a:rPr>
                        <a:t>: </a:t>
                      </a:r>
                      <a:r>
                        <a:rPr lang="fr-FR" sz="2600" b="0">
                          <a:latin typeface="Now" panose="020B0604020202020204" charset="0"/>
                        </a:rPr>
                        <a:t>Les familles et les maris s'inquiètent de la participation des femmes aux activités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600" b="1" dirty="0">
                        <a:latin typeface="Now" panose="020B0604020202020204" charset="0"/>
                      </a:endParaRPr>
                    </a:p>
                    <a:p>
                      <a:pPr>
                        <a:spcAft>
                          <a:spcPts val="1200"/>
                        </a:spcAft>
                      </a:pPr>
                      <a:r>
                        <a:rPr lang="en-US" sz="2800" b="1" dirty="0" err="1">
                          <a:solidFill>
                            <a:schemeClr val="bg1"/>
                          </a:solidFill>
                          <a:latin typeface="Now" panose="020B0604020202020204" charset="0"/>
                        </a:rPr>
                        <a:t>Approches</a:t>
                      </a:r>
                      <a:r>
                        <a:rPr lang="en-US" sz="2800" b="1" dirty="0">
                          <a:solidFill>
                            <a:schemeClr val="bg1"/>
                          </a:solidFill>
                          <a:latin typeface="Now" panose="020B0604020202020204" charset="0"/>
                        </a:rPr>
                        <a:t> </a:t>
                      </a:r>
                      <a:r>
                        <a:rPr lang="en-US" sz="2800" b="1" dirty="0" err="1">
                          <a:solidFill>
                            <a:schemeClr val="bg1"/>
                          </a:solidFill>
                          <a:latin typeface="Now" panose="020B0604020202020204" charset="0"/>
                        </a:rPr>
                        <a:t>possibles</a:t>
                      </a:r>
                      <a:r>
                        <a:rPr lang="en-US" sz="2800" b="1" dirty="0">
                          <a:solidFill>
                            <a:schemeClr val="bg1"/>
                          </a:solidFill>
                          <a:latin typeface="Now" panose="020B0604020202020204" charset="0"/>
                        </a:rPr>
                        <a:t>:</a:t>
                      </a:r>
                    </a:p>
                    <a:p>
                      <a:pPr marL="457200" indent="-457200" algn="l">
                        <a:spcAft>
                          <a:spcPts val="1200"/>
                        </a:spcAft>
                        <a:buFont typeface="Arial" panose="020B0604020202020204" pitchFamily="34" charset="0"/>
                        <a:buChar char="•"/>
                      </a:pPr>
                      <a:r>
                        <a:rPr lang="fr-FR" sz="2600" dirty="0">
                          <a:solidFill>
                            <a:schemeClr val="bg1"/>
                          </a:solidFill>
                          <a:latin typeface="Now" panose="020B0604020202020204" charset="0"/>
                        </a:rPr>
                        <a:t>Activités de sensibilisation aux questions de genre destinées à tous les membres de la communauté, y compris les maris et les familles.</a:t>
                      </a:r>
                    </a:p>
                    <a:p>
                      <a:pPr marL="457200" indent="-457200" algn="l">
                        <a:spcAft>
                          <a:spcPts val="1200"/>
                        </a:spcAft>
                        <a:buFont typeface="Arial" panose="020B0604020202020204" pitchFamily="34" charset="0"/>
                        <a:buChar char="•"/>
                      </a:pPr>
                      <a:r>
                        <a:rPr lang="fr-FR" sz="2600" dirty="0">
                          <a:solidFill>
                            <a:schemeClr val="bg1"/>
                          </a:solidFill>
                          <a:latin typeface="Now" panose="020B0604020202020204" charset="0"/>
                        </a:rPr>
                        <a:t>Discussions avec les familles, les maris, les femmes sur les préoccupations et les solutions possibles.</a:t>
                      </a:r>
                    </a:p>
                    <a:p>
                      <a:pPr marL="457200" indent="-457200" algn="l">
                        <a:spcAft>
                          <a:spcPts val="1200"/>
                        </a:spcAft>
                        <a:buFont typeface="Arial" panose="020B0604020202020204" pitchFamily="34" charset="0"/>
                        <a:buChar char="•"/>
                      </a:pPr>
                      <a:r>
                        <a:rPr lang="fr-FR" sz="2600" dirty="0">
                          <a:solidFill>
                            <a:schemeClr val="bg1"/>
                          </a:solidFill>
                          <a:latin typeface="Now" panose="020B0604020202020204" charset="0"/>
                        </a:rPr>
                        <a:t>Démontrer la capacité des femmes, notamment leur aptitude à produire davantage de revenus grâce à l'autonomisation économique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1" name="AutoShape 2">
            <a:extLst>
              <a:ext uri="{FF2B5EF4-FFF2-40B4-BE49-F238E27FC236}">
                <a16:creationId xmlns:a16="http://schemas.microsoft.com/office/drawing/2014/main" id="{1ED75D0B-FC79-4D56-8611-CAA2F8B58BF8}"/>
              </a:ext>
            </a:extLst>
          </p:cNvPr>
          <p:cNvSpPr/>
          <p:nvPr/>
        </p:nvSpPr>
        <p:spPr>
          <a:xfrm>
            <a:off x="9906000" y="2086268"/>
            <a:ext cx="0" cy="7019632"/>
          </a:xfrm>
          <a:prstGeom prst="line">
            <a:avLst/>
          </a:prstGeom>
          <a:ln w="28575" cap="rnd">
            <a:solidFill>
              <a:schemeClr val="bg1"/>
            </a:solidFill>
            <a:prstDash val="sysDot"/>
            <a:headEnd type="none" w="sm" len="sm"/>
            <a:tailEnd type="none" w="sm" len="sm"/>
          </a:ln>
        </p:spPr>
      </p:sp>
      <p:sp>
        <p:nvSpPr>
          <p:cNvPr id="15" name="AutoShape 2">
            <a:extLst>
              <a:ext uri="{FF2B5EF4-FFF2-40B4-BE49-F238E27FC236}">
                <a16:creationId xmlns:a16="http://schemas.microsoft.com/office/drawing/2014/main" id="{42B1E145-94E5-4630-95D6-D0F31F4CEDD2}"/>
              </a:ext>
            </a:extLst>
          </p:cNvPr>
          <p:cNvSpPr/>
          <p:nvPr/>
        </p:nvSpPr>
        <p:spPr>
          <a:xfrm>
            <a:off x="10509638" y="286423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10552452" y="3013889"/>
            <a:ext cx="7175104" cy="2769989"/>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a:ln>
                  <a:noFill/>
                </a:ln>
                <a:effectLst/>
                <a:uLnTx/>
                <a:uFillTx/>
                <a:latin typeface="Now" panose="020B0604020202020204" charset="0"/>
              </a:rPr>
              <a:t>Encourager les bénéficiaires de subventions à travailler à l'inclusion des femmes, par exemple par le biais de groupes d'épargne, de soutien aux petites entreprises, de discussions axées sur les femmes | SADP, Cambodge</a:t>
            </a:r>
          </a:p>
          <a:p>
            <a:pPr marR="0" lvl="0" algn="l" defTabSz="914400" rtl="0" eaLnBrk="1" fontAlgn="auto" latinLnBrk="0" hangingPunct="1">
              <a:lnSpc>
                <a:spcPct val="100000"/>
              </a:lnSpc>
              <a:spcBef>
                <a:spcPts val="0"/>
              </a:spcBef>
              <a:spcAft>
                <a:spcPts val="0"/>
              </a:spcAft>
              <a:buClrTx/>
              <a:buSzTx/>
              <a:tabLst/>
              <a:defRPr/>
            </a:pPr>
            <a:endParaRPr lang="fr-FR" sz="2000">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a:ln>
                  <a:noFill/>
                </a:ln>
                <a:effectLst/>
                <a:uLnTx/>
                <a:uFillTx/>
                <a:latin typeface="Now" panose="020B0604020202020204" charset="0"/>
              </a:rPr>
              <a:t>Essayer d'améliorer les moyens de subsistance des femmes ; lorsqu'elles auront plus de revenus et de relations, les conditions changeront et elles auront plus d'influence et d'opportunités | CI, Cambodge</a:t>
            </a:r>
          </a:p>
        </p:txBody>
      </p:sp>
      <p:sp>
        <p:nvSpPr>
          <p:cNvPr id="17" name="TextBox 4">
            <a:extLst>
              <a:ext uri="{FF2B5EF4-FFF2-40B4-BE49-F238E27FC236}">
                <a16:creationId xmlns:a16="http://schemas.microsoft.com/office/drawing/2014/main" id="{1E282AF1-149E-41ED-BA56-FC209E1A60EA}"/>
              </a:ext>
            </a:extLst>
          </p:cNvPr>
          <p:cNvSpPr txBox="1"/>
          <p:nvPr/>
        </p:nvSpPr>
        <p:spPr>
          <a:xfrm>
            <a:off x="10509637" y="2336823"/>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a:solidFill>
                  <a:srgbClr val="DFFCFD"/>
                </a:solidFill>
                <a:latin typeface="Now Bold"/>
              </a:rPr>
              <a:t>Autonomisation économique</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3" name="Picture 2">
            <a:extLst>
              <a:ext uri="{FF2B5EF4-FFF2-40B4-BE49-F238E27FC236}">
                <a16:creationId xmlns:a16="http://schemas.microsoft.com/office/drawing/2014/main" id="{C851FBB0-C975-4CD9-A62A-A3AAFBBB48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09088" y="6057900"/>
            <a:ext cx="5288112" cy="3966084"/>
          </a:xfrm>
          <a:prstGeom prst="rect">
            <a:avLst/>
          </a:prstGeom>
        </p:spPr>
      </p:pic>
      <p:sp>
        <p:nvSpPr>
          <p:cNvPr id="19" name="TextBox 4">
            <a:extLst>
              <a:ext uri="{FF2B5EF4-FFF2-40B4-BE49-F238E27FC236}">
                <a16:creationId xmlns:a16="http://schemas.microsoft.com/office/drawing/2014/main" id="{1E731028-3A6D-4274-B38C-434A267809E8}"/>
              </a:ext>
            </a:extLst>
          </p:cNvPr>
          <p:cNvSpPr txBox="1"/>
          <p:nvPr/>
        </p:nvSpPr>
        <p:spPr>
          <a:xfrm>
            <a:off x="15773406" y="7734300"/>
            <a:ext cx="2285994" cy="2254592"/>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fr-FR">
                <a:solidFill>
                  <a:prstClr val="white"/>
                </a:solidFill>
                <a:latin typeface="Now"/>
              </a:rPr>
              <a:t>Groupe d'épargne des femmes travaillant avec le comité communautaire de la pêche, Cambodge..</a:t>
            </a:r>
          </a:p>
          <a:p>
            <a:pPr marL="0" marR="0" lvl="0" indent="0"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a:ea typeface="+mn-ea"/>
                <a:cs typeface="+mn-cs"/>
              </a:rPr>
              <a:t>© </a:t>
            </a:r>
            <a:r>
              <a:rPr kumimoji="0" lang="en-US" sz="1800" b="0" i="0" u="none" strike="noStrike" kern="1200" cap="none" spc="0" normalizeH="0" baseline="0" noProof="0" err="1">
                <a:ln>
                  <a:noFill/>
                </a:ln>
                <a:solidFill>
                  <a:prstClr val="white"/>
                </a:solidFill>
                <a:effectLst/>
                <a:uLnTx/>
                <a:uFillTx/>
                <a:latin typeface="Now"/>
                <a:ea typeface="+mn-ea"/>
                <a:cs typeface="+mn-cs"/>
              </a:rPr>
              <a:t>Layhim</a:t>
            </a:r>
            <a:r>
              <a:rPr kumimoji="0" lang="en-US" sz="1800" b="0" i="0" u="none" strike="noStrike" kern="1200" cap="none" spc="0" normalizeH="0" baseline="0" noProof="0">
                <a:ln>
                  <a:noFill/>
                </a:ln>
                <a:solidFill>
                  <a:prstClr val="white"/>
                </a:solidFill>
                <a:effectLst/>
                <a:uLnTx/>
                <a:uFillTx/>
                <a:latin typeface="Now"/>
                <a:ea typeface="+mn-ea"/>
                <a:cs typeface="+mn-cs"/>
              </a:rPr>
              <a:t> Vann, CI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284367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a:solidFill>
            <a:schemeClr val="bg1">
              <a:lumMod val="85000"/>
            </a:schemeClr>
          </a:solidFill>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8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8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1</a:t>
            </a:r>
          </a:p>
        </p:txBody>
      </p:sp>
      <p:sp>
        <p:nvSpPr>
          <p:cNvPr id="18" name="TextBox 18"/>
          <p:cNvSpPr txBox="1"/>
          <p:nvPr/>
        </p:nvSpPr>
        <p:spPr>
          <a:xfrm>
            <a:off x="591227" y="5715288"/>
            <a:ext cx="3812131" cy="1947328"/>
          </a:xfrm>
          <a:prstGeom prst="rect">
            <a:avLst/>
          </a:prstGeom>
        </p:spPr>
        <p:txBody>
          <a:bodyPr lIns="0" tIns="0" rIns="0" bIns="0" rtlCol="0" anchor="t">
            <a:spAutoFit/>
          </a:bodyPr>
          <a:lstStyle/>
          <a:p>
            <a:pPr algn="ctr">
              <a:lnSpc>
                <a:spcPts val="5179"/>
              </a:lnSpc>
            </a:pPr>
            <a:r>
              <a:rPr lang="fr-FR" sz="3000" dirty="0">
                <a:solidFill>
                  <a:srgbClr val="03989E"/>
                </a:solidFill>
                <a:latin typeface="Now"/>
              </a:rPr>
              <a:t>Pourquoi le genre est important dans la conservation</a:t>
            </a:r>
            <a:endParaRPr lang="en-US" sz="3000" dirty="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Modules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2</a:t>
            </a:r>
          </a:p>
        </p:txBody>
      </p:sp>
      <p:sp>
        <p:nvSpPr>
          <p:cNvPr id="23" name="TextBox 23"/>
          <p:cNvSpPr txBox="1"/>
          <p:nvPr/>
        </p:nvSpPr>
        <p:spPr>
          <a:xfrm>
            <a:off x="4953000" y="5857734"/>
            <a:ext cx="3959672" cy="2181366"/>
          </a:xfrm>
          <a:prstGeom prst="rect">
            <a:avLst/>
          </a:prstGeom>
        </p:spPr>
        <p:txBody>
          <a:bodyPr wrap="square" lIns="0" tIns="0" rIns="0" bIns="0" rtlCol="0" anchor="t">
            <a:spAutoFit/>
          </a:bodyPr>
          <a:lstStyle/>
          <a:p>
            <a:pPr algn="ctr">
              <a:lnSpc>
                <a:spcPts val="4339"/>
              </a:lnSpc>
            </a:pPr>
            <a:r>
              <a:rPr lang="fr-FR" sz="3000">
                <a:solidFill>
                  <a:srgbClr val="03989E"/>
                </a:solidFill>
                <a:latin typeface="Now"/>
              </a:rPr>
              <a:t>Cadre de travail pour l’autonomisation des femmes dans la conservation</a:t>
            </a:r>
            <a:endParaRPr lang="en-US" sz="300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3</a:t>
            </a:r>
          </a:p>
        </p:txBody>
      </p:sp>
      <p:sp>
        <p:nvSpPr>
          <p:cNvPr id="25" name="TextBox 25"/>
          <p:cNvSpPr txBox="1"/>
          <p:nvPr/>
        </p:nvSpPr>
        <p:spPr>
          <a:xfrm>
            <a:off x="9722966" y="5741897"/>
            <a:ext cx="3465574" cy="1280479"/>
          </a:xfrm>
          <a:prstGeom prst="rect">
            <a:avLst/>
          </a:prstGeom>
        </p:spPr>
        <p:txBody>
          <a:bodyPr lIns="0" tIns="0" rIns="0" bIns="0" rtlCol="0" anchor="t">
            <a:spAutoFit/>
          </a:bodyPr>
          <a:lstStyle/>
          <a:p>
            <a:pPr algn="ctr">
              <a:lnSpc>
                <a:spcPts val="5179"/>
              </a:lnSpc>
            </a:pPr>
            <a:r>
              <a:rPr lang="fr-FR" sz="3000">
                <a:solidFill>
                  <a:srgbClr val="03989E"/>
                </a:solidFill>
                <a:latin typeface="Now"/>
              </a:rPr>
              <a:t>Modes de pensée et de travail</a:t>
            </a:r>
            <a:endParaRPr lang="en-US" sz="3000">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Annexe</a:t>
            </a:r>
          </a:p>
        </p:txBody>
      </p:sp>
      <p:sp>
        <p:nvSpPr>
          <p:cNvPr id="27" name="TextBox 27"/>
          <p:cNvSpPr txBox="1"/>
          <p:nvPr/>
        </p:nvSpPr>
        <p:spPr>
          <a:xfrm>
            <a:off x="13993339" y="5857734"/>
            <a:ext cx="3812131" cy="1932196"/>
          </a:xfrm>
          <a:prstGeom prst="rect">
            <a:avLst/>
          </a:prstGeom>
        </p:spPr>
        <p:txBody>
          <a:bodyPr lIns="0" tIns="0" rIns="0" bIns="0" rtlCol="0" anchor="t">
            <a:spAutoFit/>
          </a:bodyPr>
          <a:lstStyle/>
          <a:p>
            <a:pPr algn="ctr">
              <a:lnSpc>
                <a:spcPts val="5179"/>
              </a:lnSpc>
            </a:pPr>
            <a:r>
              <a:rPr lang="en-US" sz="3000">
                <a:solidFill>
                  <a:srgbClr val="03989E"/>
                </a:solidFill>
                <a:latin typeface="Now" panose="020B0604020202020204" charset="0"/>
              </a:rPr>
              <a:t>Apprentissage complémentaire </a:t>
            </a:r>
            <a:r>
              <a:rPr lang="en-US" sz="2600">
                <a:solidFill>
                  <a:srgbClr val="03989E"/>
                </a:solidFill>
                <a:latin typeface="Now" panose="020B0604020202020204" charset="0"/>
              </a:rPr>
              <a:t>Feuilles + Ressources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66675"/>
            <a:ext cx="11506201" cy="333425"/>
          </a:xfrm>
          <a:prstGeom prst="rect">
            <a:avLst/>
          </a:prstGeom>
        </p:spPr>
        <p:txBody>
          <a:bodyPr wrap="square" lIns="0" tIns="0" rIns="0" bIns="0" rtlCol="0" anchor="t">
            <a:spAutoFit/>
          </a:bodyPr>
          <a:lstStyle/>
          <a:p>
            <a:pPr>
              <a:lnSpc>
                <a:spcPts val="2640"/>
              </a:lnSpc>
            </a:pPr>
            <a:r>
              <a:rPr lang="fr-FR" sz="2200">
                <a:solidFill>
                  <a:srgbClr val="FFFFFF"/>
                </a:solidFill>
                <a:latin typeface="Now" panose="00000500000000000000" pitchFamily="50" charset="0"/>
              </a:rPr>
              <a:t>AUTONOMISATION DES FEMMES DANS LE DOMAINE DE LA CONSERVATION</a:t>
            </a:r>
          </a:p>
        </p:txBody>
      </p:sp>
      <p:sp>
        <p:nvSpPr>
          <p:cNvPr id="29" name="AutoShape 4">
            <a:extLst>
              <a:ext uri="{FF2B5EF4-FFF2-40B4-BE49-F238E27FC236}">
                <a16:creationId xmlns:a16="http://schemas.microsoft.com/office/drawing/2014/main" id="{E9F3D7D2-9573-44D3-B9C9-06079613BE30}"/>
              </a:ext>
            </a:extLst>
          </p:cNvPr>
          <p:cNvSpPr/>
          <p:nvPr/>
        </p:nvSpPr>
        <p:spPr>
          <a:xfrm>
            <a:off x="443291" y="876300"/>
            <a:ext cx="5728909"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301A50-6138-49AA-929A-C6BCC162AA7A}"/>
              </a:ext>
            </a:extLst>
          </p:cNvPr>
          <p:cNvSpPr/>
          <p:nvPr/>
        </p:nvSpPr>
        <p:spPr>
          <a:xfrm>
            <a:off x="609600" y="2171700"/>
            <a:ext cx="17068800" cy="7803736"/>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sp>
        <p:nvSpPr>
          <p:cNvPr id="10" name="TextBox 3">
            <a:extLst>
              <a:ext uri="{FF2B5EF4-FFF2-40B4-BE49-F238E27FC236}">
                <a16:creationId xmlns:a16="http://schemas.microsoft.com/office/drawing/2014/main" id="{7B38A831-2667-4131-BE6E-EEF69740F0EA}"/>
              </a:ext>
            </a:extLst>
          </p:cNvPr>
          <p:cNvSpPr txBox="1"/>
          <p:nvPr/>
        </p:nvSpPr>
        <p:spPr>
          <a:xfrm>
            <a:off x="9533639" y="6179046"/>
            <a:ext cx="7896514" cy="323165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Pendant les formations, utiliser des histoires et des jeux de rôle montrant l'importance des femmes ; inclure la sensibilisation des hommes, y compris les membres des comités de pêche communautaires et les autorités locales, pour les aider à comprendre l'importance du genre | </a:t>
            </a:r>
            <a:r>
              <a:rPr kumimoji="0" lang="fr-FR"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 Cambodge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100" dirty="0">
              <a:solidFill>
                <a:prstClr val="black"/>
              </a:solidFill>
              <a:latin typeface="Now" panose="020B0604020202020204" charset="0"/>
              <a:ea typeface="Calibri" panose="020F0502020204030204" pitchFamily="34" charset="0"/>
              <a:cs typeface="Myanmar Tex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Ne cherchez pas seulement à faire participer les femmes, mais aussi les hommes qui travailleront pour soutenir les femmes | </a:t>
            </a:r>
            <a:r>
              <a:rPr kumimoji="0" lang="fr-FR"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CIYA, Cambodge</a:t>
            </a:r>
          </a:p>
        </p:txBody>
      </p:sp>
      <p:pic>
        <p:nvPicPr>
          <p:cNvPr id="3" name="Picture 2">
            <a:extLst>
              <a:ext uri="{FF2B5EF4-FFF2-40B4-BE49-F238E27FC236}">
                <a16:creationId xmlns:a16="http://schemas.microsoft.com/office/drawing/2014/main" id="{BC7AC35E-3F69-4DB3-BADA-36017B9C6E0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061661" y="2409201"/>
            <a:ext cx="5288112" cy="3400661"/>
          </a:xfrm>
          <a:prstGeom prst="rect">
            <a:avLst/>
          </a:prstGeom>
        </p:spPr>
      </p:pic>
      <p:sp>
        <p:nvSpPr>
          <p:cNvPr id="13" name="TextBox 4">
            <a:extLst>
              <a:ext uri="{FF2B5EF4-FFF2-40B4-BE49-F238E27FC236}">
                <a16:creationId xmlns:a16="http://schemas.microsoft.com/office/drawing/2014/main" id="{D5B31204-933D-4E43-8A55-E08906E5258C}"/>
              </a:ext>
            </a:extLst>
          </p:cNvPr>
          <p:cNvSpPr txBox="1"/>
          <p:nvPr/>
        </p:nvSpPr>
        <p:spPr>
          <a:xfrm>
            <a:off x="15438718" y="2417223"/>
            <a:ext cx="2239682" cy="1972463"/>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fr-FR" dirty="0">
                <a:solidFill>
                  <a:prstClr val="white"/>
                </a:solidFill>
                <a:latin typeface="Now"/>
              </a:rPr>
              <a:t>Formation sur le genre avec des hommes et des femmes, Cambodge.</a:t>
            </a:r>
          </a:p>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a:ea typeface="+mn-ea"/>
                <a:cs typeface="+mn-cs"/>
              </a:rPr>
              <a:t>© Conservation International</a:t>
            </a:r>
            <a:endParaRPr kumimoji="0" lang="en-US" sz="1800" b="0" i="0" u="none" strike="noStrike" kern="1200" cap="none" spc="0" normalizeH="0" baseline="0" noProof="0" dirty="0">
              <a:ln>
                <a:noFill/>
              </a:ln>
              <a:solidFill>
                <a:prstClr val="white"/>
              </a:solidFill>
              <a:effectLst/>
              <a:highlight>
                <a:srgbClr val="FFFF00"/>
              </a:highlight>
              <a:uLnTx/>
              <a:uFillTx/>
              <a:latin typeface="Now"/>
              <a:ea typeface="+mn-ea"/>
              <a:cs typeface="+mn-cs"/>
            </a:endParaRPr>
          </a:p>
        </p:txBody>
      </p:sp>
      <p:graphicFrame>
        <p:nvGraphicFramePr>
          <p:cNvPr id="14" name="Table 13">
            <a:extLst>
              <a:ext uri="{FF2B5EF4-FFF2-40B4-BE49-F238E27FC236}">
                <a16:creationId xmlns:a16="http://schemas.microsoft.com/office/drawing/2014/main" id="{491F0B32-CBDE-417C-9590-6F9C1DC9CBFF}"/>
              </a:ext>
            </a:extLst>
          </p:cNvPr>
          <p:cNvGraphicFramePr>
            <a:graphicFrameLocks noGrp="1"/>
          </p:cNvGraphicFramePr>
          <p:nvPr>
            <p:extLst>
              <p:ext uri="{D42A27DB-BD31-4B8C-83A1-F6EECF244321}">
                <p14:modId xmlns:p14="http://schemas.microsoft.com/office/powerpoint/2010/main" val="3791319220"/>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Défi</a:t>
                      </a:r>
                      <a:r>
                        <a:rPr lang="en-US" sz="2600">
                          <a:latin typeface="Now" panose="020B0604020202020204" charset="0"/>
                        </a:rPr>
                        <a:t>: </a:t>
                      </a:r>
                      <a:r>
                        <a:rPr lang="fr-FR" sz="2600" b="0">
                          <a:latin typeface="Now" panose="020B0604020202020204" charset="0"/>
                        </a:rPr>
                        <a:t>Les familles et les maris s'inquiètent de la participation des femmes aux activités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s-ES" sz="2600">
                        <a:solidFill>
                          <a:schemeClr val="bg1"/>
                        </a:solidFill>
                        <a:latin typeface="Now" panose="020B060402020202020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5" name="AutoShape 2">
            <a:extLst>
              <a:ext uri="{FF2B5EF4-FFF2-40B4-BE49-F238E27FC236}">
                <a16:creationId xmlns:a16="http://schemas.microsoft.com/office/drawing/2014/main" id="{42B1E145-94E5-4630-95D6-D0F31F4CEDD2}"/>
              </a:ext>
            </a:extLst>
          </p:cNvPr>
          <p:cNvSpPr/>
          <p:nvPr/>
        </p:nvSpPr>
        <p:spPr>
          <a:xfrm>
            <a:off x="762000" y="3771900"/>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875057" y="3924300"/>
            <a:ext cx="7896513" cy="5816977"/>
          </a:xfrm>
          <a:prstGeom prst="rect">
            <a:avLst/>
          </a:prstGeom>
        </p:spPr>
        <p:txBody>
          <a:bodyPr wrap="square" lIns="0" tIns="0" rIns="0" bIns="0" rtlCol="0" anchor="t">
            <a:spAutoFit/>
          </a:bodyPr>
          <a:lstStyle/>
          <a:p>
            <a:pPr>
              <a:defRPr/>
            </a:pPr>
            <a:r>
              <a:rPr kumimoji="0" lang="fr-FR" sz="2100" b="0" i="0" u="none" strike="noStrike" kern="1200" cap="none" spc="0" normalizeH="0" baseline="0" noProof="0" dirty="0">
                <a:ln>
                  <a:noFill/>
                </a:ln>
                <a:solidFill>
                  <a:srgbClr val="1E1E1E"/>
                </a:solidFill>
                <a:effectLst/>
                <a:uLnTx/>
                <a:uFillTx/>
                <a:latin typeface="Now" panose="020B0604020202020204" charset="0"/>
              </a:rPr>
              <a:t>Inclure les hommes dans les formations sur les questions de genre </a:t>
            </a:r>
            <a:r>
              <a:rPr kumimoji="0" lang="pt-BR" sz="2100" b="0" i="0" u="none" strike="noStrike" kern="1200" cap="none" spc="0" normalizeH="0" baseline="0" noProof="0" dirty="0">
                <a:ln>
                  <a:noFill/>
                </a:ln>
                <a:solidFill>
                  <a:srgbClr val="1E1E1E"/>
                </a:solidFill>
                <a:effectLst/>
                <a:uLnTx/>
                <a:uFillTx/>
                <a:latin typeface="Now" panose="020B0604020202020204" charset="0"/>
              </a:rPr>
              <a:t>| </a:t>
            </a:r>
            <a:r>
              <a:rPr kumimoji="0" lang="pt-BR" b="0" i="0" u="none" strike="noStrike" kern="1200" cap="none" spc="0" normalizeH="0" baseline="0" noProof="0" dirty="0">
                <a:ln>
                  <a:noFill/>
                </a:ln>
                <a:solidFill>
                  <a:srgbClr val="1E1E1E"/>
                </a:solidFill>
                <a:effectLst/>
                <a:uLnTx/>
                <a:uFillTx/>
                <a:latin typeface="Now" panose="020B0604020202020204" charset="0"/>
              </a:rPr>
              <a:t>FACT, Cambodge</a:t>
            </a:r>
          </a:p>
          <a:p>
            <a:pPr>
              <a:defRPr/>
            </a:pPr>
            <a:endParaRPr lang="pt-BR" sz="2100" dirty="0">
              <a:solidFill>
                <a:srgbClr val="1E1E1E"/>
              </a:solidFill>
              <a:latin typeface="Now" panose="020B0604020202020204" charset="0"/>
            </a:endParaRPr>
          </a:p>
          <a:p>
            <a:pPr>
              <a:defRPr/>
            </a:pPr>
            <a:r>
              <a:rPr kumimoji="0" lang="fr-FR" sz="2100" b="0" i="0" u="none" strike="noStrike" kern="1200" cap="none" spc="0" normalizeH="0" baseline="0" noProof="0" dirty="0">
                <a:ln>
                  <a:noFill/>
                </a:ln>
                <a:solidFill>
                  <a:srgbClr val="1E1E1E"/>
                </a:solidFill>
                <a:effectLst/>
                <a:uLnTx/>
                <a:uFillTx/>
                <a:latin typeface="Now" panose="020B0604020202020204" charset="0"/>
              </a:rPr>
              <a:t>Forum familial : les membres de la famille se sont réunis pour analyser les normes et les rôles </a:t>
            </a:r>
            <a:r>
              <a:rPr kumimoji="0" lang="fr-FR" sz="2100" b="0" i="0" u="none" strike="noStrike" kern="1200" cap="none" spc="0" normalizeH="0" baseline="0" noProof="0" dirty="0" err="1">
                <a:ln>
                  <a:noFill/>
                </a:ln>
                <a:solidFill>
                  <a:srgbClr val="1E1E1E"/>
                </a:solidFill>
                <a:effectLst/>
                <a:uLnTx/>
                <a:uFillTx/>
                <a:latin typeface="Now" panose="020B0604020202020204" charset="0"/>
              </a:rPr>
              <a:t>séxospécifiques</a:t>
            </a:r>
            <a:r>
              <a:rPr kumimoji="0" lang="fr-FR" sz="2100" b="0" i="0" u="none" strike="noStrike" kern="1200" cap="none" spc="0" normalizeH="0" baseline="0" noProof="0" dirty="0">
                <a:ln>
                  <a:noFill/>
                </a:ln>
                <a:solidFill>
                  <a:srgbClr val="1E1E1E"/>
                </a:solidFill>
                <a:effectLst/>
                <a:uLnTx/>
                <a:uFillTx/>
                <a:latin typeface="Now" panose="020B0604020202020204" charset="0"/>
              </a:rPr>
              <a:t> et pour discuter de la manière d'élargir les opportunités pour les filles et les femmes </a:t>
            </a:r>
            <a:r>
              <a:rPr kumimoji="0" lang="pt-BR" sz="2100" b="0" i="0" u="none" strike="noStrike" kern="1200" cap="none" spc="0" normalizeH="0" baseline="0" noProof="0" dirty="0">
                <a:ln>
                  <a:noFill/>
                </a:ln>
                <a:solidFill>
                  <a:srgbClr val="1E1E1E"/>
                </a:solidFill>
                <a:effectLst/>
                <a:uLnTx/>
                <a:uFillTx/>
                <a:latin typeface="Now" panose="020B0604020202020204" charset="0"/>
              </a:rPr>
              <a:t>| </a:t>
            </a:r>
            <a:r>
              <a:rPr kumimoji="0" lang="pt-BR" b="0" i="0" u="none" strike="noStrike" kern="1200" cap="none" spc="0" normalizeH="0" baseline="0" noProof="0" dirty="0">
                <a:ln>
                  <a:noFill/>
                </a:ln>
                <a:solidFill>
                  <a:srgbClr val="1E1E1E"/>
                </a:solidFill>
                <a:effectLst/>
                <a:uLnTx/>
                <a:uFillTx/>
                <a:latin typeface="Now" panose="020B0604020202020204" charset="0"/>
              </a:rPr>
              <a:t>HA, Cambodge</a:t>
            </a:r>
          </a:p>
          <a:p>
            <a:pPr>
              <a:defRPr/>
            </a:pPr>
            <a:endParaRPr kumimoji="0" lang="pt-BR" sz="2100" b="0" i="0" u="none" strike="noStrike" kern="1200" cap="none" spc="0" normalizeH="0" baseline="0" noProof="0" dirty="0">
              <a:ln>
                <a:noFill/>
              </a:ln>
              <a:solidFill>
                <a:srgbClr val="1E1E1E"/>
              </a:solidFill>
              <a:effectLst/>
              <a:uLnTx/>
              <a:uFillTx/>
              <a:latin typeface="Now" panose="020B0604020202020204" charset="0"/>
            </a:endParaRPr>
          </a:p>
          <a:p>
            <a:pPr>
              <a:defRPr/>
            </a:pPr>
            <a:r>
              <a:rPr kumimoji="0" lang="fr-FR" sz="2100" b="0" i="0" u="none" strike="noStrike" kern="1200" cap="none" spc="0" normalizeH="0" baseline="0" noProof="0" dirty="0">
                <a:ln>
                  <a:noFill/>
                </a:ln>
                <a:solidFill>
                  <a:srgbClr val="1E1E1E"/>
                </a:solidFill>
                <a:effectLst/>
                <a:uLnTx/>
                <a:uFillTx/>
                <a:latin typeface="Now" panose="020B0604020202020204" charset="0"/>
              </a:rPr>
              <a:t>Travailler pour prévenir/éviter les conflits ; engager les hommes et les femmes à expliquer l'objectif d'inclure les femmes dans la recherche et le plaidoyer | </a:t>
            </a:r>
            <a:r>
              <a:rPr kumimoji="0" lang="fr-FR" b="0" i="0" u="none" strike="noStrike" kern="1200" cap="none" spc="0" normalizeH="0" baseline="0" noProof="0" dirty="0">
                <a:ln>
                  <a:noFill/>
                </a:ln>
                <a:solidFill>
                  <a:srgbClr val="1E1E1E"/>
                </a:solidFill>
                <a:effectLst/>
                <a:uLnTx/>
                <a:uFillTx/>
                <a:latin typeface="Now" panose="020B0604020202020204" charset="0"/>
              </a:rPr>
              <a:t>MCI, Thaïlande</a:t>
            </a:r>
          </a:p>
          <a:p>
            <a:pPr>
              <a:defRPr/>
            </a:pPr>
            <a:endParaRPr lang="fr-FR" sz="2100" dirty="0">
              <a:solidFill>
                <a:srgbClr val="1E1E1E"/>
              </a:solidFill>
              <a:latin typeface="Now" panose="020B0604020202020204" charset="0"/>
            </a:endParaRPr>
          </a:p>
          <a:p>
            <a:pPr>
              <a:defRPr/>
            </a:pPr>
            <a:r>
              <a:rPr kumimoji="0" lang="fr-FR" sz="2100" b="0" i="0" u="none" strike="noStrike" kern="1200" cap="none" spc="0" normalizeH="0" baseline="0" noProof="0" dirty="0">
                <a:ln>
                  <a:noFill/>
                </a:ln>
                <a:solidFill>
                  <a:srgbClr val="1E1E1E"/>
                </a:solidFill>
                <a:effectLst/>
                <a:uLnTx/>
                <a:uFillTx/>
                <a:latin typeface="Now" panose="020B0604020202020204" charset="0"/>
              </a:rPr>
              <a:t>Les femmes point focal travaillent avec les familles pour expliquer comment les femmes seront impliquées et pour établir la confiance - nous avons observé que les familles changent et permettent aux filles et aux épouses de participer aux activités plus | </a:t>
            </a:r>
            <a:r>
              <a:rPr kumimoji="0" lang="fr-FR" b="0" i="0" u="none" strike="noStrike" kern="1200" cap="none" spc="0" normalizeH="0" baseline="0" noProof="0" dirty="0" err="1">
                <a:ln>
                  <a:noFill/>
                </a:ln>
                <a:solidFill>
                  <a:srgbClr val="1E1E1E"/>
                </a:solidFill>
                <a:effectLst/>
                <a:uLnTx/>
                <a:uFillTx/>
                <a:latin typeface="Now" panose="020B0604020202020204" charset="0"/>
              </a:rPr>
              <a:t>My</a:t>
            </a:r>
            <a:r>
              <a:rPr kumimoji="0" lang="fr-FR" b="0" i="0" u="none" strike="noStrike" kern="1200" cap="none" spc="0" normalizeH="0" baseline="0" noProof="0" dirty="0">
                <a:ln>
                  <a:noFill/>
                </a:ln>
                <a:solidFill>
                  <a:srgbClr val="1E1E1E"/>
                </a:solidFill>
                <a:effectLst/>
                <a:uLnTx/>
                <a:uFillTx/>
                <a:latin typeface="Now" panose="020B0604020202020204" charset="0"/>
              </a:rPr>
              <a:t> Village, Cambodge</a:t>
            </a:r>
          </a:p>
          <a:p>
            <a:pPr>
              <a:defRPr/>
            </a:pPr>
            <a:endParaRPr kumimoji="0" lang="pt-BR" sz="2100" b="0" i="0" u="none" strike="noStrike" kern="1200" cap="none" spc="0" normalizeH="0" baseline="0" noProof="0" dirty="0">
              <a:ln>
                <a:noFill/>
              </a:ln>
              <a:solidFill>
                <a:srgbClr val="1E1E1E"/>
              </a:solidFill>
              <a:effectLst/>
              <a:uLnTx/>
              <a:uFillTx/>
              <a:latin typeface="Now" panose="020B0604020202020204" charset="0"/>
            </a:endParaRPr>
          </a:p>
        </p:txBody>
      </p:sp>
      <p:sp>
        <p:nvSpPr>
          <p:cNvPr id="17" name="TextBox 4">
            <a:extLst>
              <a:ext uri="{FF2B5EF4-FFF2-40B4-BE49-F238E27FC236}">
                <a16:creationId xmlns:a16="http://schemas.microsoft.com/office/drawing/2014/main" id="{1E282AF1-149E-41ED-BA56-FC209E1A60EA}"/>
              </a:ext>
            </a:extLst>
          </p:cNvPr>
          <p:cNvSpPr txBox="1"/>
          <p:nvPr/>
        </p:nvSpPr>
        <p:spPr>
          <a:xfrm>
            <a:off x="762000" y="3276354"/>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fr-FR" sz="2400" b="0" i="0" u="none" strike="noStrike" kern="1200" cap="none" spc="0" normalizeH="0" baseline="0" noProof="0">
                <a:ln>
                  <a:noFill/>
                </a:ln>
                <a:solidFill>
                  <a:srgbClr val="DFFCFD"/>
                </a:solidFill>
                <a:effectLst/>
                <a:uLnTx/>
                <a:uFillTx/>
                <a:latin typeface="Now Bold"/>
                <a:ea typeface="+mn-ea"/>
                <a:cs typeface="+mn-cs"/>
              </a:rPr>
              <a:t>Inclure les hommes et les familles</a:t>
            </a:r>
            <a:endParaRPr kumimoji="0" lang="pt-BR" sz="2400" b="0" i="0" u="none" strike="noStrike" kern="1200" cap="none" spc="0" normalizeH="0" baseline="0" noProof="0">
              <a:ln>
                <a:noFill/>
              </a:ln>
              <a:solidFill>
                <a:srgbClr val="DFFCFD"/>
              </a:solidFill>
              <a:effectLst/>
              <a:uLnTx/>
              <a:uFillTx/>
              <a:latin typeface="Now Bold"/>
              <a:ea typeface="+mn-ea"/>
              <a:cs typeface="+mn-cs"/>
            </a:endParaRPr>
          </a:p>
        </p:txBody>
      </p:sp>
    </p:spTree>
    <p:extLst>
      <p:ext uri="{BB962C8B-B14F-4D97-AF65-F5344CB8AC3E}">
        <p14:creationId xmlns:p14="http://schemas.microsoft.com/office/powerpoint/2010/main" val="198713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932246026"/>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Défi: </a:t>
                      </a:r>
                      <a:r>
                        <a:rPr lang="fr-FR" sz="2600" b="0">
                          <a:solidFill>
                            <a:schemeClr val="bg1"/>
                          </a:solidFill>
                          <a:latin typeface="Now" panose="020B0604020202020204" charset="0"/>
                        </a:rPr>
                        <a:t>L'emploi du temps des femmes est chargé</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a:solidFill>
                            <a:schemeClr val="bg1"/>
                          </a:solidFill>
                          <a:latin typeface="Now" panose="020B0604020202020204" charset="0"/>
                        </a:rPr>
                        <a:t>Approches possibles:</a:t>
                      </a:r>
                    </a:p>
                    <a:p>
                      <a:pPr marL="342900" indent="-342900">
                        <a:spcAft>
                          <a:spcPts val="1200"/>
                        </a:spcAft>
                        <a:buFont typeface="Arial" panose="020B0604020202020204" pitchFamily="34" charset="0"/>
                        <a:buChar char="•"/>
                      </a:pPr>
                      <a:r>
                        <a:rPr lang="fr-FR" sz="2200">
                          <a:solidFill>
                            <a:schemeClr val="bg1"/>
                          </a:solidFill>
                          <a:latin typeface="Now" panose="020B0604020202020204" charset="0"/>
                        </a:rPr>
                        <a:t>Programmer les activités à des moments qui conviennent aux femmes</a:t>
                      </a:r>
                    </a:p>
                    <a:p>
                      <a:pPr marL="342900" indent="-342900">
                        <a:spcAft>
                          <a:spcPts val="1200"/>
                        </a:spcAft>
                        <a:buFont typeface="Arial" panose="020B0604020202020204" pitchFamily="34" charset="0"/>
                        <a:buChar char="•"/>
                      </a:pPr>
                      <a:r>
                        <a:rPr lang="fr-FR" sz="2200">
                          <a:solidFill>
                            <a:schemeClr val="bg1"/>
                          </a:solidFill>
                          <a:latin typeface="Now" panose="020B0604020202020204" charset="0"/>
                        </a:rPr>
                        <a:t>Offrir des possibilités de garde d'enfants sur les lieux d'activités</a:t>
                      </a:r>
                    </a:p>
                    <a:p>
                      <a:pPr marL="342900" indent="-342900">
                        <a:spcAft>
                          <a:spcPts val="1200"/>
                        </a:spcAft>
                        <a:buFont typeface="Arial" panose="020B0604020202020204" pitchFamily="34" charset="0"/>
                        <a:buChar char="•"/>
                      </a:pPr>
                      <a:r>
                        <a:rPr lang="fr-FR" sz="2200">
                          <a:solidFill>
                            <a:schemeClr val="bg1"/>
                          </a:solidFill>
                          <a:latin typeface="Now" panose="020B0604020202020204" charset="0"/>
                        </a:rPr>
                        <a:t>Envisagez une compensation pour leur temps (mais cela peut être une question sensible - soyez prudent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10204836" y="2171700"/>
            <a:ext cx="7473557" cy="7772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10484012" y="3299952"/>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10515600" y="3435370"/>
            <a:ext cx="6907156" cy="6432530"/>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200" b="0" i="0" u="none" strike="noStrike" kern="1200" cap="none" spc="0" normalizeH="0" baseline="0" noProof="0" dirty="0">
                <a:ln>
                  <a:noFill/>
                </a:ln>
                <a:solidFill>
                  <a:prstClr val="black"/>
                </a:solidFill>
                <a:effectLst/>
                <a:uLnTx/>
                <a:uFillTx/>
                <a:latin typeface="Now" panose="020B0604020202020204" charset="0"/>
              </a:rPr>
              <a:t>Projet de bien-être du personnel : cours de pleine conscience et de méditation ; possibilité de congé de méditation de 14 jours |</a:t>
            </a:r>
            <a:r>
              <a:rPr kumimoji="0" lang="fr-FR" b="0" i="0" u="none" strike="noStrike" kern="1200" cap="none" spc="0" normalizeH="0" baseline="0" noProof="0" dirty="0">
                <a:ln>
                  <a:noFill/>
                </a:ln>
                <a:solidFill>
                  <a:prstClr val="black"/>
                </a:solidFill>
                <a:effectLst/>
                <a:uLnTx/>
                <a:uFillTx/>
                <a:latin typeface="Now" panose="020B0604020202020204" charset="0"/>
              </a:rPr>
              <a:t> SADP, Cambodge</a:t>
            </a:r>
          </a:p>
          <a:p>
            <a:pPr marR="0" lvl="0" algn="l" defTabSz="914400" rtl="0" eaLnBrk="1" fontAlgn="auto" latinLnBrk="0" hangingPunct="1">
              <a:lnSpc>
                <a:spcPct val="100000"/>
              </a:lnSpc>
              <a:spcBef>
                <a:spcPts val="0"/>
              </a:spcBef>
              <a:spcAft>
                <a:spcPts val="0"/>
              </a:spcAft>
              <a:buClrTx/>
              <a:buSzTx/>
              <a:tabLst/>
              <a:defRPr/>
            </a:pPr>
            <a:endParaRPr lang="fr-F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fr-FR" sz="2200" b="0" i="0" u="none" strike="noStrike" kern="1200" cap="none" spc="0" normalizeH="0" baseline="0" noProof="0" dirty="0">
                <a:ln>
                  <a:noFill/>
                </a:ln>
                <a:solidFill>
                  <a:prstClr val="black"/>
                </a:solidFill>
                <a:effectLst/>
                <a:uLnTx/>
                <a:uFillTx/>
                <a:latin typeface="Now" panose="020B0604020202020204" charset="0"/>
              </a:rPr>
              <a:t>Espace dans le bureau pour les enfants ; les hommes et les femmes peuvent amener leurs enfants | </a:t>
            </a:r>
            <a:r>
              <a:rPr kumimoji="0" lang="fr-FR" b="0" i="0" u="none" strike="noStrike" kern="1200" cap="none" spc="0" normalizeH="0" baseline="0" noProof="0" dirty="0">
                <a:ln>
                  <a:noFill/>
                </a:ln>
                <a:solidFill>
                  <a:prstClr val="black"/>
                </a:solidFill>
                <a:effectLst/>
                <a:uLnTx/>
                <a:uFillTx/>
                <a:latin typeface="Now" panose="020B0604020202020204" charset="0"/>
              </a:rPr>
              <a:t>SADP, Cambodge</a:t>
            </a:r>
          </a:p>
          <a:p>
            <a:pPr marR="0" lvl="0" algn="l" defTabSz="914400" rtl="0" eaLnBrk="1" fontAlgn="auto" latinLnBrk="0" hangingPunct="1">
              <a:lnSpc>
                <a:spcPct val="100000"/>
              </a:lnSpc>
              <a:spcBef>
                <a:spcPts val="0"/>
              </a:spcBef>
              <a:spcAft>
                <a:spcPts val="0"/>
              </a:spcAft>
              <a:buClrTx/>
              <a:buSzTx/>
              <a:tabLst/>
              <a:defRPr/>
            </a:pPr>
            <a:endParaRPr lang="fr-F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fr-FR" sz="2200" b="0" i="0" u="none" strike="noStrike" kern="1200" cap="none" spc="0" normalizeH="0" baseline="0" noProof="0" dirty="0">
                <a:ln>
                  <a:noFill/>
                </a:ln>
                <a:solidFill>
                  <a:prstClr val="black"/>
                </a:solidFill>
                <a:effectLst/>
                <a:uLnTx/>
                <a:uFillTx/>
                <a:latin typeface="Now" panose="020B0604020202020204" charset="0"/>
              </a:rPr>
              <a:t>Discussions du personnel sur la gestion du travail avec les familles, entre hommes et femmes |</a:t>
            </a:r>
            <a:r>
              <a:rPr kumimoji="0" lang="fr-FR" b="0" i="0" u="none" strike="noStrike" kern="1200" cap="none" spc="0" normalizeH="0" baseline="0" noProof="0" dirty="0">
                <a:ln>
                  <a:noFill/>
                </a:ln>
                <a:solidFill>
                  <a:prstClr val="black"/>
                </a:solidFill>
                <a:effectLst/>
                <a:uLnTx/>
                <a:uFillTx/>
                <a:latin typeface="Now" panose="020B0604020202020204" charset="0"/>
              </a:rPr>
              <a:t> SADP, Cambodge</a:t>
            </a:r>
          </a:p>
          <a:p>
            <a:pPr marR="0" lvl="0" algn="l" defTabSz="914400" rtl="0" eaLnBrk="1" fontAlgn="auto" latinLnBrk="0" hangingPunct="1">
              <a:lnSpc>
                <a:spcPct val="100000"/>
              </a:lnSpc>
              <a:spcBef>
                <a:spcPts val="0"/>
              </a:spcBef>
              <a:spcAft>
                <a:spcPts val="0"/>
              </a:spcAft>
              <a:buClrTx/>
              <a:buSzTx/>
              <a:tabLst/>
              <a:defRPr/>
            </a:pPr>
            <a:endParaRPr lang="fr-F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fr-FR" sz="2200" b="0" i="0" u="none" strike="noStrike" kern="1200" cap="none" spc="0" normalizeH="0" baseline="0" noProof="0" dirty="0">
                <a:ln>
                  <a:noFill/>
                </a:ln>
                <a:solidFill>
                  <a:prstClr val="black"/>
                </a:solidFill>
                <a:effectLst/>
                <a:uLnTx/>
                <a:uFillTx/>
                <a:latin typeface="Now" panose="020B0604020202020204" charset="0"/>
              </a:rPr>
              <a:t>Flexibilité dans leur emploi du temps pour la garde des enfants, le congé de maternité |</a:t>
            </a:r>
            <a:r>
              <a:rPr kumimoji="0" lang="fr-FR" b="0" i="0" u="none" strike="noStrike" kern="1200" cap="none" spc="0" normalizeH="0" baseline="0" noProof="0" dirty="0">
                <a:ln>
                  <a:noFill/>
                </a:ln>
                <a:solidFill>
                  <a:prstClr val="black"/>
                </a:solidFill>
                <a:effectLst/>
                <a:uLnTx/>
                <a:uFillTx/>
                <a:latin typeface="Now" panose="020B0604020202020204" charset="0"/>
              </a:rPr>
              <a:t> 3SPN, Cambodge</a:t>
            </a:r>
          </a:p>
          <a:p>
            <a:pPr marR="0" lvl="0" algn="l" defTabSz="914400" rtl="0" eaLnBrk="1" fontAlgn="auto" latinLnBrk="0" hangingPunct="1">
              <a:lnSpc>
                <a:spcPct val="100000"/>
              </a:lnSpc>
              <a:spcBef>
                <a:spcPts val="0"/>
              </a:spcBef>
              <a:spcAft>
                <a:spcPts val="0"/>
              </a:spcAft>
              <a:buClrTx/>
              <a:buSzTx/>
              <a:tabLst/>
              <a:defRPr/>
            </a:pPr>
            <a:endParaRPr lang="fr-F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fr-FR" sz="2200" b="0" i="0" u="none" strike="noStrike" kern="1200" cap="none" spc="0" normalizeH="0" baseline="0" noProof="0" dirty="0">
                <a:ln>
                  <a:noFill/>
                </a:ln>
                <a:solidFill>
                  <a:prstClr val="black"/>
                </a:solidFill>
                <a:effectLst/>
                <a:uLnTx/>
                <a:uFillTx/>
                <a:latin typeface="Now" panose="020B0604020202020204" charset="0"/>
              </a:rPr>
              <a:t>Tenir compte des dynamiques de genre, d'âge et de pouvoir dans les organisations et entre les institutions.</a:t>
            </a:r>
          </a:p>
        </p:txBody>
      </p:sp>
      <p:sp>
        <p:nvSpPr>
          <p:cNvPr id="14" name="TextBox 4">
            <a:extLst>
              <a:ext uri="{FF2B5EF4-FFF2-40B4-BE49-F238E27FC236}">
                <a16:creationId xmlns:a16="http://schemas.microsoft.com/office/drawing/2014/main" id="{0A1065B7-B672-4A5B-82DF-A52F9B4C1246}"/>
              </a:ext>
            </a:extLst>
          </p:cNvPr>
          <p:cNvSpPr txBox="1"/>
          <p:nvPr/>
        </p:nvSpPr>
        <p:spPr>
          <a:xfrm>
            <a:off x="10515599" y="2336823"/>
            <a:ext cx="6373755"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fr-FR" sz="2400">
                <a:solidFill>
                  <a:srgbClr val="DFFCFD"/>
                </a:solidFill>
                <a:latin typeface="Now Bold"/>
              </a:rPr>
              <a:t>Créer un environnement plus favorable au sein même des organisations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graphicFrame>
        <p:nvGraphicFramePr>
          <p:cNvPr id="16" name="Table 15">
            <a:extLst>
              <a:ext uri="{FF2B5EF4-FFF2-40B4-BE49-F238E27FC236}">
                <a16:creationId xmlns:a16="http://schemas.microsoft.com/office/drawing/2014/main" id="{51941853-B9BF-4551-BFE5-50E13604AAAC}"/>
              </a:ext>
            </a:extLst>
          </p:cNvPr>
          <p:cNvGraphicFramePr>
            <a:graphicFrameLocks noGrp="1"/>
          </p:cNvGraphicFramePr>
          <p:nvPr>
            <p:extLst>
              <p:ext uri="{D42A27DB-BD31-4B8C-83A1-F6EECF244321}">
                <p14:modId xmlns:p14="http://schemas.microsoft.com/office/powerpoint/2010/main" val="378914670"/>
              </p:ext>
            </p:extLst>
          </p:nvPr>
        </p:nvGraphicFramePr>
        <p:xfrm>
          <a:off x="685800" y="634299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Défi: </a:t>
                      </a:r>
                      <a:r>
                        <a:rPr lang="fr-FR" sz="2600" b="0">
                          <a:solidFill>
                            <a:schemeClr val="bg1"/>
                          </a:solidFill>
                          <a:latin typeface="Now" panose="020B0604020202020204" charset="0"/>
                        </a:rPr>
                        <a:t>Problèmes de sécurité pour les femmes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a:solidFill>
                            <a:schemeClr val="bg1"/>
                          </a:solidFill>
                          <a:latin typeface="Now" panose="020B0604020202020204" charset="0"/>
                        </a:rPr>
                        <a:t>Approches possibles: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FR" sz="2200">
                          <a:solidFill>
                            <a:schemeClr val="bg1"/>
                          </a:solidFill>
                          <a:latin typeface="Now" panose="020B0604020202020204" charset="0"/>
                        </a:rPr>
                        <a:t>Fournir des options pour les compagnons de voyage si la sécurité pendant le voyage est une préoccupation.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FR" sz="2200">
                          <a:solidFill>
                            <a:schemeClr val="bg1"/>
                          </a:solidFill>
                          <a:latin typeface="Now" panose="020B0604020202020204" charset="0"/>
                        </a:rPr>
                        <a:t>Veiller à ce que les préoccupations des femmes soient prises au sérieux et que les hommes jouent un rôle dans la résolution de ces problèmes.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Tree>
    <p:extLst>
      <p:ext uri="{BB962C8B-B14F-4D97-AF65-F5344CB8AC3E}">
        <p14:creationId xmlns:p14="http://schemas.microsoft.com/office/powerpoint/2010/main" val="130796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sp>
        <p:nvSpPr>
          <p:cNvPr id="10" name="Rectangle 9">
            <a:extLst>
              <a:ext uri="{FF2B5EF4-FFF2-40B4-BE49-F238E27FC236}">
                <a16:creationId xmlns:a16="http://schemas.microsoft.com/office/drawing/2014/main" id="{789C1EBA-840A-4F88-9646-5EDDF130563A}"/>
              </a:ext>
            </a:extLst>
          </p:cNvPr>
          <p:cNvSpPr/>
          <p:nvPr/>
        </p:nvSpPr>
        <p:spPr>
          <a:xfrm>
            <a:off x="592392" y="2171700"/>
            <a:ext cx="9067799" cy="75438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1066803" y="3462160"/>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1109617" y="3615231"/>
            <a:ext cx="7175104" cy="5847755"/>
          </a:xfrm>
          <a:prstGeom prst="rect">
            <a:avLst/>
          </a:prstGeom>
        </p:spPr>
        <p:txBody>
          <a:bodyPr wrap="square" lIns="0" tIns="0" rIns="0" bIns="0" rtlCol="0" anchor="t">
            <a:spAutoFit/>
          </a:bodyPr>
          <a:lstStyle/>
          <a:p>
            <a:pPr>
              <a:spcAft>
                <a:spcPts val="1200"/>
              </a:spcAft>
            </a:pPr>
            <a:r>
              <a:rPr lang="fr-FR" sz="2200">
                <a:solidFill>
                  <a:srgbClr val="1E1E1E"/>
                </a:solidFill>
                <a:latin typeface="Now"/>
              </a:rPr>
              <a:t>Travail de consultation individuelle des femmes pour évaluer leurs besoins et la manière de les soutenir </a:t>
            </a:r>
            <a:r>
              <a:rPr lang="es-ES" sz="2200">
                <a:solidFill>
                  <a:srgbClr val="1E1E1E"/>
                </a:solidFill>
                <a:latin typeface="Now"/>
              </a:rPr>
              <a:t>|</a:t>
            </a:r>
            <a:r>
              <a:rPr lang="es-ES">
                <a:solidFill>
                  <a:srgbClr val="1E1E1E"/>
                </a:solidFill>
                <a:latin typeface="Now"/>
              </a:rPr>
              <a:t> SADP, Cambodge</a:t>
            </a:r>
          </a:p>
          <a:p>
            <a:pPr>
              <a:spcAft>
                <a:spcPts val="1200"/>
              </a:spcAft>
            </a:pPr>
            <a:endParaRPr lang="es-ES">
              <a:solidFill>
                <a:srgbClr val="1E1E1E"/>
              </a:solidFill>
              <a:latin typeface="Now"/>
            </a:endParaRPr>
          </a:p>
          <a:p>
            <a:pPr>
              <a:spcAft>
                <a:spcPts val="1200"/>
              </a:spcAft>
            </a:pPr>
            <a:r>
              <a:rPr lang="fr-FR" sz="2200">
                <a:solidFill>
                  <a:srgbClr val="1E1E1E"/>
                </a:solidFill>
                <a:latin typeface="Now"/>
              </a:rPr>
              <a:t>Pendant le COVID19, le passage aux réunions à distance a en fait facilité la participation des femmes - moins de frais, plus d'accès, pas besoin de voyages risqués </a:t>
            </a:r>
            <a:r>
              <a:rPr lang="pt-BR" sz="2200">
                <a:solidFill>
                  <a:srgbClr val="1E1E1E"/>
                </a:solidFill>
                <a:latin typeface="Now"/>
              </a:rPr>
              <a:t> </a:t>
            </a:r>
            <a:r>
              <a:rPr lang="es-ES" sz="2200">
                <a:solidFill>
                  <a:srgbClr val="1E1E1E"/>
                </a:solidFill>
                <a:latin typeface="Now"/>
              </a:rPr>
              <a:t>| </a:t>
            </a:r>
            <a:r>
              <a:rPr lang="es-ES">
                <a:solidFill>
                  <a:srgbClr val="1E1E1E"/>
                </a:solidFill>
                <a:latin typeface="Now"/>
              </a:rPr>
              <a:t>CIYA, Cambodge</a:t>
            </a:r>
          </a:p>
          <a:p>
            <a:pPr>
              <a:spcAft>
                <a:spcPts val="1200"/>
              </a:spcAft>
            </a:pPr>
            <a:endParaRPr lang="es-ES">
              <a:solidFill>
                <a:srgbClr val="1E1E1E"/>
              </a:solidFill>
              <a:latin typeface="Now"/>
            </a:endParaRPr>
          </a:p>
          <a:p>
            <a:pPr>
              <a:spcAft>
                <a:spcPts val="1200"/>
              </a:spcAft>
            </a:pPr>
            <a:r>
              <a:rPr lang="fr-FR" sz="2200">
                <a:solidFill>
                  <a:srgbClr val="1E1E1E"/>
                </a:solidFill>
                <a:latin typeface="Now"/>
              </a:rPr>
              <a:t>Les femmes doivent parfois voyager avec les enfants pour se rendre aux réunions provinciales ; parfois, les maris ou d'autres membres de la famille se joignent à elles. Nous avons donc révisé notre politique pour prendre en charge la logistique et les frais de déplacement des membres de la famille</a:t>
            </a:r>
            <a:br>
              <a:rPr lang="fr-FR" sz="2200">
                <a:solidFill>
                  <a:srgbClr val="1E1E1E"/>
                </a:solidFill>
                <a:latin typeface="Now"/>
              </a:rPr>
            </a:br>
            <a:r>
              <a:rPr lang="es-ES" sz="2200">
                <a:solidFill>
                  <a:srgbClr val="1E1E1E"/>
                </a:solidFill>
                <a:latin typeface="Now"/>
              </a:rPr>
              <a:t>| </a:t>
            </a:r>
            <a:r>
              <a:rPr lang="es-ES">
                <a:solidFill>
                  <a:srgbClr val="1E1E1E"/>
                </a:solidFill>
                <a:latin typeface="Now"/>
              </a:rPr>
              <a:t>My Village, Cambodge</a:t>
            </a:r>
          </a:p>
        </p:txBody>
      </p:sp>
      <p:sp>
        <p:nvSpPr>
          <p:cNvPr id="14" name="TextBox 4">
            <a:extLst>
              <a:ext uri="{FF2B5EF4-FFF2-40B4-BE49-F238E27FC236}">
                <a16:creationId xmlns:a16="http://schemas.microsoft.com/office/drawing/2014/main" id="{0A1065B7-B672-4A5B-82DF-A52F9B4C1246}"/>
              </a:ext>
            </a:extLst>
          </p:cNvPr>
          <p:cNvSpPr txBox="1"/>
          <p:nvPr/>
        </p:nvSpPr>
        <p:spPr>
          <a:xfrm>
            <a:off x="1066801" y="2552700"/>
            <a:ext cx="9067799"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fr-FR" sz="2400">
                <a:solidFill>
                  <a:srgbClr val="DFFCFD"/>
                </a:solidFill>
                <a:latin typeface="Now Bold"/>
              </a:rPr>
              <a:t>T</a:t>
            </a:r>
            <a:r>
              <a:rPr kumimoji="0" lang="fr-FR" sz="2400" b="0" i="0" u="none" strike="noStrike" kern="1200" cap="none" spc="0" normalizeH="0" baseline="0" noProof="0">
                <a:ln>
                  <a:noFill/>
                </a:ln>
                <a:solidFill>
                  <a:srgbClr val="DFFCFD"/>
                </a:solidFill>
                <a:effectLst/>
                <a:uLnTx/>
                <a:uFillTx/>
                <a:latin typeface="Now Bold"/>
                <a:ea typeface="+mn-ea"/>
                <a:cs typeface="+mn-cs"/>
              </a:rPr>
              <a:t>enez compte des besoins des femmes lors de la planification des activités.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1028" name="Picture 4" descr="Puede ser una imagen de 4 personas, personas sentadas, ropa de abrigo, al aire libre y texto que dice &quot;REDMI NOTE 9 PRO AI QUAD CAMERA&quot;">
            <a:extLst>
              <a:ext uri="{FF2B5EF4-FFF2-40B4-BE49-F238E27FC236}">
                <a16:creationId xmlns:a16="http://schemas.microsoft.com/office/drawing/2014/main" id="{1CAC158C-E0C6-4EB1-9612-9E7A4D48FD7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39200" y="3238500"/>
            <a:ext cx="7759370" cy="5780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uede ser una imagen de 1 persona">
            <a:extLst>
              <a:ext uri="{FF2B5EF4-FFF2-40B4-BE49-F238E27FC236}">
                <a16:creationId xmlns:a16="http://schemas.microsoft.com/office/drawing/2014/main" id="{7B6D362B-219C-4028-B898-81EB3710E5E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4446317" y="3223663"/>
            <a:ext cx="3161773" cy="57954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a:extLst>
              <a:ext uri="{FF2B5EF4-FFF2-40B4-BE49-F238E27FC236}">
                <a16:creationId xmlns:a16="http://schemas.microsoft.com/office/drawing/2014/main" id="{514648BC-714F-4147-B032-D29215D629ED}"/>
              </a:ext>
            </a:extLst>
          </p:cNvPr>
          <p:cNvSpPr txBox="1"/>
          <p:nvPr/>
        </p:nvSpPr>
        <p:spPr>
          <a:xfrm>
            <a:off x="9810652" y="9077480"/>
            <a:ext cx="8020148" cy="843949"/>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fr-FR">
                <a:solidFill>
                  <a:prstClr val="white"/>
                </a:solidFill>
                <a:latin typeface="Now"/>
              </a:rPr>
              <a:t>Jeunes chercheurs menant des entretiens communautaires avec des femmes et des hommes par appel vidéo.</a:t>
            </a:r>
            <a:r>
              <a:rPr lang="es-E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Yin </a:t>
            </a:r>
            <a:r>
              <a:rPr kumimoji="0" lang="en-US" sz="1800" b="0" i="0" u="none" strike="noStrike" kern="1200" cap="none" spc="0" normalizeH="0" baseline="0" noProof="0" err="1">
                <a:ln>
                  <a:noFill/>
                </a:ln>
                <a:solidFill>
                  <a:prstClr val="white"/>
                </a:solidFill>
                <a:effectLst/>
                <a:uLnTx/>
                <a:uFillTx/>
                <a:latin typeface="Now"/>
                <a:ea typeface="+mn-ea"/>
                <a:cs typeface="+mn-cs"/>
              </a:rPr>
              <a:t>Yin</a:t>
            </a:r>
            <a:r>
              <a:rPr kumimoji="0" lang="en-US" sz="1800" b="0" i="0" u="none" strike="noStrike" kern="1200" cap="none" spc="0" normalizeH="0" baseline="0" noProof="0">
                <a:ln>
                  <a:noFill/>
                </a:ln>
                <a:solidFill>
                  <a:prstClr val="white"/>
                </a:solidFill>
                <a:effectLst/>
                <a:uLnTx/>
                <a:uFillTx/>
                <a:latin typeface="Now"/>
                <a:ea typeface="+mn-ea"/>
                <a:cs typeface="+mn-cs"/>
              </a:rPr>
              <a:t> Htay, </a:t>
            </a:r>
            <a:r>
              <a:rPr lang="en-US">
                <a:solidFill>
                  <a:prstClr val="white"/>
                </a:solidFill>
                <a:latin typeface="Now"/>
              </a:rPr>
              <a:t>Myanmar Coastal Conservation Lab</a:t>
            </a:r>
            <a:r>
              <a:rPr kumimoji="0" lang="en-US" sz="1800" b="0" i="0" u="none" strike="noStrike" kern="1200" cap="none" spc="0" normalizeH="0" baseline="0" noProof="0">
                <a:ln>
                  <a:noFill/>
                </a:ln>
                <a:solidFill>
                  <a:prstClr val="white"/>
                </a:solidFill>
                <a:effectLst/>
                <a:uLnTx/>
                <a:uFillTx/>
                <a:latin typeface="Now"/>
                <a:ea typeface="+mn-ea"/>
                <a:cs typeface="+mn-cs"/>
              </a:rPr>
              <a: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393441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6" name="Rectangle 5">
            <a:extLst>
              <a:ext uri="{FF2B5EF4-FFF2-40B4-BE49-F238E27FC236}">
                <a16:creationId xmlns:a16="http://schemas.microsoft.com/office/drawing/2014/main" id="{B4EE1D81-804F-4EFC-BCC1-C5A0492A1F67}"/>
              </a:ext>
            </a:extLst>
          </p:cNvPr>
          <p:cNvSpPr/>
          <p:nvPr/>
        </p:nvSpPr>
        <p:spPr>
          <a:xfrm>
            <a:off x="654364" y="2705100"/>
            <a:ext cx="9404035" cy="6726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400">
                <a:solidFill>
                  <a:schemeClr val="tx1"/>
                </a:solidFill>
                <a:latin typeface="Now" panose="020B0604020202020204" charset="0"/>
              </a:rPr>
              <a:t>Consultation des femmes sur la manière de créer un environnement plus favorable, notamment :</a:t>
            </a:r>
          </a:p>
          <a:p>
            <a:pPr marL="342900" indent="-342900">
              <a:spcAft>
                <a:spcPts val="1200"/>
              </a:spcAft>
              <a:buFont typeface="Arial" panose="020B0604020202020204" pitchFamily="34" charset="0"/>
              <a:buChar char="•"/>
            </a:pPr>
            <a:r>
              <a:rPr lang="fr-FR" sz="2300">
                <a:solidFill>
                  <a:schemeClr val="tx1"/>
                </a:solidFill>
                <a:latin typeface="Now" panose="020B0604020202020204" charset="0"/>
              </a:rPr>
              <a:t>Réunions avec uniquement des femmes - les femmes semblent être plus à l'aise pour parler avec d'autres femmes sans la présence d'hommes.</a:t>
            </a:r>
          </a:p>
          <a:p>
            <a:pPr marL="342900" indent="-342900">
              <a:spcAft>
                <a:spcPts val="1200"/>
              </a:spcAft>
              <a:buFont typeface="Arial" panose="020B0604020202020204" pitchFamily="34" charset="0"/>
              <a:buChar char="•"/>
            </a:pPr>
            <a:r>
              <a:rPr lang="fr-FR" sz="2300">
                <a:solidFill>
                  <a:schemeClr val="tx1"/>
                </a:solidFill>
                <a:latin typeface="Now" panose="020B0604020202020204" charset="0"/>
              </a:rPr>
              <a:t>Faire en sorte que des femmes partagent le message expliquant pourquoi il est important de s'impliquer - un moyen efficace d'inciter davantage de femmes à s'impliquer.</a:t>
            </a:r>
          </a:p>
          <a:p>
            <a:pPr marL="342900" indent="-342900">
              <a:spcAft>
                <a:spcPts val="1200"/>
              </a:spcAft>
              <a:buFont typeface="Arial" panose="020B0604020202020204" pitchFamily="34" charset="0"/>
              <a:buChar char="•"/>
            </a:pPr>
            <a:r>
              <a:rPr lang="fr-FR" sz="2300">
                <a:solidFill>
                  <a:schemeClr val="tx1"/>
                </a:solidFill>
                <a:latin typeface="Now" panose="020B0604020202020204" charset="0"/>
              </a:rPr>
              <a:t>Demandez aux points focaux de la communauté de suggérer des heures/jours pour les activités qui conviennent le mieux aux différents membres de la communauté, y compris les femmes.</a:t>
            </a:r>
          </a:p>
          <a:p>
            <a:pPr marL="342900" indent="-342900">
              <a:spcAft>
                <a:spcPts val="1200"/>
              </a:spcAft>
              <a:buFont typeface="Arial" panose="020B0604020202020204" pitchFamily="34" charset="0"/>
              <a:buChar char="•"/>
            </a:pPr>
            <a:r>
              <a:rPr lang="fr-FR" sz="2300">
                <a:solidFill>
                  <a:schemeClr val="tx1"/>
                </a:solidFill>
                <a:latin typeface="Now" panose="020B0604020202020204" charset="0"/>
              </a:rPr>
              <a:t>Événements communautaires organisés avec un calendrier flexible - bien que cela puisse être difficile à planifier.</a:t>
            </a:r>
          </a:p>
          <a:p>
            <a:pPr algn="r">
              <a:spcAft>
                <a:spcPts val="1200"/>
              </a:spcAft>
            </a:pPr>
            <a:r>
              <a:rPr lang="en-US" sz="2000">
                <a:solidFill>
                  <a:schemeClr val="tx1"/>
                </a:solidFill>
                <a:latin typeface="Now" panose="020B0604020202020204" charset="0"/>
              </a:rPr>
              <a:t>WorldFish, Cambodge</a:t>
            </a:r>
          </a:p>
        </p:txBody>
      </p:sp>
      <p:sp>
        <p:nvSpPr>
          <p:cNvPr id="5" name="TextBox 4">
            <a:extLst>
              <a:ext uri="{FF2B5EF4-FFF2-40B4-BE49-F238E27FC236}">
                <a16:creationId xmlns:a16="http://schemas.microsoft.com/office/drawing/2014/main" id="{4CE4166D-736E-4394-8356-20FB2D75D3E9}"/>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sp>
        <p:nvSpPr>
          <p:cNvPr id="7" name="TextBox 6">
            <a:extLst>
              <a:ext uri="{FF2B5EF4-FFF2-40B4-BE49-F238E27FC236}">
                <a16:creationId xmlns:a16="http://schemas.microsoft.com/office/drawing/2014/main" id="{7DBD5012-DAC1-49EA-9B5F-F44A3228443D}"/>
              </a:ext>
            </a:extLst>
          </p:cNvPr>
          <p:cNvSpPr txBox="1"/>
          <p:nvPr/>
        </p:nvSpPr>
        <p:spPr>
          <a:xfrm>
            <a:off x="394331" y="1617702"/>
            <a:ext cx="1568386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prstClr val="white"/>
                </a:solidFill>
                <a:latin typeface="Now" panose="020B0604020202020204" charset="0"/>
              </a:rPr>
              <a:t>D'autres mesures ont été prises par les projets Indo-Burma Hotspot pour créer des environnements favorables :</a:t>
            </a:r>
            <a:endParaRPr kumimoji="0" lang="en-US" sz="28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8" name="AutoShape 2">
            <a:extLst>
              <a:ext uri="{FF2B5EF4-FFF2-40B4-BE49-F238E27FC236}">
                <a16:creationId xmlns:a16="http://schemas.microsoft.com/office/drawing/2014/main" id="{01B1564D-AEB9-4DD6-A166-7F2D9F4E0119}"/>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sp>
        <p:nvSpPr>
          <p:cNvPr id="11" name="Rectangle 10">
            <a:extLst>
              <a:ext uri="{FF2B5EF4-FFF2-40B4-BE49-F238E27FC236}">
                <a16:creationId xmlns:a16="http://schemas.microsoft.com/office/drawing/2014/main" id="{B9CAC842-82B9-4F21-945E-AF6FC0489281}"/>
              </a:ext>
            </a:extLst>
          </p:cNvPr>
          <p:cNvSpPr/>
          <p:nvPr/>
        </p:nvSpPr>
        <p:spPr>
          <a:xfrm>
            <a:off x="10342644" y="4991100"/>
            <a:ext cx="6802357" cy="4440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chemeClr val="tx1"/>
                </a:solidFill>
                <a:latin typeface="Now" panose="020B0604020202020204" charset="0"/>
              </a:rPr>
              <a:t>Le consultant qui dirige les composantes de Community Action Research accordera du temps supplémentaire aux visites des ménages, en donnant la priorité aux discussions avec les femmes. C'est un espace plus informel pour discuter avec les jeunes femmes et les mères célibataires </a:t>
            </a:r>
            <a:endParaRPr kumimoji="0" lang="pt-BR" sz="24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rPr>
              <a:t>International Rivers, Cambodge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Now" panose="020B0604020202020204" charset="0"/>
            </a:endParaRPr>
          </a:p>
        </p:txBody>
      </p:sp>
      <p:sp>
        <p:nvSpPr>
          <p:cNvPr id="13" name="Rectangle 12">
            <a:extLst>
              <a:ext uri="{FF2B5EF4-FFF2-40B4-BE49-F238E27FC236}">
                <a16:creationId xmlns:a16="http://schemas.microsoft.com/office/drawing/2014/main" id="{20CBF11F-D2C5-4C66-8C0A-BD456D94D933}"/>
              </a:ext>
            </a:extLst>
          </p:cNvPr>
          <p:cNvSpPr/>
          <p:nvPr/>
        </p:nvSpPr>
        <p:spPr>
          <a:xfrm>
            <a:off x="10342644" y="2705100"/>
            <a:ext cx="6802356" cy="2057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Now" panose="020B0604020202020204" charset="0"/>
              </a:rPr>
              <a:t>Lors du recrutement du personnel, faire un effort particulier pour recruter des femmes et des personnes indigènes</a:t>
            </a:r>
          </a:p>
          <a:p>
            <a:pPr marL="0" marR="0" lvl="0" indent="0" algn="r" defTabSz="914400" rtl="0" eaLnBrk="1" fontAlgn="auto" latinLnBrk="0" hangingPunct="1">
              <a:lnSpc>
                <a:spcPct val="100000"/>
              </a:lnSpc>
              <a:spcBef>
                <a:spcPts val="0"/>
              </a:spcBef>
              <a:spcAft>
                <a:spcPts val="0"/>
              </a:spcAft>
              <a:buClrTx/>
              <a:buSzTx/>
              <a:buFontTx/>
              <a:buNone/>
              <a:tabLst/>
              <a:defRPr/>
            </a:pPr>
            <a:endParaRPr lang="fr-FR" sz="2400">
              <a:solidFill>
                <a:schemeClr val="tx1"/>
              </a:solidFill>
              <a:latin typeface="Now" panose="020B060402020202020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Now" panose="020B0604020202020204" charset="0"/>
              </a:rPr>
              <a:t>CIYA, Cambodge</a:t>
            </a:r>
          </a:p>
        </p:txBody>
      </p:sp>
    </p:spTree>
    <p:extLst>
      <p:ext uri="{BB962C8B-B14F-4D97-AF65-F5344CB8AC3E}">
        <p14:creationId xmlns:p14="http://schemas.microsoft.com/office/powerpoint/2010/main" val="332887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5" name="Rectangle 4">
            <a:extLst>
              <a:ext uri="{FF2B5EF4-FFF2-40B4-BE49-F238E27FC236}">
                <a16:creationId xmlns:a16="http://schemas.microsoft.com/office/drawing/2014/main" id="{E3B7FA1D-BEE8-4258-BFEB-09442857E3A8}"/>
              </a:ext>
            </a:extLst>
          </p:cNvPr>
          <p:cNvSpPr/>
          <p:nvPr/>
        </p:nvSpPr>
        <p:spPr>
          <a:xfrm>
            <a:off x="487681" y="2552700"/>
            <a:ext cx="10027919" cy="757275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Embauche d'une jeune femme comme point focal du personnel dans les communautés.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Veillez à programmer les réunions à des heures qui conviennent mieux aux femmes.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Encourager les femmes à amener leurs enfants/bébés aux activités.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S’en remettre moins à des matériels écrits (faibles taux d'alphabétisation parmi les communautés indigènes, en particulier les femmes, dans cette région), plus de matériel visuel et plus de discussions que de nombreux écrits.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Encourager les femmes plus expérimentées à se lever, à présenter et à modérer en tant que modèles pour les autres femmes.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Représenter les femmes au moins à égalité dans les résultats du projet, comme les vidéos et les rapports écrits.</a:t>
            </a:r>
          </a:p>
          <a:p>
            <a:pPr marL="285750" indent="-285750">
              <a:spcAft>
                <a:spcPts val="1200"/>
              </a:spcAft>
              <a:buFont typeface="Arial" panose="020B0604020202020204" pitchFamily="34" charset="0"/>
              <a:buChar char="•"/>
            </a:pPr>
            <a:r>
              <a:rPr lang="fr-FR" sz="2300" dirty="0">
                <a:solidFill>
                  <a:schemeClr val="tx1"/>
                </a:solidFill>
                <a:latin typeface="Now" panose="020B0604020202020204" charset="0"/>
              </a:rPr>
              <a:t>Partager les expériences d'autres communautés, en invitant les communautés locales de Thaïlande et du Cambodge où les femmes leaders sont actives comme source d'inspiration.</a:t>
            </a:r>
          </a:p>
          <a:p>
            <a:pPr algn="r">
              <a:spcAft>
                <a:spcPts val="1200"/>
              </a:spcAft>
            </a:pPr>
            <a:r>
              <a:rPr lang="en-US" dirty="0">
                <a:solidFill>
                  <a:schemeClr val="tx1"/>
                </a:solidFill>
                <a:latin typeface="Now" panose="020B0604020202020204" charset="0"/>
              </a:rPr>
              <a:t>Mekong Watch, </a:t>
            </a:r>
            <a:r>
              <a:rPr lang="en-US" dirty="0" err="1">
                <a:solidFill>
                  <a:schemeClr val="tx1"/>
                </a:solidFill>
                <a:latin typeface="Now" panose="020B0604020202020204" charset="0"/>
              </a:rPr>
              <a:t>Cambodge</a:t>
            </a:r>
            <a:r>
              <a:rPr lang="en-US" dirty="0">
                <a:solidFill>
                  <a:schemeClr val="tx1"/>
                </a:solidFill>
                <a:latin typeface="Now" panose="020B0604020202020204" charset="0"/>
              </a:rPr>
              <a:t> – Laos - </a:t>
            </a:r>
            <a:r>
              <a:rPr lang="en-US" dirty="0" err="1">
                <a:solidFill>
                  <a:schemeClr val="tx1"/>
                </a:solidFill>
                <a:latin typeface="Now" panose="020B0604020202020204" charset="0"/>
              </a:rPr>
              <a:t>Thaïlande</a:t>
            </a:r>
            <a:endParaRPr lang="en-US" dirty="0">
              <a:solidFill>
                <a:schemeClr val="tx1"/>
              </a:solidFill>
              <a:latin typeface="Now" panose="020B0604020202020204" charset="0"/>
            </a:endParaRPr>
          </a:p>
        </p:txBody>
      </p:sp>
      <p:sp>
        <p:nvSpPr>
          <p:cNvPr id="6" name="TextBox 5">
            <a:extLst>
              <a:ext uri="{FF2B5EF4-FFF2-40B4-BE49-F238E27FC236}">
                <a16:creationId xmlns:a16="http://schemas.microsoft.com/office/drawing/2014/main" id="{020DE351-0DFE-4523-A5F1-FE412323233E}"/>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Exemples</a:t>
            </a:r>
          </a:p>
        </p:txBody>
      </p:sp>
      <p:sp>
        <p:nvSpPr>
          <p:cNvPr id="8" name="AutoShape 2">
            <a:extLst>
              <a:ext uri="{FF2B5EF4-FFF2-40B4-BE49-F238E27FC236}">
                <a16:creationId xmlns:a16="http://schemas.microsoft.com/office/drawing/2014/main" id="{905E916F-7CCC-47B3-8BEB-74AB980B780C}"/>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pic>
        <p:nvPicPr>
          <p:cNvPr id="9" name="Picture 8">
            <a:extLst>
              <a:ext uri="{FF2B5EF4-FFF2-40B4-BE49-F238E27FC236}">
                <a16:creationId xmlns:a16="http://schemas.microsoft.com/office/drawing/2014/main" id="{D2B45E40-B36A-417A-A39E-9801886E7B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4456" y="2546602"/>
            <a:ext cx="7216343" cy="5409184"/>
          </a:xfrm>
          <a:prstGeom prst="rect">
            <a:avLst/>
          </a:prstGeom>
        </p:spPr>
      </p:pic>
      <p:sp>
        <p:nvSpPr>
          <p:cNvPr id="10" name="TextBox 4">
            <a:extLst>
              <a:ext uri="{FF2B5EF4-FFF2-40B4-BE49-F238E27FC236}">
                <a16:creationId xmlns:a16="http://schemas.microsoft.com/office/drawing/2014/main" id="{CCFEE067-BF47-45A6-837E-55AFAF216B65}"/>
              </a:ext>
            </a:extLst>
          </p:cNvPr>
          <p:cNvSpPr txBox="1"/>
          <p:nvPr/>
        </p:nvSpPr>
        <p:spPr>
          <a:xfrm>
            <a:off x="10896600" y="8033351"/>
            <a:ext cx="6934200" cy="1126077"/>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fr-FR">
                <a:solidFill>
                  <a:prstClr val="white"/>
                </a:solidFill>
                <a:latin typeface="Now"/>
              </a:rPr>
              <a:t>Groupe de femmes travaillant dans la transformation du poisson recevant du matériel pour améliorer l'hygiène dans la transformation du poisson. </a:t>
            </a:r>
            <a:r>
              <a:rPr lang="en-US">
                <a:solidFill>
                  <a:prstClr val="white"/>
                </a:solidFill>
                <a:latin typeface="Now"/>
              </a:rPr>
              <a:t>Srey Chek, Cambodge.</a:t>
            </a:r>
          </a:p>
          <a:p>
            <a:pPr marL="0" marR="0" lvl="0" indent="0" algn="r" defTabSz="914400" rtl="0" eaLnBrk="1" fontAlgn="auto" latinLnBrk="0" hangingPunct="1">
              <a:lnSpc>
                <a:spcPts val="2240"/>
              </a:lnSpc>
              <a:spcBef>
                <a:spcPts val="0"/>
              </a:spcBef>
              <a:spcAft>
                <a:spcPts val="0"/>
              </a:spcAft>
              <a:buClrTx/>
              <a:buSzTx/>
              <a:buFontTx/>
              <a:buNone/>
              <a:tabLst/>
              <a:defRPr/>
            </a:pPr>
            <a:r>
              <a:rPr lang="en-U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a:t>
            </a:r>
            <a:r>
              <a:rPr kumimoji="0" lang="en-US" sz="1800" b="0" i="0" u="none" strike="noStrike" kern="1200" cap="none" spc="0" normalizeH="0" baseline="0" noProof="0" err="1">
                <a:ln>
                  <a:noFill/>
                </a:ln>
                <a:solidFill>
                  <a:prstClr val="white"/>
                </a:solidFill>
                <a:effectLst/>
                <a:uLnTx/>
                <a:uFillTx/>
                <a:latin typeface="Now"/>
                <a:ea typeface="+mn-ea"/>
                <a:cs typeface="+mn-cs"/>
              </a:rPr>
              <a:t>Chantho</a:t>
            </a:r>
            <a:r>
              <a:rPr lang="en-US" err="1">
                <a:solidFill>
                  <a:prstClr val="white"/>
                </a:solidFill>
                <a:latin typeface="Now"/>
              </a:rPr>
              <a:t>rn</a:t>
            </a:r>
            <a:r>
              <a:rPr lang="en-US">
                <a:solidFill>
                  <a:prstClr val="white"/>
                </a:solidFill>
                <a:latin typeface="Now"/>
              </a:rPr>
              <a:t> </a:t>
            </a:r>
            <a:r>
              <a:rPr lang="en-US" err="1">
                <a:solidFill>
                  <a:prstClr val="white"/>
                </a:solidFill>
                <a:latin typeface="Now"/>
              </a:rPr>
              <a:t>Srorn</a:t>
            </a:r>
            <a:r>
              <a:rPr lang="en-US">
                <a:solidFill>
                  <a:prstClr val="white"/>
                </a:solidFill>
                <a:latin typeface="Now"/>
              </a:rPr>
              <a:t>, CI</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11" name="TextBox 10">
            <a:extLst>
              <a:ext uri="{FF2B5EF4-FFF2-40B4-BE49-F238E27FC236}">
                <a16:creationId xmlns:a16="http://schemas.microsoft.com/office/drawing/2014/main" id="{F3398E99-3B73-4255-A074-95DF477DA05F}"/>
              </a:ext>
            </a:extLst>
          </p:cNvPr>
          <p:cNvSpPr txBox="1"/>
          <p:nvPr/>
        </p:nvSpPr>
        <p:spPr>
          <a:xfrm>
            <a:off x="394331" y="1617702"/>
            <a:ext cx="1568386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prstClr val="white"/>
                </a:solidFill>
                <a:latin typeface="Now" panose="020B0604020202020204" charset="0"/>
              </a:rPr>
              <a:t>D'autres mesures ont été prises par les projets Indo-Burma Hotspot pour créer des environnements favorables :</a:t>
            </a:r>
            <a:endParaRPr kumimoji="0" lang="en-US" sz="28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217730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3EFE46-E764-47B2-8535-0093B2D2744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8" name="Rectangle: Rounded Corners 17">
            <a:extLst>
              <a:ext uri="{FF2B5EF4-FFF2-40B4-BE49-F238E27FC236}">
                <a16:creationId xmlns:a16="http://schemas.microsoft.com/office/drawing/2014/main" id="{D030C117-AE7E-46E5-8576-EE6F4C372C93}"/>
              </a:ext>
            </a:extLst>
          </p:cNvPr>
          <p:cNvSpPr/>
          <p:nvPr/>
        </p:nvSpPr>
        <p:spPr>
          <a:xfrm>
            <a:off x="8276077" y="75047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1" name="Freeform 4">
            <a:extLst>
              <a:ext uri="{FF2B5EF4-FFF2-40B4-BE49-F238E27FC236}">
                <a16:creationId xmlns:a16="http://schemas.microsoft.com/office/drawing/2014/main" id="{5CEC0FE6-24B8-48DC-9A7E-D6A197DDB2C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4" name="TextBox 13">
            <a:extLst>
              <a:ext uri="{FF2B5EF4-FFF2-40B4-BE49-F238E27FC236}">
                <a16:creationId xmlns:a16="http://schemas.microsoft.com/office/drawing/2014/main" id="{02DDCA55-D21E-47DC-83AF-E88E879F9DB5}"/>
              </a:ext>
            </a:extLst>
          </p:cNvPr>
          <p:cNvSpPr txBox="1"/>
          <p:nvPr/>
        </p:nvSpPr>
        <p:spPr>
          <a:xfrm>
            <a:off x="685800" y="3202543"/>
            <a:ext cx="7421911" cy="5293757"/>
          </a:xfrm>
          <a:prstGeom prst="rect">
            <a:avLst/>
          </a:prstGeom>
          <a:noFill/>
        </p:spPr>
        <p:txBody>
          <a:bodyPr wrap="square">
            <a:spAutoFit/>
          </a:bodyPr>
          <a:lstStyle/>
          <a:p>
            <a:r>
              <a:rPr lang="fr-FR" sz="2600" dirty="0">
                <a:solidFill>
                  <a:schemeClr val="bg1"/>
                </a:solidFill>
                <a:latin typeface="Now" panose="020B0604020202020204" charset="0"/>
              </a:rPr>
              <a:t>Un défi commun à la participation des femmes des zones rurales est le besoin de plus de capacités ou de compétences. </a:t>
            </a:r>
          </a:p>
          <a:p>
            <a:endParaRPr lang="fr-FR" sz="2600" dirty="0">
              <a:solidFill>
                <a:schemeClr val="bg1"/>
              </a:solidFill>
              <a:latin typeface="Now" panose="020B0604020202020204" charset="0"/>
            </a:endParaRPr>
          </a:p>
          <a:p>
            <a:r>
              <a:rPr lang="fr-FR" sz="2600" dirty="0">
                <a:solidFill>
                  <a:schemeClr val="bg1"/>
                </a:solidFill>
                <a:latin typeface="Now" panose="020B0604020202020204" charset="0"/>
              </a:rPr>
              <a:t>Elles ont souvent des compétences limitées en matière de communication, de prise de parole en public, de leadership, d'alphabétisation en raison d'un accès limité à l'éducation et d'un manque d'opportunités d'acquérir de l'expérience.</a:t>
            </a:r>
          </a:p>
          <a:p>
            <a:endParaRPr lang="fr-FR" sz="2600" dirty="0">
              <a:solidFill>
                <a:schemeClr val="bg1"/>
              </a:solidFill>
              <a:latin typeface="Now" panose="020B0604020202020204" charset="0"/>
            </a:endParaRPr>
          </a:p>
          <a:p>
            <a:r>
              <a:rPr lang="fr-FR" sz="2600" dirty="0">
                <a:solidFill>
                  <a:schemeClr val="bg1"/>
                </a:solidFill>
                <a:latin typeface="Now" panose="020B0604020202020204" charset="0"/>
                <a:sym typeface="Wingdings" panose="05000000000000000000" pitchFamily="2" charset="2"/>
              </a:rPr>
              <a:t></a:t>
            </a:r>
            <a:r>
              <a:rPr lang="fr-FR" sz="2600" dirty="0">
                <a:solidFill>
                  <a:schemeClr val="bg1"/>
                </a:solidFill>
                <a:latin typeface="Now" panose="020B0604020202020204" charset="0"/>
              </a:rPr>
              <a:t> Il est donc souvent </a:t>
            </a:r>
            <a:r>
              <a:rPr lang="fr-FR" sz="2600" b="1" dirty="0">
                <a:solidFill>
                  <a:schemeClr val="bg1"/>
                </a:solidFill>
                <a:latin typeface="Now" panose="020B0604020202020204" charset="0"/>
              </a:rPr>
              <a:t>nécessaire de renforcer les compétences et la confiance</a:t>
            </a:r>
            <a:r>
              <a:rPr lang="fr-FR" sz="2600" dirty="0">
                <a:solidFill>
                  <a:schemeClr val="bg1"/>
                </a:solidFill>
                <a:latin typeface="Now" panose="020B0604020202020204" charset="0"/>
              </a:rPr>
              <a:t>!</a:t>
            </a:r>
            <a:endParaRPr lang="en-US" sz="2600" dirty="0">
              <a:solidFill>
                <a:schemeClr val="bg1"/>
              </a:solidFill>
              <a:latin typeface="Now" panose="020B0604020202020204" charset="0"/>
            </a:endParaRPr>
          </a:p>
        </p:txBody>
      </p:sp>
      <p:sp>
        <p:nvSpPr>
          <p:cNvPr id="15" name="TextBox 14">
            <a:extLst>
              <a:ext uri="{FF2B5EF4-FFF2-40B4-BE49-F238E27FC236}">
                <a16:creationId xmlns:a16="http://schemas.microsoft.com/office/drawing/2014/main" id="{00E26A50-C79C-4B1C-A6C3-C0B3610EC9BD}"/>
              </a:ext>
            </a:extLst>
          </p:cNvPr>
          <p:cNvSpPr txBox="1"/>
          <p:nvPr/>
        </p:nvSpPr>
        <p:spPr>
          <a:xfrm>
            <a:off x="540774" y="1790700"/>
            <a:ext cx="7993626" cy="1138773"/>
          </a:xfrm>
          <a:prstGeom prst="rect">
            <a:avLst/>
          </a:prstGeom>
          <a:noFill/>
        </p:spPr>
        <p:txBody>
          <a:bodyPr wrap="square">
            <a:spAutoFit/>
          </a:bodyPr>
          <a:lstStyle/>
          <a:p>
            <a:r>
              <a:rPr lang="fr-FR" sz="3400" b="1">
                <a:solidFill>
                  <a:schemeClr val="bg1"/>
                </a:solidFill>
                <a:latin typeface="Now" panose="020B0604020202020204" charset="0"/>
              </a:rPr>
              <a:t>RENFORCER LES CAPACITÉS POUR LA PARTICIPATION DES FEMMES</a:t>
            </a:r>
            <a:endParaRPr lang="en-US" sz="3400" b="1">
              <a:solidFill>
                <a:schemeClr val="bg1"/>
              </a:solidFill>
              <a:latin typeface="Now" panose="020B0604020202020204" charset="0"/>
            </a:endParaRPr>
          </a:p>
        </p:txBody>
      </p:sp>
      <p:sp>
        <p:nvSpPr>
          <p:cNvPr id="10" name="TextBox 9">
            <a:extLst>
              <a:ext uri="{FF2B5EF4-FFF2-40B4-BE49-F238E27FC236}">
                <a16:creationId xmlns:a16="http://schemas.microsoft.com/office/drawing/2014/main" id="{21C635CC-99C3-459D-867F-7FF7DE98905E}"/>
              </a:ext>
            </a:extLst>
          </p:cNvPr>
          <p:cNvSpPr txBox="1"/>
          <p:nvPr/>
        </p:nvSpPr>
        <p:spPr>
          <a:xfrm>
            <a:off x="8904561" y="7353300"/>
            <a:ext cx="8502230" cy="1569660"/>
          </a:xfrm>
          <a:prstGeom prst="rect">
            <a:avLst/>
          </a:prstGeom>
          <a:noFill/>
        </p:spPr>
        <p:txBody>
          <a:bodyPr wrap="square">
            <a:spAutoFit/>
          </a:bodyPr>
          <a:lstStyle/>
          <a:p>
            <a:r>
              <a:rPr lang="fr-FR" sz="3200">
                <a:solidFill>
                  <a:schemeClr val="bg1"/>
                </a:solidFill>
                <a:latin typeface="Now" panose="020B0604020202020204" charset="0"/>
              </a:rPr>
              <a:t>Renforcement des compétences et des capacités pour l'implication des femmes dans la conservation</a:t>
            </a:r>
          </a:p>
        </p:txBody>
      </p:sp>
    </p:spTree>
    <p:extLst>
      <p:ext uri="{BB962C8B-B14F-4D97-AF65-F5344CB8AC3E}">
        <p14:creationId xmlns:p14="http://schemas.microsoft.com/office/powerpoint/2010/main" val="125697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3636CD7-3636-4A84-8063-C1CD909A61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grpSp>
        <p:nvGrpSpPr>
          <p:cNvPr id="15" name="Group 3">
            <a:extLst>
              <a:ext uri="{FF2B5EF4-FFF2-40B4-BE49-F238E27FC236}">
                <a16:creationId xmlns:a16="http://schemas.microsoft.com/office/drawing/2014/main" id="{8CF6A16A-9D38-4060-B65F-1A5DA05ABDAD}"/>
              </a:ext>
            </a:extLst>
          </p:cNvPr>
          <p:cNvGrpSpPr/>
          <p:nvPr/>
        </p:nvGrpSpPr>
        <p:grpSpPr>
          <a:xfrm>
            <a:off x="9009926" y="876300"/>
            <a:ext cx="978789" cy="978789"/>
            <a:chOff x="0" y="0"/>
            <a:chExt cx="6350000" cy="6350000"/>
          </a:xfrm>
          <a:solidFill>
            <a:srgbClr val="F4A261"/>
          </a:solidFill>
        </p:grpSpPr>
        <p:sp>
          <p:nvSpPr>
            <p:cNvPr id="16" name="Freeform 4">
              <a:extLst>
                <a:ext uri="{FF2B5EF4-FFF2-40B4-BE49-F238E27FC236}">
                  <a16:creationId xmlns:a16="http://schemas.microsoft.com/office/drawing/2014/main" id="{A8A445B4-50BD-469C-BE0F-81978FF45F8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1">
            <a:extLst>
              <a:ext uri="{FF2B5EF4-FFF2-40B4-BE49-F238E27FC236}">
                <a16:creationId xmlns:a16="http://schemas.microsoft.com/office/drawing/2014/main" id="{4D17A09A-7583-4FCC-B6F8-D777A8041CA0}"/>
              </a:ext>
            </a:extLst>
          </p:cNvPr>
          <p:cNvSpPr txBox="1"/>
          <p:nvPr/>
        </p:nvSpPr>
        <p:spPr>
          <a:xfrm>
            <a:off x="10241819" y="1104900"/>
            <a:ext cx="7893781" cy="8950720"/>
          </a:xfrm>
          <a:prstGeom prst="rect">
            <a:avLst/>
          </a:prstGeom>
        </p:spPr>
        <p:txBody>
          <a:bodyPr wrap="square" lIns="0" tIns="0" rIns="0" bIns="0" rtlCol="0" anchor="t">
            <a:spAutoFit/>
          </a:bodyPr>
          <a:lstStyle/>
          <a:p>
            <a:pPr>
              <a:lnSpc>
                <a:spcPts val="4059"/>
              </a:lnSpc>
            </a:pPr>
            <a:r>
              <a:rPr lang="fr-FR" sz="3800">
                <a:solidFill>
                  <a:srgbClr val="FFFFFF"/>
                </a:solidFill>
                <a:latin typeface="Now"/>
              </a:rPr>
              <a:t>COMMUNICATION</a:t>
            </a:r>
          </a:p>
          <a:p>
            <a:pPr>
              <a:lnSpc>
                <a:spcPts val="4059"/>
              </a:lnSpc>
            </a:pPr>
            <a:endParaRPr lang="fr-FR" sz="3800">
              <a:solidFill>
                <a:srgbClr val="FFFFFF"/>
              </a:solidFill>
              <a:latin typeface="Now"/>
            </a:endParaRPr>
          </a:p>
          <a:p>
            <a:pPr>
              <a:lnSpc>
                <a:spcPts val="4059"/>
              </a:lnSpc>
            </a:pPr>
            <a:r>
              <a:rPr lang="fr-FR" sz="3800">
                <a:solidFill>
                  <a:srgbClr val="FFFFFF"/>
                </a:solidFill>
                <a:latin typeface="Now"/>
              </a:rPr>
              <a:t>PARTICIPATION AUX RÉUNIONS PUBLIQUES</a:t>
            </a:r>
          </a:p>
          <a:p>
            <a:pPr>
              <a:lnSpc>
                <a:spcPts val="4059"/>
              </a:lnSpc>
            </a:pPr>
            <a:endParaRPr lang="fr-FR" sz="3800">
              <a:solidFill>
                <a:srgbClr val="FFFFFF"/>
              </a:solidFill>
              <a:latin typeface="Now"/>
            </a:endParaRPr>
          </a:p>
          <a:p>
            <a:pPr>
              <a:lnSpc>
                <a:spcPts val="4059"/>
              </a:lnSpc>
            </a:pPr>
            <a:endParaRPr lang="fr-FR" sz="3800">
              <a:solidFill>
                <a:srgbClr val="FFFFFF"/>
              </a:solidFill>
              <a:latin typeface="Now"/>
            </a:endParaRPr>
          </a:p>
          <a:p>
            <a:pPr>
              <a:lnSpc>
                <a:spcPts val="4059"/>
              </a:lnSpc>
            </a:pPr>
            <a:r>
              <a:rPr lang="fr-FR" sz="3800">
                <a:solidFill>
                  <a:srgbClr val="FFFFFF"/>
                </a:solidFill>
                <a:latin typeface="Now"/>
              </a:rPr>
              <a:t>RECHERCHE</a:t>
            </a:r>
          </a:p>
          <a:p>
            <a:pPr>
              <a:lnSpc>
                <a:spcPts val="4059"/>
              </a:lnSpc>
            </a:pPr>
            <a:endParaRPr lang="fr-FR" sz="3800">
              <a:solidFill>
                <a:srgbClr val="FFFFFF"/>
              </a:solidFill>
              <a:latin typeface="Now"/>
            </a:endParaRPr>
          </a:p>
          <a:p>
            <a:pPr>
              <a:lnSpc>
                <a:spcPts val="4059"/>
              </a:lnSpc>
            </a:pPr>
            <a:endParaRPr lang="fr-FR" sz="3800">
              <a:solidFill>
                <a:srgbClr val="FFFFFF"/>
              </a:solidFill>
              <a:latin typeface="Now"/>
            </a:endParaRPr>
          </a:p>
          <a:p>
            <a:pPr>
              <a:lnSpc>
                <a:spcPts val="4059"/>
              </a:lnSpc>
            </a:pPr>
            <a:r>
              <a:rPr lang="fr-FR" sz="3800">
                <a:solidFill>
                  <a:srgbClr val="FFFFFF"/>
                </a:solidFill>
                <a:latin typeface="Now"/>
              </a:rPr>
              <a:t>GESTION DE PROJET</a:t>
            </a:r>
          </a:p>
          <a:p>
            <a:pPr>
              <a:lnSpc>
                <a:spcPts val="4059"/>
              </a:lnSpc>
            </a:pPr>
            <a:endParaRPr lang="fr-FR" sz="3800">
              <a:solidFill>
                <a:srgbClr val="FFFFFF"/>
              </a:solidFill>
              <a:latin typeface="Now"/>
            </a:endParaRPr>
          </a:p>
          <a:p>
            <a:pPr>
              <a:lnSpc>
                <a:spcPts val="4059"/>
              </a:lnSpc>
            </a:pPr>
            <a:endParaRPr lang="fr-FR" sz="3800">
              <a:solidFill>
                <a:srgbClr val="FFFFFF"/>
              </a:solidFill>
              <a:latin typeface="Now"/>
            </a:endParaRPr>
          </a:p>
          <a:p>
            <a:pPr>
              <a:lnSpc>
                <a:spcPts val="4059"/>
              </a:lnSpc>
            </a:pPr>
            <a:r>
              <a:rPr lang="fr-FR" sz="3800">
                <a:solidFill>
                  <a:srgbClr val="FFFFFF"/>
                </a:solidFill>
                <a:latin typeface="Now"/>
              </a:rPr>
              <a:t>ORGANISATION ET DIRECTION DE LA COMMUNAUTÉ</a:t>
            </a:r>
          </a:p>
          <a:p>
            <a:pPr>
              <a:lnSpc>
                <a:spcPts val="4059"/>
              </a:lnSpc>
            </a:pPr>
            <a:endParaRPr lang="fr-FR" sz="3800">
              <a:solidFill>
                <a:srgbClr val="FFFFFF"/>
              </a:solidFill>
              <a:latin typeface="Now"/>
            </a:endParaRPr>
          </a:p>
          <a:p>
            <a:pPr>
              <a:lnSpc>
                <a:spcPts val="4059"/>
              </a:lnSpc>
            </a:pPr>
            <a:r>
              <a:rPr lang="fr-FR" sz="3800">
                <a:solidFill>
                  <a:srgbClr val="FFFFFF"/>
                </a:solidFill>
                <a:latin typeface="Now"/>
              </a:rPr>
              <a:t>DROITS COMMUNAUTAIRES ET CADRES JURIDIQUES</a:t>
            </a:r>
          </a:p>
        </p:txBody>
      </p:sp>
      <p:grpSp>
        <p:nvGrpSpPr>
          <p:cNvPr id="20" name="Group 3">
            <a:extLst>
              <a:ext uri="{FF2B5EF4-FFF2-40B4-BE49-F238E27FC236}">
                <a16:creationId xmlns:a16="http://schemas.microsoft.com/office/drawing/2014/main" id="{6CF5F702-F3B1-424F-AF88-15495144DFA3}"/>
              </a:ext>
            </a:extLst>
          </p:cNvPr>
          <p:cNvGrpSpPr/>
          <p:nvPr/>
        </p:nvGrpSpPr>
        <p:grpSpPr>
          <a:xfrm>
            <a:off x="9033871" y="2247900"/>
            <a:ext cx="978789" cy="978789"/>
            <a:chOff x="0" y="0"/>
            <a:chExt cx="6350000" cy="6350000"/>
          </a:xfrm>
          <a:solidFill>
            <a:srgbClr val="F4A261"/>
          </a:solidFill>
        </p:grpSpPr>
        <p:sp>
          <p:nvSpPr>
            <p:cNvPr id="21" name="Freeform 4">
              <a:extLst>
                <a:ext uri="{FF2B5EF4-FFF2-40B4-BE49-F238E27FC236}">
                  <a16:creationId xmlns:a16="http://schemas.microsoft.com/office/drawing/2014/main" id="{118D8F2E-A1F0-41A0-B4B7-44D60441C38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3" name="Group 3">
            <a:extLst>
              <a:ext uri="{FF2B5EF4-FFF2-40B4-BE49-F238E27FC236}">
                <a16:creationId xmlns:a16="http://schemas.microsoft.com/office/drawing/2014/main" id="{06DA4F5C-057B-42EC-A88E-39B4C182CE10}"/>
              </a:ext>
            </a:extLst>
          </p:cNvPr>
          <p:cNvGrpSpPr/>
          <p:nvPr/>
        </p:nvGrpSpPr>
        <p:grpSpPr>
          <a:xfrm>
            <a:off x="9009529" y="3848100"/>
            <a:ext cx="978789" cy="978789"/>
            <a:chOff x="0" y="0"/>
            <a:chExt cx="6350000" cy="6350000"/>
          </a:xfrm>
          <a:solidFill>
            <a:srgbClr val="F4A261"/>
          </a:solidFill>
        </p:grpSpPr>
        <p:sp>
          <p:nvSpPr>
            <p:cNvPr id="24" name="Freeform 4">
              <a:extLst>
                <a:ext uri="{FF2B5EF4-FFF2-40B4-BE49-F238E27FC236}">
                  <a16:creationId xmlns:a16="http://schemas.microsoft.com/office/drawing/2014/main" id="{CD06179B-16AD-4042-90FF-6AD7330C1F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6" name="Group 3">
            <a:extLst>
              <a:ext uri="{FF2B5EF4-FFF2-40B4-BE49-F238E27FC236}">
                <a16:creationId xmlns:a16="http://schemas.microsoft.com/office/drawing/2014/main" id="{0C9C4954-7520-4840-BF1B-FA9D0FE630A2}"/>
              </a:ext>
            </a:extLst>
          </p:cNvPr>
          <p:cNvGrpSpPr/>
          <p:nvPr/>
        </p:nvGrpSpPr>
        <p:grpSpPr>
          <a:xfrm>
            <a:off x="9009529" y="5524500"/>
            <a:ext cx="978789" cy="978789"/>
            <a:chOff x="0" y="0"/>
            <a:chExt cx="6350000" cy="6350000"/>
          </a:xfrm>
          <a:solidFill>
            <a:srgbClr val="F4A261"/>
          </a:solidFill>
        </p:grpSpPr>
        <p:sp>
          <p:nvSpPr>
            <p:cNvPr id="27" name="Freeform 4">
              <a:extLst>
                <a:ext uri="{FF2B5EF4-FFF2-40B4-BE49-F238E27FC236}">
                  <a16:creationId xmlns:a16="http://schemas.microsoft.com/office/drawing/2014/main" id="{4170B2B6-1EBF-4F37-BAEC-523EAA89AD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9" name="Group 3">
            <a:extLst>
              <a:ext uri="{FF2B5EF4-FFF2-40B4-BE49-F238E27FC236}">
                <a16:creationId xmlns:a16="http://schemas.microsoft.com/office/drawing/2014/main" id="{6A59DF24-2B60-4CD1-A291-3CBF66BDDE48}"/>
              </a:ext>
            </a:extLst>
          </p:cNvPr>
          <p:cNvGrpSpPr/>
          <p:nvPr/>
        </p:nvGrpSpPr>
        <p:grpSpPr>
          <a:xfrm>
            <a:off x="9015942" y="7288911"/>
            <a:ext cx="978789" cy="978789"/>
            <a:chOff x="0" y="0"/>
            <a:chExt cx="6350000" cy="6350000"/>
          </a:xfrm>
          <a:solidFill>
            <a:srgbClr val="F4A261"/>
          </a:solidFill>
        </p:grpSpPr>
        <p:sp>
          <p:nvSpPr>
            <p:cNvPr id="30" name="Freeform 4">
              <a:extLst>
                <a:ext uri="{FF2B5EF4-FFF2-40B4-BE49-F238E27FC236}">
                  <a16:creationId xmlns:a16="http://schemas.microsoft.com/office/drawing/2014/main" id="{0888429A-E9F0-40B5-862F-2D80E9F13D9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2" name="Group 3">
            <a:extLst>
              <a:ext uri="{FF2B5EF4-FFF2-40B4-BE49-F238E27FC236}">
                <a16:creationId xmlns:a16="http://schemas.microsoft.com/office/drawing/2014/main" id="{822EAB02-00E5-448C-9B92-97807AC5713D}"/>
              </a:ext>
            </a:extLst>
          </p:cNvPr>
          <p:cNvGrpSpPr/>
          <p:nvPr/>
        </p:nvGrpSpPr>
        <p:grpSpPr>
          <a:xfrm>
            <a:off x="8991600" y="8889111"/>
            <a:ext cx="978789" cy="978789"/>
            <a:chOff x="0" y="0"/>
            <a:chExt cx="6350000" cy="6350000"/>
          </a:xfrm>
          <a:solidFill>
            <a:srgbClr val="F4A261"/>
          </a:solidFill>
        </p:grpSpPr>
        <p:sp>
          <p:nvSpPr>
            <p:cNvPr id="33" name="Freeform 4">
              <a:extLst>
                <a:ext uri="{FF2B5EF4-FFF2-40B4-BE49-F238E27FC236}">
                  <a16:creationId xmlns:a16="http://schemas.microsoft.com/office/drawing/2014/main" id="{99CED938-D9EA-4E65-AC33-AC5BD4DC4EE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Freeform 4">
            <a:extLst>
              <a:ext uri="{FF2B5EF4-FFF2-40B4-BE49-F238E27FC236}">
                <a16:creationId xmlns:a16="http://schemas.microsoft.com/office/drawing/2014/main" id="{D969396F-CFAF-41B6-BB3F-BB4C76DD7D3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pic>
        <p:nvPicPr>
          <p:cNvPr id="3" name="Graphic 2" descr="Chat outline">
            <a:extLst>
              <a:ext uri="{FF2B5EF4-FFF2-40B4-BE49-F238E27FC236}">
                <a16:creationId xmlns:a16="http://schemas.microsoft.com/office/drawing/2014/main" id="{3E8EFF45-8B24-4DD1-B8CD-7007B14B7DA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9099" y="964384"/>
            <a:ext cx="831273" cy="831273"/>
          </a:xfrm>
          <a:prstGeom prst="rect">
            <a:avLst/>
          </a:prstGeom>
        </p:spPr>
      </p:pic>
      <p:pic>
        <p:nvPicPr>
          <p:cNvPr id="5" name="Graphic 4" descr="Contract outline">
            <a:extLst>
              <a:ext uri="{FF2B5EF4-FFF2-40B4-BE49-F238E27FC236}">
                <a16:creationId xmlns:a16="http://schemas.microsoft.com/office/drawing/2014/main" id="{5DDFB2E5-38F8-4483-B114-215B33C86777}"/>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97475" y="9032849"/>
            <a:ext cx="755703" cy="755703"/>
          </a:xfrm>
          <a:prstGeom prst="rect">
            <a:avLst/>
          </a:prstGeom>
        </p:spPr>
      </p:pic>
      <p:pic>
        <p:nvPicPr>
          <p:cNvPr id="9" name="Graphic 8" descr="Users outline">
            <a:extLst>
              <a:ext uri="{FF2B5EF4-FFF2-40B4-BE49-F238E27FC236}">
                <a16:creationId xmlns:a16="http://schemas.microsoft.com/office/drawing/2014/main" id="{DFD4BE15-463B-4058-9B5B-76A8D8DF5B08}"/>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74727" y="2271807"/>
            <a:ext cx="831273" cy="831273"/>
          </a:xfrm>
          <a:prstGeom prst="rect">
            <a:avLst/>
          </a:prstGeom>
        </p:spPr>
      </p:pic>
      <p:pic>
        <p:nvPicPr>
          <p:cNvPr id="11" name="Graphic 10" descr="Circles with arrows outline">
            <a:extLst>
              <a:ext uri="{FF2B5EF4-FFF2-40B4-BE49-F238E27FC236}">
                <a16:creationId xmlns:a16="http://schemas.microsoft.com/office/drawing/2014/main" id="{AAD42F53-06FB-4F8D-81C3-6A429F4E05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6840" y="5574885"/>
            <a:ext cx="914400" cy="914400"/>
          </a:xfrm>
          <a:prstGeom prst="rect">
            <a:avLst/>
          </a:prstGeom>
        </p:spPr>
      </p:pic>
      <p:pic>
        <p:nvPicPr>
          <p:cNvPr id="14" name="Graphic 13" descr="Clipboard outline">
            <a:extLst>
              <a:ext uri="{FF2B5EF4-FFF2-40B4-BE49-F238E27FC236}">
                <a16:creationId xmlns:a16="http://schemas.microsoft.com/office/drawing/2014/main" id="{014745AC-2569-42C5-8BCD-09D31C72E259}"/>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67800" y="3935542"/>
            <a:ext cx="755703" cy="755703"/>
          </a:xfrm>
          <a:prstGeom prst="rect">
            <a:avLst/>
          </a:prstGeom>
        </p:spPr>
      </p:pic>
      <p:pic>
        <p:nvPicPr>
          <p:cNvPr id="39" name="Graphic 38" descr="Social network outline">
            <a:extLst>
              <a:ext uri="{FF2B5EF4-FFF2-40B4-BE49-F238E27FC236}">
                <a16:creationId xmlns:a16="http://schemas.microsoft.com/office/drawing/2014/main" id="{896AEFAB-26A1-4A58-81DD-7916750AF5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53052" y="7283007"/>
            <a:ext cx="914400" cy="914400"/>
          </a:xfrm>
          <a:prstGeom prst="rect">
            <a:avLst/>
          </a:prstGeom>
        </p:spPr>
      </p:pic>
      <p:sp>
        <p:nvSpPr>
          <p:cNvPr id="31" name="TextBox 30">
            <a:extLst>
              <a:ext uri="{FF2B5EF4-FFF2-40B4-BE49-F238E27FC236}">
                <a16:creationId xmlns:a16="http://schemas.microsoft.com/office/drawing/2014/main" id="{C742AB74-5F5E-410C-85F0-1DC066AA14B4}"/>
              </a:ext>
            </a:extLst>
          </p:cNvPr>
          <p:cNvSpPr txBox="1"/>
          <p:nvPr/>
        </p:nvSpPr>
        <p:spPr>
          <a:xfrm>
            <a:off x="685800" y="3202543"/>
            <a:ext cx="7421911" cy="5293757"/>
          </a:xfrm>
          <a:prstGeom prst="rect">
            <a:avLst/>
          </a:prstGeom>
          <a:noFill/>
        </p:spPr>
        <p:txBody>
          <a:bodyPr wrap="square">
            <a:spAutoFit/>
          </a:bodyPr>
          <a:lstStyle/>
          <a:p>
            <a:r>
              <a:rPr lang="fr-FR" sz="2600">
                <a:solidFill>
                  <a:schemeClr val="bg1"/>
                </a:solidFill>
                <a:latin typeface="Now" panose="020B0604020202020204" charset="0"/>
              </a:rPr>
              <a:t>Un défi commun à la participation des femmes des zones rurales est le besoin de plus de capacités ou de compétences. </a:t>
            </a:r>
          </a:p>
          <a:p>
            <a:endParaRPr lang="fr-FR" sz="2600">
              <a:solidFill>
                <a:schemeClr val="bg1"/>
              </a:solidFill>
              <a:latin typeface="Now" panose="020B0604020202020204" charset="0"/>
            </a:endParaRPr>
          </a:p>
          <a:p>
            <a:r>
              <a:rPr lang="fr-FR" sz="2600">
                <a:solidFill>
                  <a:schemeClr val="bg1"/>
                </a:solidFill>
                <a:latin typeface="Now" panose="020B0604020202020204" charset="0"/>
              </a:rPr>
              <a:t>Elles ont souvent des compétences limitées en matière de communication, de prise de parole en public, de leadership, d'alphabétisation en raison d'un accès limité à l'éducation et d'un manque d'opportunités d'acquérir de l'expérience</a:t>
            </a:r>
          </a:p>
          <a:p>
            <a:endParaRPr lang="fr-FR" sz="2600">
              <a:solidFill>
                <a:schemeClr val="bg1"/>
              </a:solidFill>
              <a:latin typeface="Now" panose="020B0604020202020204" charset="0"/>
            </a:endParaRPr>
          </a:p>
          <a:p>
            <a:r>
              <a:rPr lang="fr-FR" sz="2600">
                <a:solidFill>
                  <a:schemeClr val="bg1"/>
                </a:solidFill>
                <a:latin typeface="Now" panose="020B0604020202020204" charset="0"/>
                <a:sym typeface="Wingdings" panose="05000000000000000000" pitchFamily="2" charset="2"/>
              </a:rPr>
              <a:t></a:t>
            </a:r>
            <a:r>
              <a:rPr lang="fr-FR" sz="2600">
                <a:solidFill>
                  <a:schemeClr val="bg1"/>
                </a:solidFill>
                <a:latin typeface="Now" panose="020B0604020202020204" charset="0"/>
              </a:rPr>
              <a:t> Il est donc souvent </a:t>
            </a:r>
            <a:r>
              <a:rPr lang="fr-FR" sz="2600" b="1">
                <a:solidFill>
                  <a:schemeClr val="bg1"/>
                </a:solidFill>
                <a:latin typeface="Now" panose="020B0604020202020204" charset="0"/>
              </a:rPr>
              <a:t>nécessaire de renforcer les compétences et la confiance</a:t>
            </a:r>
            <a:r>
              <a:rPr lang="fr-FR" sz="2600">
                <a:solidFill>
                  <a:schemeClr val="bg1"/>
                </a:solidFill>
                <a:latin typeface="Now" panose="020B0604020202020204" charset="0"/>
              </a:rPr>
              <a:t>!</a:t>
            </a:r>
            <a:endParaRPr lang="en-US" sz="2600">
              <a:solidFill>
                <a:schemeClr val="bg1"/>
              </a:solidFill>
              <a:latin typeface="Now" panose="020B0604020202020204" charset="0"/>
            </a:endParaRPr>
          </a:p>
        </p:txBody>
      </p:sp>
      <p:sp>
        <p:nvSpPr>
          <p:cNvPr id="34" name="TextBox 33">
            <a:extLst>
              <a:ext uri="{FF2B5EF4-FFF2-40B4-BE49-F238E27FC236}">
                <a16:creationId xmlns:a16="http://schemas.microsoft.com/office/drawing/2014/main" id="{44CD8EAF-0CA1-4987-B239-1C3B50B8DA98}"/>
              </a:ext>
            </a:extLst>
          </p:cNvPr>
          <p:cNvSpPr txBox="1"/>
          <p:nvPr/>
        </p:nvSpPr>
        <p:spPr>
          <a:xfrm>
            <a:off x="540774" y="1790700"/>
            <a:ext cx="7993626" cy="1138773"/>
          </a:xfrm>
          <a:prstGeom prst="rect">
            <a:avLst/>
          </a:prstGeom>
          <a:noFill/>
        </p:spPr>
        <p:txBody>
          <a:bodyPr wrap="square">
            <a:spAutoFit/>
          </a:bodyPr>
          <a:lstStyle/>
          <a:p>
            <a:r>
              <a:rPr lang="fr-FR" sz="3400" b="1">
                <a:solidFill>
                  <a:schemeClr val="bg1"/>
                </a:solidFill>
                <a:latin typeface="Now" panose="020B0604020202020204" charset="0"/>
              </a:rPr>
              <a:t>RENFORCER LES CAPACITÉS POUR LA PARTICIPATION DES FEMMES</a:t>
            </a:r>
            <a:endParaRPr lang="en-US" sz="3400" b="1">
              <a:solidFill>
                <a:schemeClr val="bg1"/>
              </a:solidFill>
              <a:latin typeface="Now" panose="020B0604020202020204" charset="0"/>
            </a:endParaRPr>
          </a:p>
        </p:txBody>
      </p:sp>
    </p:spTree>
    <p:extLst>
      <p:ext uri="{BB962C8B-B14F-4D97-AF65-F5344CB8AC3E}">
        <p14:creationId xmlns:p14="http://schemas.microsoft.com/office/powerpoint/2010/main" val="378963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87BFCF-7B99-4101-9F93-F3F960E7B7A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30726"/>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7993626" cy="1599202"/>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2133600" y="3467100"/>
            <a:ext cx="14135099" cy="6355586"/>
          </a:xfrm>
          <a:prstGeom prst="rect">
            <a:avLst/>
          </a:prstGeom>
          <a:noFill/>
        </p:spPr>
        <p:txBody>
          <a:bodyPr wrap="square">
            <a:spAutoFit/>
          </a:bodyPr>
          <a:lstStyle/>
          <a:p>
            <a:pPr algn="ctr"/>
            <a:r>
              <a:rPr lang="fr-FR" sz="3600">
                <a:solidFill>
                  <a:schemeClr val="bg1"/>
                </a:solidFill>
                <a:latin typeface="Avenir Next LT Pro" panose="020B0504020202020204" pitchFamily="34" charset="0"/>
              </a:rPr>
              <a:t>« De nombreuses ONG défendent les droits des femmes, mais sont faibles en ce qui concerne le renforcement des capacités des femmes. Pour les jeunes femmes, en particulier, de nombreuses ONG les sensibilisent à leurs droits, mais sans la capacité nécessaire pour les défendre. </a:t>
            </a:r>
          </a:p>
          <a:p>
            <a:pPr algn="ctr"/>
            <a:endParaRPr lang="fr-FR" sz="3600">
              <a:solidFill>
                <a:schemeClr val="bg1"/>
              </a:solidFill>
              <a:latin typeface="Avenir Next LT Pro" panose="020B0504020202020204" pitchFamily="34" charset="0"/>
            </a:endParaRPr>
          </a:p>
          <a:p>
            <a:pPr algn="ctr"/>
            <a:r>
              <a:rPr lang="fr-FR" sz="3600">
                <a:solidFill>
                  <a:schemeClr val="bg1"/>
                </a:solidFill>
                <a:latin typeface="Avenir Next LT Pro" panose="020B0504020202020204" pitchFamily="34" charset="0"/>
              </a:rPr>
              <a:t>Nous devons renforcer leurs connaissances afin qu'elles puissent comprendre ce qui se passe avec les ressources naturelles, les droits de la communauté et ce qu'elles peuvent faire pour aider. »</a:t>
            </a:r>
            <a:endParaRPr lang="en-US" sz="2400">
              <a:solidFill>
                <a:schemeClr val="bg1"/>
              </a:solidFill>
              <a:latin typeface="Avenir Next LT Pro" panose="020B0504020202020204" pitchFamily="34" charset="0"/>
            </a:endParaRPr>
          </a:p>
          <a:p>
            <a:pPr algn="ctr"/>
            <a:endParaRPr lang="fr-FR" sz="2400">
              <a:solidFill>
                <a:schemeClr val="bg1"/>
              </a:solidFill>
              <a:latin typeface="Avenir Next LT Pro" panose="020B0504020202020204" pitchFamily="34" charset="0"/>
            </a:endParaRPr>
          </a:p>
          <a:p>
            <a:pPr algn="ctr"/>
            <a:r>
              <a:rPr lang="fr-FR" sz="2400">
                <a:solidFill>
                  <a:schemeClr val="bg1"/>
                </a:solidFill>
                <a:latin typeface="Avenir Next LT Pro" panose="020B0504020202020204" pitchFamily="34" charset="0"/>
              </a:rPr>
              <a:t>un bénéficiaire du </a:t>
            </a:r>
            <a:r>
              <a:rPr lang="en-US" sz="2400">
                <a:solidFill>
                  <a:schemeClr val="bg1"/>
                </a:solidFill>
                <a:latin typeface="Avenir Next LT Pro" panose="020B0504020202020204" pitchFamily="34" charset="0"/>
              </a:rPr>
              <a:t>CEPF</a:t>
            </a:r>
          </a:p>
          <a:p>
            <a:pPr algn="ctr"/>
            <a:endParaRPr lang="en-US" sz="3500">
              <a:solidFill>
                <a:schemeClr val="bg1"/>
              </a:solidFill>
              <a:latin typeface="Now" panose="020B0604020202020204" charset="0"/>
            </a:endParaRPr>
          </a:p>
        </p:txBody>
      </p:sp>
      <p:sp>
        <p:nvSpPr>
          <p:cNvPr id="9" name="TextBox 8">
            <a:extLst>
              <a:ext uri="{FF2B5EF4-FFF2-40B4-BE49-F238E27FC236}">
                <a16:creationId xmlns:a16="http://schemas.microsoft.com/office/drawing/2014/main" id="{61526FD2-66E7-432B-929D-C524A4F866D6}"/>
              </a:ext>
            </a:extLst>
          </p:cNvPr>
          <p:cNvSpPr txBox="1"/>
          <p:nvPr/>
        </p:nvSpPr>
        <p:spPr>
          <a:xfrm>
            <a:off x="540774" y="1790700"/>
            <a:ext cx="7993626" cy="1138773"/>
          </a:xfrm>
          <a:prstGeom prst="rect">
            <a:avLst/>
          </a:prstGeom>
          <a:noFill/>
        </p:spPr>
        <p:txBody>
          <a:bodyPr wrap="square">
            <a:spAutoFit/>
          </a:bodyPr>
          <a:lstStyle/>
          <a:p>
            <a:r>
              <a:rPr lang="fr-FR" sz="3400" b="1">
                <a:solidFill>
                  <a:schemeClr val="bg1"/>
                </a:solidFill>
                <a:latin typeface="Now" panose="020B0604020202020204" charset="0"/>
              </a:rPr>
              <a:t>RENFORCER LES CAPACITÉS POUR LA PARTICIPATION DES FEMMES</a:t>
            </a:r>
            <a:endParaRPr lang="en-US" sz="3400" b="1">
              <a:solidFill>
                <a:schemeClr val="bg1"/>
              </a:solidFill>
              <a:latin typeface="Now" panose="020B0604020202020204" charset="0"/>
            </a:endParaRPr>
          </a:p>
        </p:txBody>
      </p:sp>
    </p:spTree>
    <p:extLst>
      <p:ext uri="{BB962C8B-B14F-4D97-AF65-F5344CB8AC3E}">
        <p14:creationId xmlns:p14="http://schemas.microsoft.com/office/powerpoint/2010/main" val="308661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839089" cy="8153400"/>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29" name="TextBox 28">
            <a:extLst>
              <a:ext uri="{FF2B5EF4-FFF2-40B4-BE49-F238E27FC236}">
                <a16:creationId xmlns:a16="http://schemas.microsoft.com/office/drawing/2014/main" id="{9873FD1B-E48C-412E-BDC1-4783C4E1ED2F}"/>
              </a:ext>
            </a:extLst>
          </p:cNvPr>
          <p:cNvSpPr txBox="1"/>
          <p:nvPr/>
        </p:nvSpPr>
        <p:spPr>
          <a:xfrm>
            <a:off x="513400" y="2171700"/>
            <a:ext cx="8630600" cy="830997"/>
          </a:xfrm>
          <a:prstGeom prst="rect">
            <a:avLst/>
          </a:prstGeom>
          <a:noFill/>
        </p:spPr>
        <p:txBody>
          <a:bodyPr wrap="square" rtlCol="0">
            <a:noAutofit/>
          </a:bodyPr>
          <a:lstStyle/>
          <a:p>
            <a:r>
              <a:rPr lang="fr-FR" sz="2800" dirty="0">
                <a:solidFill>
                  <a:schemeClr val="bg1"/>
                </a:solidFill>
                <a:latin typeface="Now" panose="020B0604020202020204" charset="0"/>
              </a:rPr>
              <a:t>Les organisations peuvent renforcer leur capacité à travailler sur le genre:</a:t>
            </a:r>
            <a:endParaRPr lang="en-US" sz="2000" dirty="0">
              <a:solidFill>
                <a:schemeClr val="bg1"/>
              </a:solidFill>
              <a:latin typeface="Now" panose="020B0604020202020204" charset="0"/>
            </a:endParaRPr>
          </a:p>
        </p:txBody>
      </p:sp>
      <p:pic>
        <p:nvPicPr>
          <p:cNvPr id="13" name="Picture 12">
            <a:extLst>
              <a:ext uri="{FF2B5EF4-FFF2-40B4-BE49-F238E27FC236}">
                <a16:creationId xmlns:a16="http://schemas.microsoft.com/office/drawing/2014/main" id="{C5539F80-34FB-4354-B511-CC481B0FF4B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510746" y="3697339"/>
            <a:ext cx="5281454" cy="4798961"/>
          </a:xfrm>
          <a:prstGeom prst="rect">
            <a:avLst/>
          </a:prstGeom>
        </p:spPr>
      </p:pic>
      <p:sp>
        <p:nvSpPr>
          <p:cNvPr id="14" name="TextBox 13">
            <a:extLst>
              <a:ext uri="{FF2B5EF4-FFF2-40B4-BE49-F238E27FC236}">
                <a16:creationId xmlns:a16="http://schemas.microsoft.com/office/drawing/2014/main" id="{DE5DE505-924B-4E35-B99E-02FC910B6724}"/>
              </a:ext>
            </a:extLst>
          </p:cNvPr>
          <p:cNvSpPr txBox="1"/>
          <p:nvPr/>
        </p:nvSpPr>
        <p:spPr>
          <a:xfrm>
            <a:off x="495292" y="3296126"/>
            <a:ext cx="7841673" cy="6370975"/>
          </a:xfrm>
          <a:prstGeom prst="rect">
            <a:avLst/>
          </a:prstGeom>
          <a:noFill/>
        </p:spPr>
        <p:txBody>
          <a:bodyPr wrap="square" rtlCol="0">
            <a:spAutoFit/>
          </a:bodyPr>
          <a:lstStyle/>
          <a:p>
            <a:pPr>
              <a:spcAft>
                <a:spcPts val="1800"/>
              </a:spcAft>
            </a:pPr>
            <a:r>
              <a:rPr lang="fr-FR" sz="2400" dirty="0">
                <a:solidFill>
                  <a:srgbClr val="264653"/>
                </a:solidFill>
                <a:latin typeface="Now" panose="020B0604020202020204" charset="0"/>
              </a:rPr>
              <a:t>Formation du personnel, y compris des jeunes femmes, aux capacités organisationnelles, à la gestion de projet, au financement | </a:t>
            </a:r>
            <a:r>
              <a:rPr lang="fr-FR" dirty="0">
                <a:solidFill>
                  <a:srgbClr val="264653"/>
                </a:solidFill>
                <a:latin typeface="Now" panose="020B0604020202020204" charset="0"/>
              </a:rPr>
              <a:t>Global </a:t>
            </a:r>
            <a:r>
              <a:rPr lang="fr-FR" dirty="0" err="1">
                <a:solidFill>
                  <a:srgbClr val="264653"/>
                </a:solidFill>
                <a:latin typeface="Now" panose="020B0604020202020204" charset="0"/>
              </a:rPr>
              <a:t>Environmental</a:t>
            </a:r>
            <a:r>
              <a:rPr lang="fr-FR" dirty="0">
                <a:solidFill>
                  <a:srgbClr val="264653"/>
                </a:solidFill>
                <a:latin typeface="Now" panose="020B0604020202020204" charset="0"/>
              </a:rPr>
              <a:t> Institute (GEI), Myanmar</a:t>
            </a:r>
          </a:p>
          <a:p>
            <a:pPr>
              <a:spcAft>
                <a:spcPts val="1800"/>
              </a:spcAft>
            </a:pPr>
            <a:r>
              <a:rPr lang="fr-FR" sz="2400" dirty="0">
                <a:solidFill>
                  <a:srgbClr val="264653"/>
                </a:solidFill>
                <a:latin typeface="Now" panose="020B0604020202020204" charset="0"/>
              </a:rPr>
              <a:t>Recommander des femmes comme participantes à des ateliers et événements régionaux |</a:t>
            </a:r>
            <a:r>
              <a:rPr lang="fr-FR" dirty="0">
                <a:solidFill>
                  <a:srgbClr val="264653"/>
                </a:solidFill>
                <a:latin typeface="Now" panose="020B0604020202020204" charset="0"/>
              </a:rPr>
              <a:t> GEI, Myanmar</a:t>
            </a:r>
          </a:p>
          <a:p>
            <a:pPr>
              <a:spcAft>
                <a:spcPts val="1800"/>
              </a:spcAft>
            </a:pPr>
            <a:r>
              <a:rPr lang="fr-FR" sz="2400" dirty="0">
                <a:solidFill>
                  <a:srgbClr val="264653"/>
                </a:solidFill>
                <a:latin typeface="Now" panose="020B0604020202020204" charset="0"/>
              </a:rPr>
              <a:t>L'organisation s'engage à embaucher des candidates même si une formation supplémentaire est nécessaire pour développer leurs compétences professionnelles | </a:t>
            </a:r>
            <a:r>
              <a:rPr lang="fr-FR" dirty="0">
                <a:solidFill>
                  <a:srgbClr val="264653"/>
                </a:solidFill>
                <a:latin typeface="Now" panose="020B0604020202020204" charset="0"/>
              </a:rPr>
              <a:t>CIYA, Cambodge</a:t>
            </a:r>
          </a:p>
          <a:p>
            <a:pPr>
              <a:spcAft>
                <a:spcPts val="1800"/>
              </a:spcAft>
            </a:pPr>
            <a:r>
              <a:rPr lang="fr-FR" sz="2400" dirty="0">
                <a:solidFill>
                  <a:srgbClr val="264653"/>
                </a:solidFill>
                <a:latin typeface="Now" panose="020B0604020202020204" charset="0"/>
              </a:rPr>
              <a:t>Sensibilisation du personnel ainsi que du conseil d'administration aux questions de genre | </a:t>
            </a:r>
            <a:r>
              <a:rPr lang="fr-FR" dirty="0" err="1">
                <a:solidFill>
                  <a:srgbClr val="264653"/>
                </a:solidFill>
                <a:latin typeface="Now" panose="020B0604020202020204" charset="0"/>
              </a:rPr>
              <a:t>GreenViet</a:t>
            </a:r>
            <a:r>
              <a:rPr lang="fr-FR" dirty="0">
                <a:solidFill>
                  <a:srgbClr val="264653"/>
                </a:solidFill>
                <a:latin typeface="Now" panose="020B0604020202020204" charset="0"/>
              </a:rPr>
              <a:t>, Vietnam</a:t>
            </a:r>
          </a:p>
          <a:p>
            <a:pPr>
              <a:spcAft>
                <a:spcPts val="1800"/>
              </a:spcAft>
            </a:pPr>
            <a:r>
              <a:rPr lang="fr-FR" sz="2400" dirty="0">
                <a:solidFill>
                  <a:srgbClr val="264653"/>
                </a:solidFill>
                <a:latin typeface="Now" panose="020B0604020202020204" charset="0"/>
              </a:rPr>
              <a:t>Formation du personnel à l'utilisation de l'outil de suivi du genre du CEPF | </a:t>
            </a:r>
            <a:r>
              <a:rPr lang="fr-FR" dirty="0">
                <a:solidFill>
                  <a:srgbClr val="264653"/>
                </a:solidFill>
                <a:latin typeface="Now" panose="020B0604020202020204" charset="0"/>
              </a:rPr>
              <a:t>FISHBIO, Laos et Cambodge</a:t>
            </a:r>
          </a:p>
        </p:txBody>
      </p:sp>
      <p:sp>
        <p:nvSpPr>
          <p:cNvPr id="15" name="TextBox 4">
            <a:extLst>
              <a:ext uri="{FF2B5EF4-FFF2-40B4-BE49-F238E27FC236}">
                <a16:creationId xmlns:a16="http://schemas.microsoft.com/office/drawing/2014/main" id="{7AFA873C-7AF0-4D7A-8996-819A6EBC79F9}"/>
              </a:ext>
            </a:extLst>
          </p:cNvPr>
          <p:cNvSpPr txBox="1"/>
          <p:nvPr/>
        </p:nvSpPr>
        <p:spPr>
          <a:xfrm>
            <a:off x="8639881" y="8566751"/>
            <a:ext cx="5152319" cy="1126077"/>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fr-FR" dirty="0">
                <a:solidFill>
                  <a:prstClr val="white"/>
                </a:solidFill>
                <a:latin typeface="Now"/>
              </a:rPr>
              <a:t>Jeunes employés d'une OSC participant à une formation sur le genre dans la gestion des ressources naturelles, Myanmar</a:t>
            </a:r>
            <a:r>
              <a:rPr lang="pt-BR" dirty="0">
                <a:solidFill>
                  <a:prstClr val="white"/>
                </a:solidFill>
                <a:latin typeface="Now"/>
              </a:rPr>
              <a:t>. </a:t>
            </a:r>
          </a:p>
          <a:p>
            <a:pPr marL="0" marR="0" lvl="0" indent="0"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a:ea typeface="+mn-ea"/>
                <a:cs typeface="+mn-cs"/>
              </a:rPr>
              <a:t>© </a:t>
            </a:r>
            <a:r>
              <a:rPr lang="en-US" dirty="0" err="1">
                <a:solidFill>
                  <a:prstClr val="white"/>
                </a:solidFill>
                <a:latin typeface="Now"/>
              </a:rPr>
              <a:t>TSWhitty</a:t>
            </a:r>
            <a:endParaRPr kumimoji="0" lang="en-US" sz="1800" b="0" i="0" u="none" strike="noStrike" kern="1200" cap="none" spc="0" normalizeH="0" baseline="0" noProof="0" dirty="0">
              <a:ln>
                <a:noFill/>
              </a:ln>
              <a:solidFill>
                <a:prstClr val="white"/>
              </a:solidFill>
              <a:effectLst/>
              <a:highlight>
                <a:srgbClr val="FFFF00"/>
              </a:highlight>
              <a:uLnTx/>
              <a:uFillTx/>
              <a:latin typeface="Now"/>
              <a:ea typeface="+mn-ea"/>
              <a:cs typeface="+mn-cs"/>
            </a:endParaRPr>
          </a:p>
        </p:txBody>
      </p:sp>
      <p:sp>
        <p:nvSpPr>
          <p:cNvPr id="18" name="AutoShape 2">
            <a:extLst>
              <a:ext uri="{FF2B5EF4-FFF2-40B4-BE49-F238E27FC236}">
                <a16:creationId xmlns:a16="http://schemas.microsoft.com/office/drawing/2014/main" id="{4DD9B73A-2BF1-4DA0-802B-EDDF335F41CC}"/>
              </a:ext>
            </a:extLst>
          </p:cNvPr>
          <p:cNvSpPr/>
          <p:nvPr/>
        </p:nvSpPr>
        <p:spPr>
          <a:xfrm>
            <a:off x="730090" y="3162300"/>
            <a:ext cx="5823110" cy="0"/>
          </a:xfrm>
          <a:prstGeom prst="line">
            <a:avLst/>
          </a:prstGeom>
          <a:ln w="28575" cap="rnd">
            <a:solidFill>
              <a:schemeClr val="bg1"/>
            </a:solidFill>
            <a:prstDash val="sysDot"/>
            <a:headEnd type="none" w="sm" len="sm"/>
            <a:tailEnd type="none" w="sm" len="sm"/>
          </a:ln>
        </p:spPr>
      </p:sp>
      <p:sp>
        <p:nvSpPr>
          <p:cNvPr id="16" name="TextBox 18">
            <a:extLst>
              <a:ext uri="{FF2B5EF4-FFF2-40B4-BE49-F238E27FC236}">
                <a16:creationId xmlns:a16="http://schemas.microsoft.com/office/drawing/2014/main" id="{A944A46F-FBA3-4B50-A9BF-6B2CE89786D4}"/>
              </a:ext>
            </a:extLst>
          </p:cNvPr>
          <p:cNvSpPr txBox="1"/>
          <p:nvPr/>
        </p:nvSpPr>
        <p:spPr>
          <a:xfrm>
            <a:off x="14154052" y="2628900"/>
            <a:ext cx="4133948" cy="1594667"/>
          </a:xfrm>
          <a:prstGeom prst="rect">
            <a:avLst/>
          </a:prstGeom>
        </p:spPr>
        <p:txBody>
          <a:bodyPr wrap="square" lIns="0" tIns="0" rIns="0" bIns="0" rtlCol="0" anchor="t">
            <a:spAutoFit/>
          </a:bodyPr>
          <a:lstStyle/>
          <a:p>
            <a:pPr>
              <a:lnSpc>
                <a:spcPts val="4199"/>
              </a:lnSpc>
            </a:pPr>
            <a:r>
              <a:rPr lang="fr-FR" sz="2800">
                <a:solidFill>
                  <a:schemeClr val="bg1"/>
                </a:solidFill>
                <a:latin typeface="Now"/>
              </a:rPr>
              <a:t>LES ORGANISATIONS DE CONSERVATION </a:t>
            </a:r>
          </a:p>
          <a:p>
            <a:pPr>
              <a:lnSpc>
                <a:spcPts val="4199"/>
              </a:lnSpc>
            </a:pPr>
            <a:r>
              <a:rPr lang="fr-FR" sz="2800">
                <a:solidFill>
                  <a:schemeClr val="bg1"/>
                </a:solidFill>
                <a:latin typeface="Now"/>
              </a:rPr>
              <a:t>(ONG, OSC) </a:t>
            </a:r>
            <a:endParaRPr lang="en-US" sz="2800">
              <a:solidFill>
                <a:schemeClr val="bg1"/>
              </a:solidFill>
              <a:latin typeface="Now"/>
            </a:endParaRPr>
          </a:p>
        </p:txBody>
      </p:sp>
      <p:sp>
        <p:nvSpPr>
          <p:cNvPr id="17" name="TextBox 19">
            <a:extLst>
              <a:ext uri="{FF2B5EF4-FFF2-40B4-BE49-F238E27FC236}">
                <a16:creationId xmlns:a16="http://schemas.microsoft.com/office/drawing/2014/main" id="{84DD48D4-C196-4A3F-BE37-D65BEEAAC7F6}"/>
              </a:ext>
            </a:extLst>
          </p:cNvPr>
          <p:cNvSpPr txBox="1"/>
          <p:nvPr/>
        </p:nvSpPr>
        <p:spPr>
          <a:xfrm>
            <a:off x="14123274" y="5700417"/>
            <a:ext cx="3669433" cy="509883"/>
          </a:xfrm>
          <a:prstGeom prst="rect">
            <a:avLst/>
          </a:prstGeom>
        </p:spPr>
        <p:txBody>
          <a:bodyPr wrap="square" lIns="0" tIns="0" rIns="0" bIns="0" rtlCol="0" anchor="t">
            <a:spAutoFit/>
          </a:bodyPr>
          <a:lstStyle/>
          <a:p>
            <a:pPr>
              <a:lnSpc>
                <a:spcPts val="4199"/>
              </a:lnSpc>
            </a:pPr>
            <a:r>
              <a:rPr lang="en-US" sz="2800">
                <a:solidFill>
                  <a:srgbClr val="CCEAE0"/>
                </a:solidFill>
                <a:latin typeface="Now"/>
              </a:rPr>
              <a:t>LES COMMUNAUTÉS </a:t>
            </a:r>
          </a:p>
        </p:txBody>
      </p:sp>
      <p:sp>
        <p:nvSpPr>
          <p:cNvPr id="25" name="TextBox 20">
            <a:extLst>
              <a:ext uri="{FF2B5EF4-FFF2-40B4-BE49-F238E27FC236}">
                <a16:creationId xmlns:a16="http://schemas.microsoft.com/office/drawing/2014/main" id="{B67FAF70-1BCC-44F1-8318-DA503E66AC95}"/>
              </a:ext>
            </a:extLst>
          </p:cNvPr>
          <p:cNvSpPr txBox="1"/>
          <p:nvPr/>
        </p:nvSpPr>
        <p:spPr>
          <a:xfrm>
            <a:off x="14221007" y="7429980"/>
            <a:ext cx="3695067" cy="2125710"/>
          </a:xfrm>
          <a:prstGeom prst="rect">
            <a:avLst/>
          </a:prstGeom>
        </p:spPr>
        <p:txBody>
          <a:bodyPr wrap="square" lIns="0" tIns="0" rIns="0" bIns="0" rtlCol="0" anchor="t">
            <a:spAutoFit/>
          </a:bodyPr>
          <a:lstStyle/>
          <a:p>
            <a:pPr>
              <a:lnSpc>
                <a:spcPts val="4199"/>
              </a:lnSpc>
            </a:pPr>
            <a:r>
              <a:rPr lang="fr-FR" sz="2800">
                <a:solidFill>
                  <a:srgbClr val="CCEAE0"/>
                </a:solidFill>
                <a:latin typeface="Now"/>
              </a:rPr>
              <a:t>AUTORITÉS, DÉCIDEURS d'influence au-dessus du niveau du village </a:t>
            </a:r>
            <a:endParaRPr lang="en-US" sz="2800">
              <a:solidFill>
                <a:srgbClr val="CCEAE0"/>
              </a:solidFill>
              <a:latin typeface="Now"/>
            </a:endParaRPr>
          </a:p>
        </p:txBody>
      </p:sp>
    </p:spTree>
    <p:extLst>
      <p:ext uri="{BB962C8B-B14F-4D97-AF65-F5344CB8AC3E}">
        <p14:creationId xmlns:p14="http://schemas.microsoft.com/office/powerpoint/2010/main" val="2189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19">
            <a:extLst>
              <a:ext uri="{FF2B5EF4-FFF2-40B4-BE49-F238E27FC236}">
                <a16:creationId xmlns:a16="http://schemas.microsoft.com/office/drawing/2014/main" id="{527403F8-4936-4674-B75C-CA83243E4AE1}"/>
              </a:ext>
            </a:extLst>
          </p:cNvPr>
          <p:cNvSpPr txBox="1"/>
          <p:nvPr/>
        </p:nvSpPr>
        <p:spPr>
          <a:xfrm>
            <a:off x="14233823" y="5720023"/>
            <a:ext cx="3669433" cy="509883"/>
          </a:xfrm>
          <a:prstGeom prst="rect">
            <a:avLst/>
          </a:prstGeom>
        </p:spPr>
        <p:txBody>
          <a:bodyPr wrap="square" lIns="0" tIns="0" rIns="0" bIns="0" rtlCol="0" anchor="t">
            <a:spAutoFit/>
          </a:bodyPr>
          <a:lstStyle/>
          <a:p>
            <a:pPr>
              <a:lnSpc>
                <a:spcPts val="4199"/>
              </a:lnSpc>
            </a:pPr>
            <a:r>
              <a:rPr lang="en-US" sz="2800" dirty="0">
                <a:solidFill>
                  <a:srgbClr val="CCEAE0"/>
                </a:solidFill>
                <a:latin typeface="Now"/>
              </a:rPr>
              <a:t>LES COMMUNAUTÉS </a:t>
            </a:r>
          </a:p>
        </p:txBody>
      </p:sp>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pic>
        <p:nvPicPr>
          <p:cNvPr id="30" name="Picture 29" descr="A picture containing ground, indoor, ceiling, building&#10;&#10;Description automatically generated">
            <a:extLst>
              <a:ext uri="{FF2B5EF4-FFF2-40B4-BE49-F238E27FC236}">
                <a16:creationId xmlns:a16="http://schemas.microsoft.com/office/drawing/2014/main" id="{F2C0FE76-E589-405F-8777-43097A85E37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45984" y="5974965"/>
            <a:ext cx="6398616" cy="3588135"/>
          </a:xfrm>
          <a:prstGeom prst="rect">
            <a:avLst/>
          </a:prstGeom>
        </p:spPr>
      </p:pic>
      <p:sp>
        <p:nvSpPr>
          <p:cNvPr id="17" name="TextBox 16">
            <a:extLst>
              <a:ext uri="{FF2B5EF4-FFF2-40B4-BE49-F238E27FC236}">
                <a16:creationId xmlns:a16="http://schemas.microsoft.com/office/drawing/2014/main" id="{BB7C40AD-AE59-4570-B10B-9F2CEBD552BC}"/>
              </a:ext>
            </a:extLst>
          </p:cNvPr>
          <p:cNvSpPr txBox="1"/>
          <p:nvPr/>
        </p:nvSpPr>
        <p:spPr>
          <a:xfrm>
            <a:off x="513400" y="2171700"/>
            <a:ext cx="13431200" cy="523220"/>
          </a:xfrm>
          <a:prstGeom prst="rect">
            <a:avLst/>
          </a:prstGeom>
          <a:noFill/>
        </p:spPr>
        <p:txBody>
          <a:bodyPr wrap="square" rtlCol="0">
            <a:spAutoFit/>
          </a:bodyPr>
          <a:lstStyle/>
          <a:p>
            <a:r>
              <a:rPr lang="fr-FR" sz="2800" dirty="0">
                <a:solidFill>
                  <a:schemeClr val="bg1"/>
                </a:solidFill>
                <a:latin typeface="Now" panose="020B0604020202020204" charset="0"/>
              </a:rPr>
              <a:t>Apprendre en ayant de l'expérience dans le domaine du genre</a:t>
            </a:r>
            <a:endParaRPr lang="en-US" sz="2400" dirty="0">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11F63EF3-F060-4948-95CC-F372965B396A}"/>
              </a:ext>
            </a:extLst>
          </p:cNvPr>
          <p:cNvSpPr txBox="1"/>
          <p:nvPr/>
        </p:nvSpPr>
        <p:spPr>
          <a:xfrm>
            <a:off x="534402" y="2552700"/>
            <a:ext cx="6730649" cy="4154984"/>
          </a:xfrm>
          <a:prstGeom prst="rect">
            <a:avLst/>
          </a:prstGeom>
          <a:noFill/>
        </p:spPr>
        <p:txBody>
          <a:bodyPr wrap="square" rtlCol="0">
            <a:spAutoFit/>
          </a:bodyPr>
          <a:lstStyle/>
          <a:p>
            <a:endParaRPr lang="en-US" sz="2400" dirty="0">
              <a:solidFill>
                <a:srgbClr val="264653"/>
              </a:solidFill>
              <a:latin typeface="Now" panose="020B0604020202020204" charset="0"/>
            </a:endParaRPr>
          </a:p>
          <a:p>
            <a:pPr marL="285750" indent="-285750">
              <a:buFont typeface="Arial" panose="020B0604020202020204" pitchFamily="34" charset="0"/>
              <a:buChar char="•"/>
            </a:pPr>
            <a:r>
              <a:rPr lang="fr-FR" sz="2400" dirty="0">
                <a:solidFill>
                  <a:srgbClr val="264653"/>
                </a:solidFill>
                <a:latin typeface="Now" panose="020B0604020202020204" charset="0"/>
              </a:rPr>
              <a:t>Nous avons investi beaucoup de ressources pour former notre personnel chargé de la coordination des questions de genre, notamment en l'envoyant faire des stages dans d'autres ONG qui se concentrent sur les problèmes des femmes - il fallait renforcer la capacité de l'organisation à travailler sur les questions de genre.</a:t>
            </a:r>
            <a:endParaRPr lang="en-US" sz="2400" dirty="0">
              <a:solidFill>
                <a:srgbClr val="264653"/>
              </a:solidFill>
              <a:latin typeface="Now" panose="020B0604020202020204" charset="0"/>
            </a:endParaRPr>
          </a:p>
          <a:p>
            <a:pPr algn="r"/>
            <a:r>
              <a:rPr lang="en-US" sz="2000" dirty="0">
                <a:solidFill>
                  <a:srgbClr val="264653"/>
                </a:solidFill>
                <a:latin typeface="Now" panose="020B0604020202020204" charset="0"/>
              </a:rPr>
              <a:t>HA, </a:t>
            </a:r>
            <a:r>
              <a:rPr lang="en-US" sz="2000" dirty="0" err="1">
                <a:solidFill>
                  <a:srgbClr val="264653"/>
                </a:solidFill>
                <a:latin typeface="Now" panose="020B0604020202020204" charset="0"/>
              </a:rPr>
              <a:t>Cambodge</a:t>
            </a:r>
            <a:endParaRPr lang="en-US" sz="2000" dirty="0">
              <a:solidFill>
                <a:srgbClr val="264653"/>
              </a:solidFill>
              <a:latin typeface="Now" panose="020B0604020202020204" charset="0"/>
            </a:endParaRPr>
          </a:p>
        </p:txBody>
      </p:sp>
      <p:sp>
        <p:nvSpPr>
          <p:cNvPr id="25" name="TextBox 24">
            <a:extLst>
              <a:ext uri="{FF2B5EF4-FFF2-40B4-BE49-F238E27FC236}">
                <a16:creationId xmlns:a16="http://schemas.microsoft.com/office/drawing/2014/main" id="{2D831731-4B52-4CD1-B858-46E2A93286A8}"/>
              </a:ext>
            </a:extLst>
          </p:cNvPr>
          <p:cNvSpPr txBox="1"/>
          <p:nvPr/>
        </p:nvSpPr>
        <p:spPr>
          <a:xfrm>
            <a:off x="7419279" y="2905423"/>
            <a:ext cx="6398615" cy="2923877"/>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rgbClr val="264653"/>
                </a:solidFill>
                <a:latin typeface="Now" panose="020B0604020202020204" charset="0"/>
              </a:rPr>
              <a:t>Planification du lancement d'un programme de bourses pour les femmes avec </a:t>
            </a:r>
            <a:r>
              <a:rPr lang="fr-FR" sz="2400" dirty="0" err="1">
                <a:solidFill>
                  <a:srgbClr val="264653"/>
                </a:solidFill>
                <a:latin typeface="Now" panose="020B0604020202020204" charset="0"/>
              </a:rPr>
              <a:t>Women's</a:t>
            </a:r>
            <a:r>
              <a:rPr lang="fr-FR" sz="2400" dirty="0">
                <a:solidFill>
                  <a:srgbClr val="264653"/>
                </a:solidFill>
                <a:latin typeface="Now" panose="020B0604020202020204" charset="0"/>
              </a:rPr>
              <a:t> </a:t>
            </a:r>
            <a:r>
              <a:rPr lang="fr-FR" sz="2400" dirty="0" err="1">
                <a:solidFill>
                  <a:srgbClr val="264653"/>
                </a:solidFill>
                <a:latin typeface="Now" panose="020B0604020202020204" charset="0"/>
              </a:rPr>
              <a:t>Earth</a:t>
            </a:r>
            <a:r>
              <a:rPr lang="fr-FR" sz="2400" dirty="0">
                <a:solidFill>
                  <a:srgbClr val="264653"/>
                </a:solidFill>
                <a:latin typeface="Now" panose="020B0604020202020204" charset="0"/>
              </a:rPr>
              <a:t> Alliance, qui a une longue expérience dans la mise en place de programmes de leadership pour les femmes.</a:t>
            </a:r>
            <a:endParaRPr lang="fr-FR" sz="2000" dirty="0">
              <a:solidFill>
                <a:srgbClr val="264653"/>
              </a:solidFill>
              <a:latin typeface="Now" panose="020B0604020202020204" charset="0"/>
            </a:endParaRPr>
          </a:p>
          <a:p>
            <a:pPr algn="r"/>
            <a:r>
              <a:rPr lang="en-US" sz="2000" dirty="0">
                <a:solidFill>
                  <a:srgbClr val="264653"/>
                </a:solidFill>
                <a:effectLst/>
                <a:latin typeface="Now" panose="020B0604020202020204" charset="0"/>
                <a:ea typeface="Calibri" panose="020F0502020204030204" pitchFamily="34" charset="0"/>
                <a:cs typeface="Myanmar Text" panose="020B0502040204020203" pitchFamily="34" charset="0"/>
              </a:rPr>
              <a:t>International Rivers, </a:t>
            </a:r>
            <a:r>
              <a:rPr lang="en-US" sz="2000" dirty="0" err="1">
                <a:solidFill>
                  <a:srgbClr val="264653"/>
                </a:solidFill>
                <a:effectLst/>
                <a:latin typeface="Now" panose="020B0604020202020204" charset="0"/>
                <a:ea typeface="Calibri" panose="020F0502020204030204" pitchFamily="34" charset="0"/>
                <a:cs typeface="Myanmar Text" panose="020B0502040204020203" pitchFamily="34" charset="0"/>
              </a:rPr>
              <a:t>Cambodge</a:t>
            </a:r>
            <a:r>
              <a:rPr lang="en-US" sz="2000" dirty="0">
                <a:solidFill>
                  <a:srgbClr val="264653"/>
                </a:solidFill>
                <a:effectLst/>
                <a:latin typeface="Now" panose="020B0604020202020204" charset="0"/>
                <a:ea typeface="Calibri" panose="020F0502020204030204" pitchFamily="34" charset="0"/>
                <a:cs typeface="Myanmar Text" panose="020B0502040204020203" pitchFamily="34" charset="0"/>
              </a:rPr>
              <a:t> – Laos– </a:t>
            </a:r>
            <a:r>
              <a:rPr lang="en-US" sz="2000" dirty="0" err="1">
                <a:solidFill>
                  <a:srgbClr val="264653"/>
                </a:solidFill>
                <a:effectLst/>
                <a:latin typeface="Now" panose="020B0604020202020204" charset="0"/>
                <a:ea typeface="Calibri" panose="020F0502020204030204" pitchFamily="34" charset="0"/>
                <a:cs typeface="Myanmar Text" panose="020B0502040204020203" pitchFamily="34" charset="0"/>
              </a:rPr>
              <a:t>Thaïlande</a:t>
            </a:r>
            <a:r>
              <a:rPr lang="en-US" sz="2000" dirty="0">
                <a:solidFill>
                  <a:srgbClr val="264653"/>
                </a:solidFill>
                <a:effectLst/>
                <a:latin typeface="Now" panose="020B0604020202020204" charset="0"/>
                <a:ea typeface="Calibri" panose="020F0502020204030204" pitchFamily="34" charset="0"/>
                <a:cs typeface="Myanmar Text" panose="020B0502040204020203" pitchFamily="34" charset="0"/>
              </a:rPr>
              <a:t> - Vietnam</a:t>
            </a:r>
          </a:p>
        </p:txBody>
      </p:sp>
      <p:sp>
        <p:nvSpPr>
          <p:cNvPr id="28" name="TextBox 4">
            <a:extLst>
              <a:ext uri="{FF2B5EF4-FFF2-40B4-BE49-F238E27FC236}">
                <a16:creationId xmlns:a16="http://schemas.microsoft.com/office/drawing/2014/main" id="{BE394184-0D60-4596-816F-55719719AB53}"/>
              </a:ext>
            </a:extLst>
          </p:cNvPr>
          <p:cNvSpPr txBox="1"/>
          <p:nvPr/>
        </p:nvSpPr>
        <p:spPr>
          <a:xfrm>
            <a:off x="2929132" y="7362037"/>
            <a:ext cx="4540652" cy="1972463"/>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fr-FR" dirty="0">
                <a:solidFill>
                  <a:prstClr val="white"/>
                </a:solidFill>
                <a:latin typeface="Now"/>
              </a:rPr>
              <a:t>Jeunes employés d'une OSC participant à une formation sur le genre dans la gestion des ressources naturelles, Myanmar ; la formation a été développée avec les conseils de l'Organisation des femmes Mon.</a:t>
            </a:r>
            <a:endParaRPr lang="es-ES" dirty="0">
              <a:solidFill>
                <a:prstClr val="white"/>
              </a:solidFill>
              <a:latin typeface="Now"/>
            </a:endParaRPr>
          </a:p>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a:ea typeface="+mn-ea"/>
                <a:cs typeface="+mn-cs"/>
              </a:rPr>
              <a:t>© </a:t>
            </a:r>
            <a:r>
              <a:rPr lang="en-US" dirty="0" err="1">
                <a:solidFill>
                  <a:prstClr val="white"/>
                </a:solidFill>
                <a:latin typeface="Now"/>
              </a:rPr>
              <a:t>TSWhitty</a:t>
            </a:r>
            <a:endParaRPr kumimoji="0" lang="en-US" sz="1800" b="0" i="0" u="none" strike="noStrike" kern="1200" cap="none" spc="0" normalizeH="0" baseline="0" noProof="0" dirty="0">
              <a:ln>
                <a:noFill/>
              </a:ln>
              <a:solidFill>
                <a:prstClr val="white"/>
              </a:solidFill>
              <a:effectLst/>
              <a:highlight>
                <a:srgbClr val="FFFF00"/>
              </a:highlight>
              <a:uLnTx/>
              <a:uFillTx/>
              <a:latin typeface="Now"/>
              <a:ea typeface="+mn-ea"/>
              <a:cs typeface="+mn-cs"/>
            </a:endParaRPr>
          </a:p>
        </p:txBody>
      </p:sp>
      <p:sp>
        <p:nvSpPr>
          <p:cNvPr id="31" name="AutoShape 2">
            <a:extLst>
              <a:ext uri="{FF2B5EF4-FFF2-40B4-BE49-F238E27FC236}">
                <a16:creationId xmlns:a16="http://schemas.microsoft.com/office/drawing/2014/main" id="{BD278B59-6257-45C3-8B0A-A8C270A174A4}"/>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26" name="TextBox 18">
            <a:extLst>
              <a:ext uri="{FF2B5EF4-FFF2-40B4-BE49-F238E27FC236}">
                <a16:creationId xmlns:a16="http://schemas.microsoft.com/office/drawing/2014/main" id="{8CBDE076-9D9C-424C-AE0B-8AA1CA3DE5B0}"/>
              </a:ext>
            </a:extLst>
          </p:cNvPr>
          <p:cNvSpPr txBox="1"/>
          <p:nvPr/>
        </p:nvSpPr>
        <p:spPr>
          <a:xfrm>
            <a:off x="14154052" y="2628900"/>
            <a:ext cx="4133948" cy="1594667"/>
          </a:xfrm>
          <a:prstGeom prst="rect">
            <a:avLst/>
          </a:prstGeom>
        </p:spPr>
        <p:txBody>
          <a:bodyPr wrap="square" lIns="0" tIns="0" rIns="0" bIns="0" rtlCol="0" anchor="t">
            <a:spAutoFit/>
          </a:bodyPr>
          <a:lstStyle/>
          <a:p>
            <a:pPr>
              <a:lnSpc>
                <a:spcPts val="4199"/>
              </a:lnSpc>
            </a:pPr>
            <a:r>
              <a:rPr lang="fr-FR" sz="2800">
                <a:solidFill>
                  <a:schemeClr val="bg1"/>
                </a:solidFill>
                <a:latin typeface="Now"/>
              </a:rPr>
              <a:t>LES ORGANISATIONS DE CONSERVATION </a:t>
            </a:r>
          </a:p>
          <a:p>
            <a:pPr>
              <a:lnSpc>
                <a:spcPts val="4199"/>
              </a:lnSpc>
            </a:pPr>
            <a:r>
              <a:rPr lang="fr-FR" sz="2800">
                <a:solidFill>
                  <a:schemeClr val="bg1"/>
                </a:solidFill>
                <a:latin typeface="Now"/>
              </a:rPr>
              <a:t>(ONG, OSC) </a:t>
            </a:r>
            <a:endParaRPr lang="en-US" sz="2800">
              <a:solidFill>
                <a:schemeClr val="bg1"/>
              </a:solidFill>
              <a:latin typeface="Now"/>
            </a:endParaRPr>
          </a:p>
        </p:txBody>
      </p:sp>
      <p:sp>
        <p:nvSpPr>
          <p:cNvPr id="32" name="TextBox 20">
            <a:extLst>
              <a:ext uri="{FF2B5EF4-FFF2-40B4-BE49-F238E27FC236}">
                <a16:creationId xmlns:a16="http://schemas.microsoft.com/office/drawing/2014/main" id="{1B625CC0-D615-426F-9107-5C3BD5DD551C}"/>
              </a:ext>
            </a:extLst>
          </p:cNvPr>
          <p:cNvSpPr txBox="1"/>
          <p:nvPr/>
        </p:nvSpPr>
        <p:spPr>
          <a:xfrm>
            <a:off x="14221007" y="7429980"/>
            <a:ext cx="3695067" cy="2125710"/>
          </a:xfrm>
          <a:prstGeom prst="rect">
            <a:avLst/>
          </a:prstGeom>
        </p:spPr>
        <p:txBody>
          <a:bodyPr wrap="square" lIns="0" tIns="0" rIns="0" bIns="0" rtlCol="0" anchor="t">
            <a:spAutoFit/>
          </a:bodyPr>
          <a:lstStyle/>
          <a:p>
            <a:pPr>
              <a:lnSpc>
                <a:spcPts val="4199"/>
              </a:lnSpc>
            </a:pPr>
            <a:r>
              <a:rPr lang="fr-FR" sz="2800">
                <a:solidFill>
                  <a:srgbClr val="CCEAE0"/>
                </a:solidFill>
                <a:latin typeface="Now"/>
              </a:rPr>
              <a:t>AUTORITÉS, DÉCIDEURS d'influence au-dessus du niveau du village </a:t>
            </a:r>
            <a:endParaRPr lang="en-US" sz="2800">
              <a:solidFill>
                <a:srgbClr val="CCEAE0"/>
              </a:solidFill>
              <a:latin typeface="Now"/>
            </a:endParaRPr>
          </a:p>
        </p:txBody>
      </p:sp>
      <p:sp>
        <p:nvSpPr>
          <p:cNvPr id="21" name="TextBox 21">
            <a:extLst>
              <a:ext uri="{FF2B5EF4-FFF2-40B4-BE49-F238E27FC236}">
                <a16:creationId xmlns:a16="http://schemas.microsoft.com/office/drawing/2014/main" id="{9088A1C1-441B-4066-9235-B7AE6348927E}"/>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Tree>
    <p:extLst>
      <p:ext uri="{BB962C8B-B14F-4D97-AF65-F5344CB8AC3E}">
        <p14:creationId xmlns:p14="http://schemas.microsoft.com/office/powerpoint/2010/main" val="18165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17" name="TextBox 4">
            <a:extLst>
              <a:ext uri="{FF2B5EF4-FFF2-40B4-BE49-F238E27FC236}">
                <a16:creationId xmlns:a16="http://schemas.microsoft.com/office/drawing/2014/main" id="{2B3E693F-2A01-4207-88C9-E2E403949B09}"/>
              </a:ext>
            </a:extLst>
          </p:cNvPr>
          <p:cNvSpPr txBox="1"/>
          <p:nvPr/>
        </p:nvSpPr>
        <p:spPr>
          <a:xfrm>
            <a:off x="13731319" y="302476"/>
            <a:ext cx="4157004" cy="1126077"/>
          </a:xfrm>
          <a:prstGeom prst="rect">
            <a:avLst/>
          </a:prstGeom>
        </p:spPr>
        <p:txBody>
          <a:bodyPr wrap="square" lIns="0" tIns="0" rIns="0" bIns="0" rtlCol="0" anchor="t">
            <a:spAutoFit/>
          </a:bodyPr>
          <a:lstStyle/>
          <a:p>
            <a:pPr algn="r">
              <a:lnSpc>
                <a:spcPts val="2240"/>
              </a:lnSpc>
            </a:pPr>
            <a:r>
              <a:rPr lang="fr-FR">
                <a:solidFill>
                  <a:schemeClr val="bg1"/>
                </a:solidFill>
                <a:latin typeface="Now"/>
              </a:rPr>
              <a:t>Groupe de femmes de Ou Akol aidant à construire un barrage pour la gestion de la pêche.</a:t>
            </a:r>
          </a:p>
          <a:p>
            <a:pPr algn="r">
              <a:lnSpc>
                <a:spcPts val="2240"/>
              </a:lnSpc>
            </a:pPr>
            <a:r>
              <a:rPr lang="en-US">
                <a:solidFill>
                  <a:schemeClr val="bg1"/>
                </a:solidFill>
                <a:latin typeface="Now"/>
              </a:rPr>
              <a:t>© Conservation International</a:t>
            </a: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6078200" cy="2093265"/>
          </a:xfrm>
          <a:prstGeom prst="rect">
            <a:avLst/>
          </a:prstGeom>
        </p:spPr>
        <p:txBody>
          <a:bodyPr wrap="square" lIns="0" tIns="0" rIns="0" bIns="0" rtlCol="0" anchor="t">
            <a:spAutoFit/>
          </a:bodyPr>
          <a:lstStyle/>
          <a:p>
            <a:pPr>
              <a:lnSpc>
                <a:spcPts val="8400"/>
              </a:lnSpc>
            </a:pPr>
            <a:r>
              <a:rPr lang="fr-FR" sz="5500">
                <a:solidFill>
                  <a:srgbClr val="FFFFFF"/>
                </a:solidFill>
                <a:latin typeface="Now"/>
              </a:rPr>
              <a:t>Cadre de travail pour l’autonomisation des femmes dans le domaine de la conservation</a:t>
            </a:r>
            <a:endParaRPr lang="en-US" sz="550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10515600" cy="334707"/>
          </a:xfrm>
          <a:prstGeom prst="rect">
            <a:avLst/>
          </a:prstGeom>
        </p:spPr>
        <p:txBody>
          <a:bodyPr wrap="square" lIns="0" tIns="0" rIns="0" bIns="0" rtlCol="0" anchor="t">
            <a:spAutoFit/>
          </a:bodyPr>
          <a:lstStyle/>
          <a:p>
            <a:pPr>
              <a:lnSpc>
                <a:spcPts val="2640"/>
              </a:lnSpc>
            </a:pPr>
            <a:r>
              <a:rPr lang="fr-FR" sz="2200">
                <a:solidFill>
                  <a:srgbClr val="FFFFFF"/>
                </a:solidFill>
                <a:latin typeface="Now Bold"/>
              </a:rPr>
              <a:t>AUTONOMISATION DES FEMMES DANS LE DOMAINE DE LA CONSERVATION</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F4A261"/>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Module 2</a:t>
            </a:r>
          </a:p>
        </p:txBody>
      </p:sp>
      <p:sp>
        <p:nvSpPr>
          <p:cNvPr id="10" name="AutoShape 4">
            <a:extLst>
              <a:ext uri="{FF2B5EF4-FFF2-40B4-BE49-F238E27FC236}">
                <a16:creationId xmlns:a16="http://schemas.microsoft.com/office/drawing/2014/main" id="{FBB6EBFB-7F7D-4D12-974A-D9F541251EA5}"/>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302774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4701321"/>
            <a:ext cx="10956085" cy="2116143"/>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28" name="TextBox 27">
            <a:extLst>
              <a:ext uri="{FF2B5EF4-FFF2-40B4-BE49-F238E27FC236}">
                <a16:creationId xmlns:a16="http://schemas.microsoft.com/office/drawing/2014/main" id="{A64BE147-43E1-4878-82C8-7FE4FB9C9325}"/>
              </a:ext>
            </a:extLst>
          </p:cNvPr>
          <p:cNvSpPr txBox="1"/>
          <p:nvPr/>
        </p:nvSpPr>
        <p:spPr>
          <a:xfrm>
            <a:off x="454454" y="2973733"/>
            <a:ext cx="12806758" cy="1785104"/>
          </a:xfrm>
          <a:prstGeom prst="rect">
            <a:avLst/>
          </a:prstGeom>
          <a:noFill/>
        </p:spPr>
        <p:txBody>
          <a:bodyPr wrap="square" rtlCol="0">
            <a:spAutoFit/>
          </a:bodyPr>
          <a:lstStyle/>
          <a:p>
            <a:pPr marL="285750" indent="-285750">
              <a:buFont typeface="Arial" panose="020B0604020202020204" pitchFamily="34" charset="0"/>
              <a:buChar char="•"/>
            </a:pPr>
            <a:r>
              <a:rPr lang="fr-FR" sz="2200">
                <a:latin typeface="Now" panose="020B0604020202020204" charset="0"/>
              </a:rPr>
              <a:t>Formation de l'équipe de communication locale aux réglementations environnementales et aux pratiques de communication | </a:t>
            </a:r>
            <a:r>
              <a:rPr lang="fr-FR">
                <a:latin typeface="Now" panose="020B0604020202020204" charset="0"/>
              </a:rPr>
              <a:t>WARECOD, Vietnam </a:t>
            </a:r>
          </a:p>
          <a:p>
            <a:pPr marL="285750" indent="-285750">
              <a:buFont typeface="Arial" panose="020B0604020202020204" pitchFamily="34" charset="0"/>
              <a:buChar char="•"/>
            </a:pPr>
            <a:endParaRPr lang="fr-FR" sz="2200" dirty="0">
              <a:latin typeface="Now" panose="020B0604020202020204" charset="0"/>
            </a:endParaRPr>
          </a:p>
          <a:p>
            <a:pPr marL="285750" indent="-285750">
              <a:buFont typeface="Arial" panose="020B0604020202020204" pitchFamily="34" charset="0"/>
              <a:buChar char="•"/>
            </a:pPr>
            <a:r>
              <a:rPr lang="fr-FR" sz="2200" dirty="0">
                <a:latin typeface="Now" panose="020B0604020202020204" charset="0"/>
              </a:rPr>
              <a:t>Formations sur les droits et la politique foncière afin que les femmes indigènes connaissent les droits de leurs communautés et sachent comment les défendre | </a:t>
            </a:r>
            <a:r>
              <a:rPr lang="fr-FR" dirty="0">
                <a:latin typeface="Now" panose="020B0604020202020204" charset="0"/>
              </a:rPr>
              <a:t>HA, Cambodge </a:t>
            </a:r>
          </a:p>
        </p:txBody>
      </p:sp>
      <p:sp>
        <p:nvSpPr>
          <p:cNvPr id="32" name="TextBox 31">
            <a:extLst>
              <a:ext uri="{FF2B5EF4-FFF2-40B4-BE49-F238E27FC236}">
                <a16:creationId xmlns:a16="http://schemas.microsoft.com/office/drawing/2014/main" id="{2601376F-4FB3-480B-9639-835C9BEB1C3A}"/>
              </a:ext>
            </a:extLst>
          </p:cNvPr>
          <p:cNvSpPr txBox="1"/>
          <p:nvPr/>
        </p:nvSpPr>
        <p:spPr>
          <a:xfrm>
            <a:off x="513399" y="2171700"/>
            <a:ext cx="12747813" cy="523220"/>
          </a:xfrm>
          <a:prstGeom prst="rect">
            <a:avLst/>
          </a:prstGeom>
          <a:noFill/>
        </p:spPr>
        <p:txBody>
          <a:bodyPr wrap="square" rtlCol="0">
            <a:spAutoFit/>
          </a:bodyPr>
          <a:lstStyle/>
          <a:p>
            <a:r>
              <a:rPr lang="fr-FR" sz="2800">
                <a:solidFill>
                  <a:schemeClr val="bg1"/>
                </a:solidFill>
                <a:latin typeface="Now" panose="020B0604020202020204" charset="0"/>
              </a:rPr>
              <a:t>Des formations sur des sujets importants, dont voici quelques exemples :</a:t>
            </a:r>
            <a:endParaRPr lang="en-US" sz="2400">
              <a:solidFill>
                <a:schemeClr val="bg1"/>
              </a:solidFill>
              <a:latin typeface="Now" panose="020B0604020202020204" charset="0"/>
            </a:endParaRPr>
          </a:p>
        </p:txBody>
      </p:sp>
      <p:sp>
        <p:nvSpPr>
          <p:cNvPr id="33" name="AutoShape 2">
            <a:extLst>
              <a:ext uri="{FF2B5EF4-FFF2-40B4-BE49-F238E27FC236}">
                <a16:creationId xmlns:a16="http://schemas.microsoft.com/office/drawing/2014/main" id="{00AB3610-1500-4962-BA6B-575BBD80FBEF}"/>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6" name="TextBox 35">
            <a:extLst>
              <a:ext uri="{FF2B5EF4-FFF2-40B4-BE49-F238E27FC236}">
                <a16:creationId xmlns:a16="http://schemas.microsoft.com/office/drawing/2014/main" id="{0C46B0BE-C26E-46F4-A95F-3B364DD9333E}"/>
              </a:ext>
            </a:extLst>
          </p:cNvPr>
          <p:cNvSpPr txBox="1"/>
          <p:nvPr/>
        </p:nvSpPr>
        <p:spPr>
          <a:xfrm>
            <a:off x="507641" y="5027116"/>
            <a:ext cx="5838826" cy="4154984"/>
          </a:xfrm>
          <a:prstGeom prst="rect">
            <a:avLst/>
          </a:prstGeom>
          <a:noFill/>
        </p:spPr>
        <p:txBody>
          <a:bodyPr wrap="square" rtlCol="0">
            <a:spAutoFit/>
          </a:bodyPr>
          <a:lstStyle/>
          <a:p>
            <a:pPr marL="285750" indent="-285750">
              <a:buFont typeface="Arial" panose="020B0604020202020204" pitchFamily="34" charset="0"/>
              <a:buChar char="•"/>
            </a:pPr>
            <a:r>
              <a:rPr lang="fr-FR" sz="2200" dirty="0">
                <a:latin typeface="Now" panose="020B0604020202020204" charset="0"/>
              </a:rPr>
              <a:t>Formations sur la communication, le plaidoyer, le leadership en matière de négociation, les cadres juridiques, le renforcement des moyens de subsistance | </a:t>
            </a:r>
            <a:r>
              <a:rPr lang="fr-FR" dirty="0">
                <a:latin typeface="Now" panose="020B0604020202020204" charset="0"/>
              </a:rPr>
              <a:t>FACT, Cambodge</a:t>
            </a:r>
          </a:p>
          <a:p>
            <a:pPr marL="285750" indent="-285750">
              <a:buFont typeface="Arial" panose="020B0604020202020204" pitchFamily="34" charset="0"/>
              <a:buChar char="•"/>
            </a:pPr>
            <a:endParaRPr lang="fr-FR" sz="2200" dirty="0">
              <a:latin typeface="Now" panose="020B0604020202020204" charset="0"/>
            </a:endParaRPr>
          </a:p>
          <a:p>
            <a:pPr marL="285750" indent="-285750">
              <a:buFont typeface="Arial" panose="020B0604020202020204" pitchFamily="34" charset="0"/>
              <a:buChar char="•"/>
            </a:pPr>
            <a:r>
              <a:rPr lang="fr-FR" sz="2200" dirty="0">
                <a:latin typeface="Now" panose="020B0604020202020204" charset="0"/>
              </a:rPr>
              <a:t>Les formations de remise à niveau sont importantes ! | </a:t>
            </a:r>
            <a:r>
              <a:rPr lang="fr-FR" dirty="0">
                <a:latin typeface="Now" panose="020B0604020202020204" charset="0"/>
              </a:rPr>
              <a:t>FACT, Cambodge</a:t>
            </a:r>
          </a:p>
          <a:p>
            <a:pPr marL="285750" indent="-285750">
              <a:buFont typeface="Arial" panose="020B0604020202020204" pitchFamily="34" charset="0"/>
              <a:buChar char="•"/>
            </a:pPr>
            <a:endParaRPr lang="fr-FR" sz="2200" dirty="0">
              <a:latin typeface="Now" panose="020B0604020202020204" charset="0"/>
            </a:endParaRPr>
          </a:p>
          <a:p>
            <a:pPr marL="285750" indent="-285750">
              <a:buFont typeface="Arial" panose="020B0604020202020204" pitchFamily="34" charset="0"/>
              <a:buChar char="•"/>
            </a:pPr>
            <a:r>
              <a:rPr lang="fr-FR" sz="2200" dirty="0">
                <a:latin typeface="Now" panose="020B0604020202020204" charset="0"/>
              </a:rPr>
              <a:t>Formations à la recherche </a:t>
            </a:r>
            <a:r>
              <a:rPr lang="fr-FR" sz="2200" i="1" dirty="0">
                <a:latin typeface="Now" panose="020B0604020202020204" charset="0"/>
              </a:rPr>
              <a:t>(plusieurs groupes) - MODULE 3</a:t>
            </a:r>
          </a:p>
          <a:p>
            <a:pPr marL="285750" indent="-285750">
              <a:buFont typeface="Arial" panose="020B0604020202020204" pitchFamily="34" charset="0"/>
              <a:buChar char="•"/>
            </a:pPr>
            <a:endParaRPr lang="en-US" sz="2200" dirty="0">
              <a:solidFill>
                <a:schemeClr val="bg1"/>
              </a:solidFill>
              <a:latin typeface="Now" panose="020B0604020202020204" charset="0"/>
            </a:endParaRPr>
          </a:p>
        </p:txBody>
      </p:sp>
      <p:pic>
        <p:nvPicPr>
          <p:cNvPr id="5" name="Picture 4">
            <a:extLst>
              <a:ext uri="{FF2B5EF4-FFF2-40B4-BE49-F238E27FC236}">
                <a16:creationId xmlns:a16="http://schemas.microsoft.com/office/drawing/2014/main" id="{A97143A4-35A9-47A3-8E5F-7A805B566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613" y="5175103"/>
            <a:ext cx="6544588" cy="4363059"/>
          </a:xfrm>
          <a:prstGeom prst="rect">
            <a:avLst/>
          </a:prstGeom>
        </p:spPr>
      </p:pic>
      <p:sp>
        <p:nvSpPr>
          <p:cNvPr id="24" name="TextBox 21">
            <a:extLst>
              <a:ext uri="{FF2B5EF4-FFF2-40B4-BE49-F238E27FC236}">
                <a16:creationId xmlns:a16="http://schemas.microsoft.com/office/drawing/2014/main" id="{6E2A5C6B-CC93-429A-AE07-BA5B89CBE060}"/>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
        <p:nvSpPr>
          <p:cNvPr id="17" name="TextBox 18">
            <a:extLst>
              <a:ext uri="{FF2B5EF4-FFF2-40B4-BE49-F238E27FC236}">
                <a16:creationId xmlns:a16="http://schemas.microsoft.com/office/drawing/2014/main" id="{91DF788E-4EE1-4AD7-95D4-5C291C290D46}"/>
              </a:ext>
            </a:extLst>
          </p:cNvPr>
          <p:cNvSpPr txBox="1"/>
          <p:nvPr/>
        </p:nvSpPr>
        <p:spPr>
          <a:xfrm>
            <a:off x="14199474" y="2607106"/>
            <a:ext cx="4133948" cy="1594667"/>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LES ORGANISATIONS DE CONSERVATION </a:t>
            </a:r>
          </a:p>
          <a:p>
            <a:pPr>
              <a:lnSpc>
                <a:spcPts val="4199"/>
              </a:lnSpc>
            </a:pPr>
            <a:r>
              <a:rPr lang="fr-FR" sz="2800" dirty="0">
                <a:solidFill>
                  <a:srgbClr val="CCEAE0"/>
                </a:solidFill>
                <a:latin typeface="Now"/>
              </a:rPr>
              <a:t>(ONG, OSC) </a:t>
            </a:r>
            <a:endParaRPr lang="en-US" sz="2800" dirty="0">
              <a:solidFill>
                <a:srgbClr val="CCEAE0"/>
              </a:solidFill>
              <a:latin typeface="Now"/>
            </a:endParaRPr>
          </a:p>
        </p:txBody>
      </p:sp>
      <p:sp>
        <p:nvSpPr>
          <p:cNvPr id="18" name="TextBox 19">
            <a:extLst>
              <a:ext uri="{FF2B5EF4-FFF2-40B4-BE49-F238E27FC236}">
                <a16:creationId xmlns:a16="http://schemas.microsoft.com/office/drawing/2014/main" id="{700ACCED-4AE6-43F1-A519-7AD485E93FA3}"/>
              </a:ext>
            </a:extLst>
          </p:cNvPr>
          <p:cNvSpPr txBox="1"/>
          <p:nvPr/>
        </p:nvSpPr>
        <p:spPr>
          <a:xfrm>
            <a:off x="14212174" y="5698291"/>
            <a:ext cx="3669433" cy="509883"/>
          </a:xfrm>
          <a:prstGeom prst="rect">
            <a:avLst/>
          </a:prstGeom>
        </p:spPr>
        <p:txBody>
          <a:bodyPr wrap="square" lIns="0" tIns="0" rIns="0" bIns="0" rtlCol="0" anchor="t">
            <a:spAutoFit/>
          </a:bodyPr>
          <a:lstStyle/>
          <a:p>
            <a:pPr>
              <a:lnSpc>
                <a:spcPts val="4199"/>
              </a:lnSpc>
            </a:pPr>
            <a:r>
              <a:rPr lang="en-US" sz="2800" dirty="0">
                <a:solidFill>
                  <a:schemeClr val="bg1"/>
                </a:solidFill>
                <a:latin typeface="Now"/>
              </a:rPr>
              <a:t>LES COMMUNAUTÉS </a:t>
            </a:r>
          </a:p>
        </p:txBody>
      </p:sp>
      <p:sp>
        <p:nvSpPr>
          <p:cNvPr id="25" name="TextBox 20">
            <a:extLst>
              <a:ext uri="{FF2B5EF4-FFF2-40B4-BE49-F238E27FC236}">
                <a16:creationId xmlns:a16="http://schemas.microsoft.com/office/drawing/2014/main" id="{42456FD1-B488-447D-B7E6-1033CC33E752}"/>
              </a:ext>
            </a:extLst>
          </p:cNvPr>
          <p:cNvSpPr txBox="1"/>
          <p:nvPr/>
        </p:nvSpPr>
        <p:spPr>
          <a:xfrm>
            <a:off x="14221007" y="7429980"/>
            <a:ext cx="3695067" cy="2125710"/>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AUTORITÉS, DÉCIDEURS d'influence au-dessus du niveau du village </a:t>
            </a:r>
            <a:endParaRPr lang="en-US" sz="2800" dirty="0">
              <a:solidFill>
                <a:srgbClr val="CCEAE0"/>
              </a:solidFill>
              <a:latin typeface="Now"/>
            </a:endParaRPr>
          </a:p>
        </p:txBody>
      </p:sp>
      <p:sp>
        <p:nvSpPr>
          <p:cNvPr id="35" name="TextBox 4">
            <a:extLst>
              <a:ext uri="{FF2B5EF4-FFF2-40B4-BE49-F238E27FC236}">
                <a16:creationId xmlns:a16="http://schemas.microsoft.com/office/drawing/2014/main" id="{43C4D9F1-416B-45AB-8A9D-7E0A8C5F5735}"/>
              </a:ext>
            </a:extLst>
          </p:cNvPr>
          <p:cNvSpPr txBox="1"/>
          <p:nvPr/>
        </p:nvSpPr>
        <p:spPr>
          <a:xfrm>
            <a:off x="7577796" y="8925080"/>
            <a:ext cx="6062004" cy="561820"/>
          </a:xfrm>
          <a:prstGeom prst="rect">
            <a:avLst/>
          </a:prstGeom>
        </p:spPr>
        <p:txBody>
          <a:bodyPr wrap="square" lIns="0" tIns="0" rIns="0" bIns="0" rtlCol="0" anchor="t">
            <a:spAutoFit/>
          </a:bodyPr>
          <a:lstStyle/>
          <a:p>
            <a:pPr algn="r">
              <a:lnSpc>
                <a:spcPts val="2240"/>
              </a:lnSpc>
            </a:pPr>
            <a:r>
              <a:rPr lang="fr-FR" dirty="0">
                <a:solidFill>
                  <a:schemeClr val="bg1"/>
                </a:solidFill>
                <a:latin typeface="Now"/>
              </a:rPr>
              <a:t>Femmes participant à une formation sur le changement climatique.</a:t>
            </a:r>
            <a:r>
              <a:rPr lang="en-US" dirty="0">
                <a:solidFill>
                  <a:schemeClr val="bg1"/>
                </a:solidFill>
                <a:latin typeface="Now"/>
              </a:rPr>
              <a:t> © FACT</a:t>
            </a:r>
          </a:p>
        </p:txBody>
      </p:sp>
    </p:spTree>
    <p:extLst>
      <p:ext uri="{BB962C8B-B14F-4D97-AF65-F5344CB8AC3E}">
        <p14:creationId xmlns:p14="http://schemas.microsoft.com/office/powerpoint/2010/main" val="252015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3374721"/>
            <a:ext cx="8155579" cy="5178084"/>
          </a:xfrm>
          <a:prstGeom prst="rect">
            <a:avLst/>
          </a:prstGeom>
          <a:noFill/>
        </p:spPr>
        <p:txBody>
          <a:bodyPr wrap="square" rtlCol="0">
            <a:spAutoFit/>
          </a:bodyPr>
          <a:lstStyle/>
          <a:p>
            <a:pPr>
              <a:lnSpc>
                <a:spcPts val="3400"/>
              </a:lnSpc>
              <a:spcAft>
                <a:spcPts val="600"/>
              </a:spcAft>
            </a:pPr>
            <a:r>
              <a:rPr lang="es-ES" sz="2400">
                <a:solidFill>
                  <a:srgbClr val="264653"/>
                </a:solidFill>
                <a:latin typeface="Now" panose="020B0604020202020204" charset="0"/>
              </a:rPr>
              <a:t>CI, Cambodge: </a:t>
            </a:r>
            <a:r>
              <a:rPr lang="fr-FR" sz="2400">
                <a:solidFill>
                  <a:srgbClr val="264653"/>
                </a:solidFill>
                <a:latin typeface="Now" panose="020B0604020202020204" charset="0"/>
              </a:rPr>
              <a:t>A d'abord essayé d'inciter les femmes locales à se présenter aux élections locales, mais cela s'est avéré difficile en raison du faible taux d'alphabétisation. </a:t>
            </a:r>
          </a:p>
          <a:p>
            <a:pPr>
              <a:lnSpc>
                <a:spcPts val="3400"/>
              </a:lnSpc>
              <a:spcAft>
                <a:spcPts val="600"/>
              </a:spcAft>
            </a:pPr>
            <a:endParaRPr lang="fr-FR" sz="2400">
              <a:solidFill>
                <a:srgbClr val="264653"/>
              </a:solidFill>
              <a:latin typeface="Now" panose="020B0604020202020204" charset="0"/>
            </a:endParaRPr>
          </a:p>
          <a:p>
            <a:pPr>
              <a:lnSpc>
                <a:spcPts val="3400"/>
              </a:lnSpc>
              <a:spcAft>
                <a:spcPts val="600"/>
              </a:spcAft>
            </a:pPr>
            <a:r>
              <a:rPr lang="fr-FR" sz="2400">
                <a:solidFill>
                  <a:srgbClr val="264653"/>
                </a:solidFill>
                <a:latin typeface="Now" panose="020B0604020202020204" charset="0"/>
              </a:rPr>
              <a:t>Elles ne sont pas équipées pour suivre des cours d'alphabétisation. </a:t>
            </a:r>
          </a:p>
          <a:p>
            <a:pPr>
              <a:lnSpc>
                <a:spcPts val="3400"/>
              </a:lnSpc>
              <a:spcAft>
                <a:spcPts val="600"/>
              </a:spcAft>
            </a:pPr>
            <a:endParaRPr lang="fr-FR" sz="2400">
              <a:solidFill>
                <a:srgbClr val="264653"/>
              </a:solidFill>
              <a:latin typeface="Now" panose="020B0604020202020204" charset="0"/>
            </a:endParaRPr>
          </a:p>
          <a:p>
            <a:pPr>
              <a:lnSpc>
                <a:spcPts val="3400"/>
              </a:lnSpc>
              <a:spcAft>
                <a:spcPts val="600"/>
              </a:spcAft>
            </a:pPr>
            <a:r>
              <a:rPr lang="fr-FR" sz="2400">
                <a:solidFill>
                  <a:srgbClr val="264653"/>
                </a:solidFill>
                <a:latin typeface="Now" panose="020B0604020202020204" charset="0"/>
              </a:rPr>
              <a:t>Nous nous efforçons donc de renforcer leurs compétences par le biais de</a:t>
            </a:r>
            <a:r>
              <a:rPr lang="fr-FR" sz="2400" b="1">
                <a:solidFill>
                  <a:srgbClr val="264653"/>
                </a:solidFill>
                <a:latin typeface="Now" panose="020B0604020202020204" charset="0"/>
              </a:rPr>
              <a:t> groupes d'épargne et de transformation du poisson</a:t>
            </a:r>
            <a:endParaRPr lang="es-ES" sz="2400" b="1">
              <a:solidFill>
                <a:srgbClr val="264653"/>
              </a:solidFill>
              <a:latin typeface="Now" panose="020B0604020202020204" charset="0"/>
            </a:endParaRPr>
          </a:p>
        </p:txBody>
      </p:sp>
      <p:sp>
        <p:nvSpPr>
          <p:cNvPr id="12" name="TextBox 11">
            <a:extLst>
              <a:ext uri="{FF2B5EF4-FFF2-40B4-BE49-F238E27FC236}">
                <a16:creationId xmlns:a16="http://schemas.microsoft.com/office/drawing/2014/main" id="{D0FD2A5B-8F2D-4669-8572-FFBA19BF47CA}"/>
              </a:ext>
            </a:extLst>
          </p:cNvPr>
          <p:cNvSpPr txBox="1"/>
          <p:nvPr/>
        </p:nvSpPr>
        <p:spPr>
          <a:xfrm>
            <a:off x="513400" y="2334280"/>
            <a:ext cx="12364400" cy="523220"/>
          </a:xfrm>
          <a:prstGeom prst="rect">
            <a:avLst/>
          </a:prstGeom>
          <a:noFill/>
        </p:spPr>
        <p:txBody>
          <a:bodyPr wrap="square" rtlCol="0">
            <a:spAutoFit/>
          </a:bodyPr>
          <a:lstStyle/>
          <a:p>
            <a:r>
              <a:rPr lang="en-US" sz="2800">
                <a:solidFill>
                  <a:schemeClr val="bg1"/>
                </a:solidFill>
                <a:latin typeface="Now" panose="020B0604020202020204" charset="0"/>
              </a:rPr>
              <a:t>Autonomisation économique</a:t>
            </a:r>
            <a:endParaRPr lang="en-US" sz="2400">
              <a:solidFill>
                <a:schemeClr val="bg1"/>
              </a:solidFill>
              <a:latin typeface="Now" panose="020B0604020202020204" charset="0"/>
            </a:endParaRPr>
          </a:p>
        </p:txBody>
      </p:sp>
      <p:sp>
        <p:nvSpPr>
          <p:cNvPr id="13" name="AutoShape 2">
            <a:extLst>
              <a:ext uri="{FF2B5EF4-FFF2-40B4-BE49-F238E27FC236}">
                <a16:creationId xmlns:a16="http://schemas.microsoft.com/office/drawing/2014/main" id="{8A6E6BD1-52D9-43E3-85BF-A45049DBBDBF}"/>
              </a:ext>
            </a:extLst>
          </p:cNvPr>
          <p:cNvSpPr/>
          <p:nvPr/>
        </p:nvSpPr>
        <p:spPr>
          <a:xfrm>
            <a:off x="609600" y="3031083"/>
            <a:ext cx="7750559" cy="0"/>
          </a:xfrm>
          <a:prstGeom prst="line">
            <a:avLst/>
          </a:prstGeom>
          <a:ln w="28575" cap="rnd">
            <a:solidFill>
              <a:schemeClr val="bg1"/>
            </a:solidFill>
            <a:prstDash val="sysDot"/>
            <a:headEnd type="none" w="sm" len="sm"/>
            <a:tailEnd type="none" w="sm" len="sm"/>
          </a:ln>
        </p:spPr>
      </p:sp>
      <p:pic>
        <p:nvPicPr>
          <p:cNvPr id="5" name="Picture 4">
            <a:extLst>
              <a:ext uri="{FF2B5EF4-FFF2-40B4-BE49-F238E27FC236}">
                <a16:creationId xmlns:a16="http://schemas.microsoft.com/office/drawing/2014/main" id="{B497BA82-3E66-4A22-8799-8C1E61A57C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23981" y="2967418"/>
            <a:ext cx="4975041" cy="6368368"/>
          </a:xfrm>
          <a:prstGeom prst="rect">
            <a:avLst/>
          </a:prstGeom>
        </p:spPr>
      </p:pic>
      <p:sp>
        <p:nvSpPr>
          <p:cNvPr id="21" name="TextBox 18">
            <a:extLst>
              <a:ext uri="{FF2B5EF4-FFF2-40B4-BE49-F238E27FC236}">
                <a16:creationId xmlns:a16="http://schemas.microsoft.com/office/drawing/2014/main" id="{B5E2CED5-D6E5-4469-81E5-214FBBB35C2D}"/>
              </a:ext>
            </a:extLst>
          </p:cNvPr>
          <p:cNvSpPr txBox="1"/>
          <p:nvPr/>
        </p:nvSpPr>
        <p:spPr>
          <a:xfrm>
            <a:off x="14233671" y="2247900"/>
            <a:ext cx="4054329" cy="1594667"/>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LES ORGANISATIONS DE CONSERVATION </a:t>
            </a:r>
          </a:p>
          <a:p>
            <a:pPr>
              <a:lnSpc>
                <a:spcPts val="4199"/>
              </a:lnSpc>
            </a:pPr>
            <a:r>
              <a:rPr lang="fr-FR" sz="2800" dirty="0">
                <a:solidFill>
                  <a:srgbClr val="CCEAE0"/>
                </a:solidFill>
                <a:latin typeface="Now"/>
              </a:rPr>
              <a:t>(ONG, OSC) </a:t>
            </a:r>
          </a:p>
        </p:txBody>
      </p:sp>
      <p:sp>
        <p:nvSpPr>
          <p:cNvPr id="22" name="TextBox 19">
            <a:extLst>
              <a:ext uri="{FF2B5EF4-FFF2-40B4-BE49-F238E27FC236}">
                <a16:creationId xmlns:a16="http://schemas.microsoft.com/office/drawing/2014/main" id="{4686DEB0-40B9-486E-AE62-93B545405C58}"/>
              </a:ext>
            </a:extLst>
          </p:cNvPr>
          <p:cNvSpPr txBox="1"/>
          <p:nvPr/>
        </p:nvSpPr>
        <p:spPr>
          <a:xfrm>
            <a:off x="14169965" y="5524500"/>
            <a:ext cx="4575235" cy="517449"/>
          </a:xfrm>
          <a:prstGeom prst="rect">
            <a:avLst/>
          </a:prstGeom>
        </p:spPr>
        <p:txBody>
          <a:bodyPr wrap="square" lIns="0" tIns="0" rIns="0" bIns="0" rtlCol="0" anchor="t">
            <a:spAutoFit/>
          </a:bodyPr>
          <a:lstStyle/>
          <a:p>
            <a:pPr>
              <a:lnSpc>
                <a:spcPts val="4199"/>
              </a:lnSpc>
            </a:pPr>
            <a:r>
              <a:rPr lang="en-US" sz="2800" dirty="0">
                <a:solidFill>
                  <a:schemeClr val="bg1"/>
                </a:solidFill>
                <a:latin typeface="Now"/>
              </a:rPr>
              <a:t>LES COMMUNAUTÉS </a:t>
            </a:r>
          </a:p>
        </p:txBody>
      </p:sp>
      <p:sp>
        <p:nvSpPr>
          <p:cNvPr id="23" name="TextBox 22">
            <a:extLst>
              <a:ext uri="{FF2B5EF4-FFF2-40B4-BE49-F238E27FC236}">
                <a16:creationId xmlns:a16="http://schemas.microsoft.com/office/drawing/2014/main" id="{98DFD1D9-62ED-4A5E-A969-BF876DCE7086}"/>
              </a:ext>
            </a:extLst>
          </p:cNvPr>
          <p:cNvSpPr txBox="1"/>
          <p:nvPr/>
        </p:nvSpPr>
        <p:spPr>
          <a:xfrm>
            <a:off x="14228294" y="7338523"/>
            <a:ext cx="3803671" cy="2125710"/>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AUTORITÉS, DÉCIDEURS d'influence au-dessus du niveau du village </a:t>
            </a:r>
          </a:p>
        </p:txBody>
      </p:sp>
      <p:sp>
        <p:nvSpPr>
          <p:cNvPr id="24" name="TextBox 21">
            <a:extLst>
              <a:ext uri="{FF2B5EF4-FFF2-40B4-BE49-F238E27FC236}">
                <a16:creationId xmlns:a16="http://schemas.microsoft.com/office/drawing/2014/main" id="{67296745-378F-4D4F-89A7-4ACBCA96FE3C}"/>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Tree>
    <p:extLst>
      <p:ext uri="{BB962C8B-B14F-4D97-AF65-F5344CB8AC3E}">
        <p14:creationId xmlns:p14="http://schemas.microsoft.com/office/powerpoint/2010/main" val="188198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2628900"/>
            <a:ext cx="7944893" cy="6781087"/>
          </a:xfrm>
          <a:prstGeom prst="rect">
            <a:avLst/>
          </a:prstGeom>
          <a:noFill/>
        </p:spPr>
        <p:txBody>
          <a:bodyPr wrap="square" rtlCol="0">
            <a:spAutoFit/>
          </a:bodyPr>
          <a:lstStyle/>
          <a:p>
            <a:pPr>
              <a:lnSpc>
                <a:spcPts val="3000"/>
              </a:lnSpc>
              <a:spcAft>
                <a:spcPts val="600"/>
              </a:spcAft>
            </a:pPr>
            <a:r>
              <a:rPr lang="es-ES" sz="2000" i="1" dirty="0">
                <a:solidFill>
                  <a:srgbClr val="264653"/>
                </a:solidFill>
                <a:latin typeface="Now" panose="020B0604020202020204" charset="0"/>
              </a:rPr>
              <a:t>(suite)</a:t>
            </a:r>
          </a:p>
          <a:p>
            <a:pPr marL="342900" indent="-342900">
              <a:lnSpc>
                <a:spcPts val="3000"/>
              </a:lnSpc>
              <a:spcAft>
                <a:spcPts val="600"/>
              </a:spcAft>
              <a:buFont typeface="Arial" panose="020B0604020202020204" pitchFamily="34" charset="0"/>
              <a:buChar char="•"/>
            </a:pPr>
            <a:r>
              <a:rPr lang="fr-FR" sz="2400" dirty="0">
                <a:solidFill>
                  <a:srgbClr val="264653"/>
                </a:solidFill>
                <a:latin typeface="Now" panose="020B0604020202020204" charset="0"/>
              </a:rPr>
              <a:t>Ces groupes utilisent leurs revenus pour soutenir les activités de pêche communautaire - le comité de pêche communautaire (CFC) présente une proposition d'utilisation de l'argent.</a:t>
            </a:r>
          </a:p>
          <a:p>
            <a:pPr marL="342900" indent="-342900">
              <a:lnSpc>
                <a:spcPts val="3000"/>
              </a:lnSpc>
              <a:spcAft>
                <a:spcPts val="600"/>
              </a:spcAft>
              <a:buFont typeface="Arial" panose="020B0604020202020204" pitchFamily="34" charset="0"/>
              <a:buChar char="•"/>
            </a:pPr>
            <a:endParaRPr lang="fr-FR" sz="2400" dirty="0">
              <a:solidFill>
                <a:srgbClr val="264653"/>
              </a:solidFill>
              <a:latin typeface="Now" panose="020B0604020202020204" charset="0"/>
            </a:endParaRPr>
          </a:p>
          <a:p>
            <a:pPr marL="342900" indent="-342900">
              <a:lnSpc>
                <a:spcPts val="3000"/>
              </a:lnSpc>
              <a:spcAft>
                <a:spcPts val="600"/>
              </a:spcAft>
              <a:buFont typeface="Arial" panose="020B0604020202020204" pitchFamily="34" charset="0"/>
              <a:buChar char="•"/>
            </a:pPr>
            <a:r>
              <a:rPr lang="fr-FR" sz="2400" dirty="0">
                <a:solidFill>
                  <a:srgbClr val="264653"/>
                </a:solidFill>
                <a:latin typeface="Now" panose="020B0604020202020204" charset="0"/>
              </a:rPr>
              <a:t>Cette autonomisation économique est un point de départ pour la prise de décisions.</a:t>
            </a:r>
          </a:p>
          <a:p>
            <a:pPr marL="342900" indent="-342900">
              <a:lnSpc>
                <a:spcPts val="3000"/>
              </a:lnSpc>
              <a:spcAft>
                <a:spcPts val="600"/>
              </a:spcAft>
              <a:buFont typeface="Arial" panose="020B0604020202020204" pitchFamily="34" charset="0"/>
              <a:buChar char="•"/>
            </a:pPr>
            <a:endParaRPr lang="fr-FR" sz="2400" dirty="0">
              <a:solidFill>
                <a:srgbClr val="264653"/>
              </a:solidFill>
              <a:latin typeface="Now" panose="020B0604020202020204" charset="0"/>
            </a:endParaRPr>
          </a:p>
          <a:p>
            <a:pPr marL="342900" indent="-342900">
              <a:lnSpc>
                <a:spcPts val="3000"/>
              </a:lnSpc>
              <a:spcAft>
                <a:spcPts val="600"/>
              </a:spcAft>
              <a:buFont typeface="Arial" panose="020B0604020202020204" pitchFamily="34" charset="0"/>
              <a:buChar char="•"/>
            </a:pPr>
            <a:r>
              <a:rPr lang="fr-FR" sz="2400" dirty="0">
                <a:solidFill>
                  <a:srgbClr val="264653"/>
                </a:solidFill>
                <a:latin typeface="Now" panose="020B0604020202020204" charset="0"/>
              </a:rPr>
              <a:t>Cela change des hypothèses précédentes selon lesquelles les femmes ne peuvent pas apporter un revenu important.</a:t>
            </a:r>
          </a:p>
          <a:p>
            <a:pPr marL="342900" indent="-342900">
              <a:lnSpc>
                <a:spcPts val="3000"/>
              </a:lnSpc>
              <a:spcAft>
                <a:spcPts val="600"/>
              </a:spcAft>
              <a:buFont typeface="Arial" panose="020B0604020202020204" pitchFamily="34" charset="0"/>
              <a:buChar char="•"/>
            </a:pPr>
            <a:endParaRPr lang="fr-FR" sz="2400" dirty="0">
              <a:solidFill>
                <a:srgbClr val="264653"/>
              </a:solidFill>
              <a:latin typeface="Now" panose="020B0604020202020204" charset="0"/>
            </a:endParaRPr>
          </a:p>
          <a:p>
            <a:pPr>
              <a:lnSpc>
                <a:spcPts val="3000"/>
              </a:lnSpc>
              <a:spcAft>
                <a:spcPts val="600"/>
              </a:spcAft>
            </a:pPr>
            <a:r>
              <a:rPr lang="fr-FR" sz="2400" b="1" dirty="0">
                <a:solidFill>
                  <a:srgbClr val="264653"/>
                </a:solidFill>
                <a:latin typeface="Now" panose="020B0604020202020204" charset="0"/>
              </a:rPr>
              <a:t>Grâce à ce processus, les femmes acquièrent des compétences, étape par étape, pour se préparer à devenir membres du CFC à l'avenir.</a:t>
            </a:r>
          </a:p>
        </p:txBody>
      </p:sp>
      <p:pic>
        <p:nvPicPr>
          <p:cNvPr id="5" name="Picture 4">
            <a:extLst>
              <a:ext uri="{FF2B5EF4-FFF2-40B4-BE49-F238E27FC236}">
                <a16:creationId xmlns:a16="http://schemas.microsoft.com/office/drawing/2014/main" id="{B497BA82-3E66-4A22-8799-8C1E61A57C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23981" y="2967418"/>
            <a:ext cx="4975041" cy="6368368"/>
          </a:xfrm>
          <a:prstGeom prst="rect">
            <a:avLst/>
          </a:prstGeom>
        </p:spPr>
      </p:pic>
      <p:sp>
        <p:nvSpPr>
          <p:cNvPr id="22" name="TextBox 21">
            <a:extLst>
              <a:ext uri="{FF2B5EF4-FFF2-40B4-BE49-F238E27FC236}">
                <a16:creationId xmlns:a16="http://schemas.microsoft.com/office/drawing/2014/main" id="{7FDFDA0F-5136-475F-8097-D83DE56AD2F5}"/>
              </a:ext>
            </a:extLst>
          </p:cNvPr>
          <p:cNvSpPr txBox="1"/>
          <p:nvPr/>
        </p:nvSpPr>
        <p:spPr>
          <a:xfrm>
            <a:off x="513308" y="114791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
        <p:nvSpPr>
          <p:cNvPr id="15" name="TextBox 18">
            <a:extLst>
              <a:ext uri="{FF2B5EF4-FFF2-40B4-BE49-F238E27FC236}">
                <a16:creationId xmlns:a16="http://schemas.microsoft.com/office/drawing/2014/main" id="{5C054954-E8D8-4B3B-9D7D-81C7CD014124}"/>
              </a:ext>
            </a:extLst>
          </p:cNvPr>
          <p:cNvSpPr txBox="1"/>
          <p:nvPr/>
        </p:nvSpPr>
        <p:spPr>
          <a:xfrm>
            <a:off x="14204852" y="2628900"/>
            <a:ext cx="4133948" cy="1594667"/>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LES ORGANISATIONS DE CONSERVATION </a:t>
            </a:r>
          </a:p>
          <a:p>
            <a:pPr>
              <a:lnSpc>
                <a:spcPts val="4199"/>
              </a:lnSpc>
            </a:pPr>
            <a:r>
              <a:rPr lang="fr-FR" sz="2800" dirty="0">
                <a:solidFill>
                  <a:srgbClr val="CCEAE0"/>
                </a:solidFill>
                <a:latin typeface="Now"/>
              </a:rPr>
              <a:t>(ONG, OSC) </a:t>
            </a:r>
            <a:endParaRPr lang="en-US" sz="2800" dirty="0">
              <a:solidFill>
                <a:srgbClr val="CCEAE0"/>
              </a:solidFill>
              <a:latin typeface="Now"/>
            </a:endParaRPr>
          </a:p>
        </p:txBody>
      </p:sp>
      <p:sp>
        <p:nvSpPr>
          <p:cNvPr id="16" name="TextBox 19">
            <a:extLst>
              <a:ext uri="{FF2B5EF4-FFF2-40B4-BE49-F238E27FC236}">
                <a16:creationId xmlns:a16="http://schemas.microsoft.com/office/drawing/2014/main" id="{53535799-C747-473F-A333-1F1032499854}"/>
              </a:ext>
            </a:extLst>
          </p:cNvPr>
          <p:cNvSpPr txBox="1"/>
          <p:nvPr/>
        </p:nvSpPr>
        <p:spPr>
          <a:xfrm>
            <a:off x="14123274" y="5699577"/>
            <a:ext cx="3669433" cy="509883"/>
          </a:xfrm>
          <a:prstGeom prst="rect">
            <a:avLst/>
          </a:prstGeom>
        </p:spPr>
        <p:txBody>
          <a:bodyPr wrap="square" lIns="0" tIns="0" rIns="0" bIns="0" rtlCol="0" anchor="t">
            <a:spAutoFit/>
          </a:bodyPr>
          <a:lstStyle/>
          <a:p>
            <a:pPr>
              <a:lnSpc>
                <a:spcPts val="4199"/>
              </a:lnSpc>
            </a:pPr>
            <a:r>
              <a:rPr lang="en-US" sz="2800" dirty="0">
                <a:solidFill>
                  <a:schemeClr val="bg1"/>
                </a:solidFill>
                <a:latin typeface="Now"/>
              </a:rPr>
              <a:t>LES COMMUNAUTÉS </a:t>
            </a:r>
          </a:p>
        </p:txBody>
      </p:sp>
      <p:sp>
        <p:nvSpPr>
          <p:cNvPr id="17" name="TextBox 20">
            <a:extLst>
              <a:ext uri="{FF2B5EF4-FFF2-40B4-BE49-F238E27FC236}">
                <a16:creationId xmlns:a16="http://schemas.microsoft.com/office/drawing/2014/main" id="{004D00AA-1CCD-478F-ABD9-C93CE1B66F8C}"/>
              </a:ext>
            </a:extLst>
          </p:cNvPr>
          <p:cNvSpPr txBox="1"/>
          <p:nvPr/>
        </p:nvSpPr>
        <p:spPr>
          <a:xfrm>
            <a:off x="14221007" y="7429140"/>
            <a:ext cx="3695067" cy="2125710"/>
          </a:xfrm>
          <a:prstGeom prst="rect">
            <a:avLst/>
          </a:prstGeom>
        </p:spPr>
        <p:txBody>
          <a:bodyPr wrap="square" lIns="0" tIns="0" rIns="0" bIns="0" rtlCol="0" anchor="t">
            <a:spAutoFit/>
          </a:bodyPr>
          <a:lstStyle/>
          <a:p>
            <a:pPr>
              <a:lnSpc>
                <a:spcPts val="4199"/>
              </a:lnSpc>
            </a:pPr>
            <a:r>
              <a:rPr lang="fr-FR" sz="2800">
                <a:solidFill>
                  <a:srgbClr val="CCEAE0"/>
                </a:solidFill>
                <a:latin typeface="Now"/>
              </a:rPr>
              <a:t>AUTORITÉS, DÉCIDEURS d'influence au-dessus du niveau du village </a:t>
            </a:r>
            <a:endParaRPr lang="en-US" sz="2800">
              <a:solidFill>
                <a:srgbClr val="CCEAE0"/>
              </a:solidFill>
              <a:latin typeface="Now"/>
            </a:endParaRPr>
          </a:p>
        </p:txBody>
      </p:sp>
    </p:spTree>
    <p:extLst>
      <p:ext uri="{BB962C8B-B14F-4D97-AF65-F5344CB8AC3E}">
        <p14:creationId xmlns:p14="http://schemas.microsoft.com/office/powerpoint/2010/main" val="197355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9">
            <a:extLst>
              <a:ext uri="{FF2B5EF4-FFF2-40B4-BE49-F238E27FC236}">
                <a16:creationId xmlns:a16="http://schemas.microsoft.com/office/drawing/2014/main" id="{6849BF52-F8E3-43CA-9C4D-05002390773C}"/>
              </a:ext>
            </a:extLst>
          </p:cNvPr>
          <p:cNvGrpSpPr/>
          <p:nvPr/>
        </p:nvGrpSpPr>
        <p:grpSpPr>
          <a:xfrm>
            <a:off x="256027" y="2019300"/>
            <a:ext cx="13917173" cy="7870328"/>
            <a:chOff x="0" y="0"/>
            <a:chExt cx="3444761" cy="2418032"/>
          </a:xfrm>
          <a:solidFill>
            <a:srgbClr val="94D2BD"/>
          </a:solidFill>
        </p:grpSpPr>
        <p:sp>
          <p:nvSpPr>
            <p:cNvPr id="30" name="Freeform 20">
              <a:extLst>
                <a:ext uri="{FF2B5EF4-FFF2-40B4-BE49-F238E27FC236}">
                  <a16:creationId xmlns:a16="http://schemas.microsoft.com/office/drawing/2014/main" id="{1964B2E1-85A7-4C0E-8D7B-3C973B37B1B2}"/>
                </a:ext>
              </a:extLst>
            </p:cNvPr>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grpSp>
        <p:nvGrpSpPr>
          <p:cNvPr id="2" name="Group 2"/>
          <p:cNvGrpSpPr/>
          <p:nvPr/>
        </p:nvGrpSpPr>
        <p:grpSpPr>
          <a:xfrm>
            <a:off x="7103315" y="7063521"/>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875070"/>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28" name="TextBox 27">
            <a:extLst>
              <a:ext uri="{FF2B5EF4-FFF2-40B4-BE49-F238E27FC236}">
                <a16:creationId xmlns:a16="http://schemas.microsoft.com/office/drawing/2014/main" id="{D1EBE8CD-8C39-4397-98B7-D27F1B83E99D}"/>
              </a:ext>
            </a:extLst>
          </p:cNvPr>
          <p:cNvSpPr txBox="1"/>
          <p:nvPr/>
        </p:nvSpPr>
        <p:spPr>
          <a:xfrm>
            <a:off x="628851" y="3064252"/>
            <a:ext cx="7600749" cy="3139321"/>
          </a:xfrm>
          <a:prstGeom prst="rect">
            <a:avLst/>
          </a:prstGeom>
          <a:noFill/>
        </p:spPr>
        <p:txBody>
          <a:bodyPr wrap="square" rtlCol="0">
            <a:spAutoFit/>
          </a:bodyPr>
          <a:lstStyle/>
          <a:p>
            <a:pPr marL="285750" indent="-285750">
              <a:buFont typeface="Arial" panose="020B0604020202020204" pitchFamily="34" charset="0"/>
              <a:buChar char="•"/>
            </a:pPr>
            <a:r>
              <a:rPr lang="fr-FR" sz="2200">
                <a:solidFill>
                  <a:srgbClr val="264653"/>
                </a:solidFill>
                <a:latin typeface="Now" panose="020B0604020202020204" charset="0"/>
              </a:rPr>
              <a:t>Soutenir les possibilités d'éducation pour les jeunes autochtones, y compris les femmes - accès à l’école secondaire (lycée), expérience pratique des projets et université ; aujourd'hui, certaines anciennes élèves sont devenues avocates | </a:t>
            </a:r>
            <a:r>
              <a:rPr lang="fr-FR">
                <a:solidFill>
                  <a:srgbClr val="264653"/>
                </a:solidFill>
                <a:latin typeface="Now" panose="020B0604020202020204" charset="0"/>
              </a:rPr>
              <a:t>HA, Cambodge</a:t>
            </a:r>
          </a:p>
          <a:p>
            <a:pPr marL="285750" indent="-285750">
              <a:buFont typeface="Arial" panose="020B0604020202020204" pitchFamily="34" charset="0"/>
              <a:buChar char="•"/>
            </a:pPr>
            <a:endParaRPr lang="fr-FR" sz="2200">
              <a:solidFill>
                <a:srgbClr val="264653"/>
              </a:solidFill>
              <a:latin typeface="Now" panose="020B0604020202020204" charset="0"/>
            </a:endParaRPr>
          </a:p>
          <a:p>
            <a:pPr marL="285750" indent="-285750">
              <a:buFont typeface="Arial" panose="020B0604020202020204" pitchFamily="34" charset="0"/>
              <a:buChar char="•"/>
            </a:pPr>
            <a:r>
              <a:rPr lang="fr-FR" sz="2200">
                <a:solidFill>
                  <a:srgbClr val="264653"/>
                </a:solidFill>
                <a:latin typeface="Now" panose="020B0604020202020204" charset="0"/>
              </a:rPr>
              <a:t>Soutien à l'éducation de 7 femmes indigènes qui sont maintenant des avocats spécialisés dans l'environnement | </a:t>
            </a:r>
            <a:r>
              <a:rPr lang="fr-FR">
                <a:solidFill>
                  <a:srgbClr val="264653"/>
                </a:solidFill>
                <a:latin typeface="Now" panose="020B0604020202020204" charset="0"/>
              </a:rPr>
              <a:t>CIYA, Cambodge</a:t>
            </a:r>
          </a:p>
        </p:txBody>
      </p:sp>
      <p:sp>
        <p:nvSpPr>
          <p:cNvPr id="31" name="TextBox 30">
            <a:extLst>
              <a:ext uri="{FF2B5EF4-FFF2-40B4-BE49-F238E27FC236}">
                <a16:creationId xmlns:a16="http://schemas.microsoft.com/office/drawing/2014/main" id="{D204A38A-5358-4D9E-AC59-D4D452C2C982}"/>
              </a:ext>
            </a:extLst>
          </p:cNvPr>
          <p:cNvSpPr txBox="1"/>
          <p:nvPr/>
        </p:nvSpPr>
        <p:spPr>
          <a:xfrm>
            <a:off x="513400" y="2171700"/>
            <a:ext cx="12364400" cy="523220"/>
          </a:xfrm>
          <a:prstGeom prst="rect">
            <a:avLst/>
          </a:prstGeom>
          <a:noFill/>
        </p:spPr>
        <p:txBody>
          <a:bodyPr wrap="square" rtlCol="0">
            <a:spAutoFit/>
          </a:bodyPr>
          <a:lstStyle/>
          <a:p>
            <a:r>
              <a:rPr lang="fr-FR" sz="2800">
                <a:solidFill>
                  <a:schemeClr val="bg1"/>
                </a:solidFill>
                <a:latin typeface="Now" panose="020B0604020202020204" charset="0"/>
              </a:rPr>
              <a:t>Investir dans l'éducation pour des futurs dirigeants plus diversifiés</a:t>
            </a:r>
            <a:endParaRPr lang="en-US" sz="2400">
              <a:solidFill>
                <a:schemeClr val="bg1"/>
              </a:solidFill>
              <a:latin typeface="Now" panose="020B0604020202020204" charset="0"/>
            </a:endParaRPr>
          </a:p>
        </p:txBody>
      </p:sp>
      <p:sp>
        <p:nvSpPr>
          <p:cNvPr id="32" name="AutoShape 2">
            <a:extLst>
              <a:ext uri="{FF2B5EF4-FFF2-40B4-BE49-F238E27FC236}">
                <a16:creationId xmlns:a16="http://schemas.microsoft.com/office/drawing/2014/main" id="{7B2D1D97-0AF4-4B9C-B81B-C4919B1E87DB}"/>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3" name="TextBox 32">
            <a:extLst>
              <a:ext uri="{FF2B5EF4-FFF2-40B4-BE49-F238E27FC236}">
                <a16:creationId xmlns:a16="http://schemas.microsoft.com/office/drawing/2014/main" id="{BFADB430-DA11-4A24-BD50-7BCB8693A09A}"/>
              </a:ext>
            </a:extLst>
          </p:cNvPr>
          <p:cNvSpPr txBox="1"/>
          <p:nvPr/>
        </p:nvSpPr>
        <p:spPr>
          <a:xfrm>
            <a:off x="510810" y="6785097"/>
            <a:ext cx="12364400" cy="523220"/>
          </a:xfrm>
          <a:prstGeom prst="rect">
            <a:avLst/>
          </a:prstGeom>
          <a:noFill/>
        </p:spPr>
        <p:txBody>
          <a:bodyPr wrap="square" rtlCol="0">
            <a:spAutoFit/>
          </a:bodyPr>
          <a:lstStyle/>
          <a:p>
            <a:r>
              <a:rPr lang="fr-FR" sz="2800">
                <a:solidFill>
                  <a:schemeClr val="bg1"/>
                </a:solidFill>
                <a:latin typeface="Now" panose="020B0604020202020204" charset="0"/>
              </a:rPr>
              <a:t>Soutenir les femmes dans les médias </a:t>
            </a:r>
            <a:endParaRPr lang="en-US" sz="2400">
              <a:solidFill>
                <a:schemeClr val="bg1"/>
              </a:solidFill>
              <a:latin typeface="Now" panose="020B0604020202020204" charset="0"/>
            </a:endParaRPr>
          </a:p>
        </p:txBody>
      </p:sp>
      <p:sp>
        <p:nvSpPr>
          <p:cNvPr id="34" name="AutoShape 2">
            <a:extLst>
              <a:ext uri="{FF2B5EF4-FFF2-40B4-BE49-F238E27FC236}">
                <a16:creationId xmlns:a16="http://schemas.microsoft.com/office/drawing/2014/main" id="{95406BDD-7AA3-483B-8813-4C931C8F01A8}"/>
              </a:ext>
            </a:extLst>
          </p:cNvPr>
          <p:cNvSpPr/>
          <p:nvPr/>
        </p:nvSpPr>
        <p:spPr>
          <a:xfrm>
            <a:off x="628851" y="7394697"/>
            <a:ext cx="7750559" cy="0"/>
          </a:xfrm>
          <a:prstGeom prst="line">
            <a:avLst/>
          </a:prstGeom>
          <a:ln w="28575" cap="rnd">
            <a:solidFill>
              <a:schemeClr val="bg1"/>
            </a:solidFill>
            <a:prstDash val="sysDot"/>
            <a:headEnd type="none" w="sm" len="sm"/>
            <a:tailEnd type="none" w="sm" len="sm"/>
          </a:ln>
        </p:spPr>
      </p:sp>
      <p:sp>
        <p:nvSpPr>
          <p:cNvPr id="35" name="TextBox 34">
            <a:extLst>
              <a:ext uri="{FF2B5EF4-FFF2-40B4-BE49-F238E27FC236}">
                <a16:creationId xmlns:a16="http://schemas.microsoft.com/office/drawing/2014/main" id="{80CD525F-398D-453D-AA57-04942BF030E5}"/>
              </a:ext>
            </a:extLst>
          </p:cNvPr>
          <p:cNvSpPr txBox="1"/>
          <p:nvPr/>
        </p:nvSpPr>
        <p:spPr>
          <a:xfrm>
            <a:off x="628851" y="7521023"/>
            <a:ext cx="10517657" cy="1138773"/>
          </a:xfrm>
          <a:prstGeom prst="rect">
            <a:avLst/>
          </a:prstGeom>
          <a:noFill/>
        </p:spPr>
        <p:txBody>
          <a:bodyPr wrap="square" rtlCol="0">
            <a:spAutoFit/>
          </a:bodyPr>
          <a:lstStyle/>
          <a:p>
            <a:r>
              <a:rPr lang="fr-FR" sz="2400" dirty="0">
                <a:solidFill>
                  <a:srgbClr val="264653"/>
                </a:solidFill>
                <a:latin typeface="Now" panose="020B0604020202020204" charset="0"/>
              </a:rPr>
              <a:t>Travailler pour faire participer les femmes journalistes à des activités visant à améliorer les capacités de reportage sur l'environnement |</a:t>
            </a:r>
            <a:endParaRPr lang="pt-BR" sz="2000" dirty="0">
              <a:solidFill>
                <a:srgbClr val="264653"/>
              </a:solidFill>
              <a:latin typeface="Now" panose="020B0604020202020204" charset="0"/>
            </a:endParaRPr>
          </a:p>
          <a:p>
            <a:pPr algn="r"/>
            <a:r>
              <a:rPr lang="pt-BR" dirty="0">
                <a:solidFill>
                  <a:srgbClr val="264653"/>
                </a:solidFill>
                <a:latin typeface="Now" panose="020B0604020202020204" charset="0"/>
              </a:rPr>
              <a:t>Center for People and Nature Reconciliation (PAN), Vietnam</a:t>
            </a:r>
            <a:endParaRPr lang="en-US" dirty="0">
              <a:solidFill>
                <a:srgbClr val="264653"/>
              </a:solidFill>
              <a:latin typeface="Now" panose="020B0604020202020204" charset="0"/>
            </a:endParaRPr>
          </a:p>
        </p:txBody>
      </p:sp>
      <p:pic>
        <p:nvPicPr>
          <p:cNvPr id="26" name="Picture 25" descr="A group of people posing for a photo&#10;&#10;Description automatically generated">
            <a:extLst>
              <a:ext uri="{FF2B5EF4-FFF2-40B4-BE49-F238E27FC236}">
                <a16:creationId xmlns:a16="http://schemas.microsoft.com/office/drawing/2014/main" id="{32217AAC-ED01-4B8E-BF88-AD5A20AE421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58200" y="3009900"/>
            <a:ext cx="5152516" cy="3427855"/>
          </a:xfrm>
          <a:prstGeom prst="rect">
            <a:avLst/>
          </a:prstGeom>
        </p:spPr>
      </p:pic>
      <p:sp>
        <p:nvSpPr>
          <p:cNvPr id="36" name="TextBox 4">
            <a:extLst>
              <a:ext uri="{FF2B5EF4-FFF2-40B4-BE49-F238E27FC236}">
                <a16:creationId xmlns:a16="http://schemas.microsoft.com/office/drawing/2014/main" id="{D9771DF8-5712-455C-8A75-D3473E0320D2}"/>
              </a:ext>
            </a:extLst>
          </p:cNvPr>
          <p:cNvSpPr txBox="1"/>
          <p:nvPr/>
        </p:nvSpPr>
        <p:spPr>
          <a:xfrm>
            <a:off x="8602424" y="6486680"/>
            <a:ext cx="4808776"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Jeunes participants au programme de soutien à l'éducation du CIYA.</a:t>
            </a:r>
            <a:r>
              <a:rPr lang="pt-BR">
                <a:solidFill>
                  <a:schemeClr val="bg1"/>
                </a:solidFill>
                <a:latin typeface="Now"/>
              </a:rPr>
              <a:t>.</a:t>
            </a:r>
            <a:r>
              <a:rPr lang="es-ES">
                <a:solidFill>
                  <a:schemeClr val="bg1"/>
                </a:solidFill>
                <a:latin typeface="Now"/>
              </a:rPr>
              <a:t> </a:t>
            </a:r>
            <a:r>
              <a:rPr lang="en-US">
                <a:solidFill>
                  <a:schemeClr val="bg1"/>
                </a:solidFill>
                <a:latin typeface="Now"/>
              </a:rPr>
              <a:t>© CIYA</a:t>
            </a:r>
            <a:endParaRPr lang="en-US">
              <a:solidFill>
                <a:schemeClr val="bg1"/>
              </a:solidFill>
              <a:highlight>
                <a:srgbClr val="FFFF00"/>
              </a:highlight>
              <a:latin typeface="Now"/>
            </a:endParaRPr>
          </a:p>
        </p:txBody>
      </p:sp>
      <p:sp>
        <p:nvSpPr>
          <p:cNvPr id="24" name="TextBox 21">
            <a:extLst>
              <a:ext uri="{FF2B5EF4-FFF2-40B4-BE49-F238E27FC236}">
                <a16:creationId xmlns:a16="http://schemas.microsoft.com/office/drawing/2014/main" id="{C1927CAE-F142-499E-B6D5-DEB00D29A572}"/>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fr-FR" sz="4200">
                <a:solidFill>
                  <a:srgbClr val="000000"/>
                </a:solidFill>
                <a:latin typeface="Now"/>
              </a:rPr>
              <a:t>Renforcer la capacité des institutions</a:t>
            </a:r>
            <a:endParaRPr lang="en-US" sz="4200">
              <a:solidFill>
                <a:srgbClr val="000000"/>
              </a:solidFill>
              <a:latin typeface="Now"/>
            </a:endParaRPr>
          </a:p>
        </p:txBody>
      </p:sp>
      <p:sp>
        <p:nvSpPr>
          <p:cNvPr id="19" name="TextBox 18">
            <a:extLst>
              <a:ext uri="{FF2B5EF4-FFF2-40B4-BE49-F238E27FC236}">
                <a16:creationId xmlns:a16="http://schemas.microsoft.com/office/drawing/2014/main" id="{4E786F5E-D375-4048-88B6-1DD1714AD125}"/>
              </a:ext>
            </a:extLst>
          </p:cNvPr>
          <p:cNvSpPr txBox="1"/>
          <p:nvPr/>
        </p:nvSpPr>
        <p:spPr>
          <a:xfrm>
            <a:off x="14221007" y="2694920"/>
            <a:ext cx="4133948" cy="1594667"/>
          </a:xfrm>
          <a:prstGeom prst="rect">
            <a:avLst/>
          </a:prstGeom>
        </p:spPr>
        <p:txBody>
          <a:bodyPr wrap="square" lIns="0" tIns="0" rIns="0" bIns="0" rtlCol="0" anchor="t">
            <a:spAutoFit/>
          </a:bodyPr>
          <a:lstStyle/>
          <a:p>
            <a:pPr>
              <a:lnSpc>
                <a:spcPts val="4199"/>
              </a:lnSpc>
            </a:pPr>
            <a:r>
              <a:rPr lang="fr-FR" sz="2800" dirty="0">
                <a:solidFill>
                  <a:srgbClr val="CCEAE0"/>
                </a:solidFill>
                <a:latin typeface="Now"/>
              </a:rPr>
              <a:t>LES ORGANISATIONS DE CONSERVATION </a:t>
            </a:r>
          </a:p>
          <a:p>
            <a:pPr>
              <a:lnSpc>
                <a:spcPts val="4199"/>
              </a:lnSpc>
            </a:pPr>
            <a:r>
              <a:rPr lang="fr-FR" sz="2800" dirty="0">
                <a:solidFill>
                  <a:srgbClr val="CCEAE0"/>
                </a:solidFill>
                <a:latin typeface="Now"/>
              </a:rPr>
              <a:t>(ONG, OSC) </a:t>
            </a:r>
            <a:endParaRPr lang="en-US" sz="2800" dirty="0">
              <a:solidFill>
                <a:srgbClr val="CCEAE0"/>
              </a:solidFill>
              <a:latin typeface="Now"/>
            </a:endParaRPr>
          </a:p>
        </p:txBody>
      </p:sp>
      <p:sp>
        <p:nvSpPr>
          <p:cNvPr id="20" name="TextBox 19">
            <a:extLst>
              <a:ext uri="{FF2B5EF4-FFF2-40B4-BE49-F238E27FC236}">
                <a16:creationId xmlns:a16="http://schemas.microsoft.com/office/drawing/2014/main" id="{D772E7C3-1E4B-44D0-93DE-4E5D9AA8A0C7}"/>
              </a:ext>
            </a:extLst>
          </p:cNvPr>
          <p:cNvSpPr txBox="1"/>
          <p:nvPr/>
        </p:nvSpPr>
        <p:spPr>
          <a:xfrm>
            <a:off x="14221007" y="5750942"/>
            <a:ext cx="3669433" cy="509883"/>
          </a:xfrm>
          <a:prstGeom prst="rect">
            <a:avLst/>
          </a:prstGeom>
        </p:spPr>
        <p:txBody>
          <a:bodyPr wrap="square" lIns="0" tIns="0" rIns="0" bIns="0" rtlCol="0" anchor="t">
            <a:spAutoFit/>
          </a:bodyPr>
          <a:lstStyle/>
          <a:p>
            <a:pPr>
              <a:lnSpc>
                <a:spcPts val="4199"/>
              </a:lnSpc>
            </a:pPr>
            <a:r>
              <a:rPr lang="en-US" sz="2800" dirty="0">
                <a:solidFill>
                  <a:srgbClr val="CCEAE0"/>
                </a:solidFill>
                <a:latin typeface="Now"/>
              </a:rPr>
              <a:t>LES COMMUNAUTÉS </a:t>
            </a:r>
          </a:p>
        </p:txBody>
      </p:sp>
      <p:sp>
        <p:nvSpPr>
          <p:cNvPr id="25" name="TextBox 20">
            <a:extLst>
              <a:ext uri="{FF2B5EF4-FFF2-40B4-BE49-F238E27FC236}">
                <a16:creationId xmlns:a16="http://schemas.microsoft.com/office/drawing/2014/main" id="{29729A6B-D139-470F-84BB-9F1147CAA1E7}"/>
              </a:ext>
            </a:extLst>
          </p:cNvPr>
          <p:cNvSpPr txBox="1"/>
          <p:nvPr/>
        </p:nvSpPr>
        <p:spPr>
          <a:xfrm>
            <a:off x="14221007" y="7505244"/>
            <a:ext cx="3695067" cy="2125710"/>
          </a:xfrm>
          <a:prstGeom prst="rect">
            <a:avLst/>
          </a:prstGeom>
        </p:spPr>
        <p:txBody>
          <a:bodyPr wrap="square" lIns="0" tIns="0" rIns="0" bIns="0" rtlCol="0" anchor="t">
            <a:spAutoFit/>
          </a:bodyPr>
          <a:lstStyle/>
          <a:p>
            <a:pPr>
              <a:lnSpc>
                <a:spcPts val="4199"/>
              </a:lnSpc>
            </a:pPr>
            <a:r>
              <a:rPr lang="fr-FR" sz="2800">
                <a:solidFill>
                  <a:schemeClr val="bg1"/>
                </a:solidFill>
                <a:latin typeface="Now"/>
              </a:rPr>
              <a:t>AUTORITÉS, DÉCIDEURS d'influence au-dessus du niveau du village </a:t>
            </a:r>
            <a:endParaRPr lang="en-US" sz="2800">
              <a:solidFill>
                <a:schemeClr val="bg1"/>
              </a:solidFill>
              <a:latin typeface="Now"/>
            </a:endParaRPr>
          </a:p>
        </p:txBody>
      </p:sp>
    </p:spTree>
    <p:extLst>
      <p:ext uri="{BB962C8B-B14F-4D97-AF65-F5344CB8AC3E}">
        <p14:creationId xmlns:p14="http://schemas.microsoft.com/office/powerpoint/2010/main" val="1323043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87470F-492E-412B-8E24-9F728D1CC8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19445" y="1903"/>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461211"/>
            <a:ext cx="10355820" cy="811378"/>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26706"/>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 </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509462" y="5705713"/>
            <a:ext cx="8425605" cy="3323987"/>
          </a:xfrm>
          <a:prstGeom prst="rect">
            <a:avLst/>
          </a:prstGeom>
          <a:noFill/>
        </p:spPr>
        <p:txBody>
          <a:bodyPr wrap="square">
            <a:spAutoFit/>
          </a:bodyPr>
          <a:lstStyle/>
          <a:p>
            <a:pPr marL="457200" indent="-457200">
              <a:buFont typeface="Arial" panose="020B0604020202020204" pitchFamily="34" charset="0"/>
              <a:buChar char="•"/>
            </a:pPr>
            <a:r>
              <a:rPr lang="fr-FR" sz="3000" dirty="0">
                <a:solidFill>
                  <a:schemeClr val="bg1"/>
                </a:solidFill>
                <a:latin typeface="Now" panose="020B0604020202020204" charset="0"/>
                <a:sym typeface="Wingdings" panose="05000000000000000000" pitchFamily="2" charset="2"/>
              </a:rPr>
              <a:t>Prêtez attention à la façon dont les femmes participent</a:t>
            </a:r>
          </a:p>
          <a:p>
            <a:pPr marL="457200" indent="-457200">
              <a:buFont typeface="Arial" panose="020B0604020202020204" pitchFamily="34" charset="0"/>
              <a:buChar char="•"/>
            </a:pPr>
            <a:endParaRPr lang="fr-FR" sz="3000" dirty="0">
              <a:solidFill>
                <a:schemeClr val="bg1"/>
              </a:solidFill>
              <a:latin typeface="Now" panose="020B0604020202020204" charset="0"/>
              <a:sym typeface="Wingdings" panose="05000000000000000000" pitchFamily="2" charset="2"/>
            </a:endParaRPr>
          </a:p>
          <a:p>
            <a:pPr marL="457200" indent="-457200">
              <a:buFont typeface="Arial" panose="020B0604020202020204" pitchFamily="34" charset="0"/>
              <a:buChar char="•"/>
            </a:pPr>
            <a:r>
              <a:rPr lang="fr-FR" sz="3000" dirty="0">
                <a:solidFill>
                  <a:schemeClr val="bg1"/>
                </a:solidFill>
                <a:latin typeface="Now" panose="020B0604020202020204" charset="0"/>
                <a:sym typeface="Wingdings" panose="05000000000000000000" pitchFamily="2" charset="2"/>
              </a:rPr>
              <a:t>Évaluez si cette participation est significative et répond à vos objectifs de genre par le biais de la surveillance et de l'évaluation</a:t>
            </a:r>
            <a:endParaRPr lang="en-US" sz="3000" i="1" dirty="0">
              <a:solidFill>
                <a:schemeClr val="bg1"/>
              </a:solidFill>
              <a:latin typeface="Now" panose="020B0604020202020204" charset="0"/>
              <a:sym typeface="Wingdings" panose="05000000000000000000" pitchFamily="2" charset="2"/>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1228026"/>
            <a:ext cx="28595" cy="8259552"/>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591931"/>
            <a:ext cx="9574132" cy="2554545"/>
          </a:xfrm>
          <a:prstGeom prst="rect">
            <a:avLst/>
          </a:prstGeom>
          <a:noFill/>
        </p:spPr>
        <p:txBody>
          <a:bodyPr wrap="square">
            <a:spAutoFit/>
          </a:bodyPr>
          <a:lstStyle/>
          <a:p>
            <a:r>
              <a:rPr lang="fr-FR" sz="3200">
                <a:solidFill>
                  <a:schemeClr val="bg1"/>
                </a:solidFill>
                <a:latin typeface="Now" panose="020B0604020202020204" charset="0"/>
              </a:rPr>
              <a:t>Il est important de prêter attention à la manière dont les femmes participent aux activités de votre projet, et à la manière de soutenir ou de faciliter </a:t>
            </a:r>
            <a:r>
              <a:rPr lang="fr-FR" sz="3200" b="1">
                <a:solidFill>
                  <a:schemeClr val="bg1"/>
                </a:solidFill>
                <a:latin typeface="Now" panose="020B0604020202020204" charset="0"/>
              </a:rPr>
              <a:t>une participation plus significative</a:t>
            </a:r>
            <a:r>
              <a:rPr lang="fr-FR" sz="3200">
                <a:solidFill>
                  <a:schemeClr val="bg1"/>
                </a:solidFill>
                <a:latin typeface="Now" panose="020B0604020202020204" charset="0"/>
              </a:rPr>
              <a:t>.</a:t>
            </a:r>
            <a:endParaRPr lang="en-US" sz="3200" b="1">
              <a:solidFill>
                <a:schemeClr val="bg1"/>
              </a:solidFill>
              <a:latin typeface="Now" panose="020B0604020202020204" charset="0"/>
            </a:endParaRPr>
          </a:p>
        </p:txBody>
      </p:sp>
      <p:sp>
        <p:nvSpPr>
          <p:cNvPr id="22" name="Rectangle 21">
            <a:extLst>
              <a:ext uri="{FF2B5EF4-FFF2-40B4-BE49-F238E27FC236}">
                <a16:creationId xmlns:a16="http://schemas.microsoft.com/office/drawing/2014/main" id="{381EC197-C2B7-4AF1-BB84-BA0F4AB06C44}"/>
              </a:ext>
            </a:extLst>
          </p:cNvPr>
          <p:cNvSpPr/>
          <p:nvPr/>
        </p:nvSpPr>
        <p:spPr>
          <a:xfrm>
            <a:off x="295854" y="1593358"/>
            <a:ext cx="6967332" cy="16841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25" name="Arrow: Down 24">
            <a:extLst>
              <a:ext uri="{FF2B5EF4-FFF2-40B4-BE49-F238E27FC236}">
                <a16:creationId xmlns:a16="http://schemas.microsoft.com/office/drawing/2014/main" id="{D3747EAC-F8D3-4351-A54B-0EAFB37307CD}"/>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7" name="Right Brace 26">
            <a:extLst>
              <a:ext uri="{FF2B5EF4-FFF2-40B4-BE49-F238E27FC236}">
                <a16:creationId xmlns:a16="http://schemas.microsoft.com/office/drawing/2014/main" id="{0F34B71B-F1EE-49D0-9724-B44A864EC53B}"/>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8" name="Right Brace 27">
            <a:extLst>
              <a:ext uri="{FF2B5EF4-FFF2-40B4-BE49-F238E27FC236}">
                <a16:creationId xmlns:a16="http://schemas.microsoft.com/office/drawing/2014/main" id="{362F1701-2B8E-410D-B1F6-9B8A9AF7BD6D}"/>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E88BBEE1-EE23-4E05-AD1F-F4FBD6D009C8}"/>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la participation des femmes peut-elle se poursuivre à l'avenir ?</a:t>
            </a:r>
            <a:endParaRPr lang="en-US" sz="2200">
              <a:solidFill>
                <a:schemeClr val="bg1"/>
              </a:solidFill>
              <a:latin typeface="+mj-lt"/>
            </a:endParaRPr>
          </a:p>
        </p:txBody>
      </p:sp>
      <p:sp>
        <p:nvSpPr>
          <p:cNvPr id="30" name="Rectangle: Rounded Corners 29">
            <a:extLst>
              <a:ext uri="{FF2B5EF4-FFF2-40B4-BE49-F238E27FC236}">
                <a16:creationId xmlns:a16="http://schemas.microsoft.com/office/drawing/2014/main" id="{E7602422-7902-44CA-B22C-BCFADA269FED}"/>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soutenir une participation significative des femmes ?</a:t>
            </a: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C1B9DE32-5DAA-4ED6-9F33-FFA65AE3AF6B}"/>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Quelle est la situation actuelle des femmes ?</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F96A13F0-E2EB-48DA-8843-DBB8368048DC}"/>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intégrer davantage les femmes ?</a:t>
            </a:r>
            <a:endParaRPr lang="en-US" sz="2200">
              <a:solidFill>
                <a:schemeClr val="bg1"/>
              </a:solidFill>
              <a:latin typeface="+mj-lt"/>
            </a:endParaRPr>
          </a:p>
        </p:txBody>
      </p:sp>
      <p:sp>
        <p:nvSpPr>
          <p:cNvPr id="33" name="Rectangle: Rounded Corners 32">
            <a:extLst>
              <a:ext uri="{FF2B5EF4-FFF2-40B4-BE49-F238E27FC236}">
                <a16:creationId xmlns:a16="http://schemas.microsoft.com/office/drawing/2014/main" id="{1410CD9D-60B7-44FF-81BB-B053BD004594}"/>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augmenter la capacité de participation des femmes ?</a:t>
            </a:r>
            <a:endParaRPr lang="en-US" sz="2200">
              <a:solidFill>
                <a:schemeClr val="bg1"/>
              </a:solidFill>
              <a:latin typeface="+mj-lt"/>
            </a:endParaRPr>
          </a:p>
        </p:txBody>
      </p:sp>
      <p:sp>
        <p:nvSpPr>
          <p:cNvPr id="34" name="Rectangle: Rounded Corners 33">
            <a:extLst>
              <a:ext uri="{FF2B5EF4-FFF2-40B4-BE49-F238E27FC236}">
                <a16:creationId xmlns:a16="http://schemas.microsoft.com/office/drawing/2014/main" id="{6EF8C4AD-37D1-4165-A985-48B7861848FD}"/>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Arial" panose="020B0604020202020204" pitchFamily="34" charset="0"/>
              </a:rPr>
              <a:t>Objectif : participation des femmes</a:t>
            </a:r>
            <a:endParaRPr lang="en-US" sz="2200">
              <a:solidFill>
                <a:schemeClr val="bg1"/>
              </a:solidFill>
              <a:latin typeface="+mj-lt"/>
              <a:cs typeface="Arial" panose="020B0604020202020204" pitchFamily="34" charset="0"/>
            </a:endParaRPr>
          </a:p>
        </p:txBody>
      </p:sp>
      <p:sp>
        <p:nvSpPr>
          <p:cNvPr id="35" name="Arrow: Down 34">
            <a:extLst>
              <a:ext uri="{FF2B5EF4-FFF2-40B4-BE49-F238E27FC236}">
                <a16:creationId xmlns:a16="http://schemas.microsoft.com/office/drawing/2014/main" id="{FE75596E-509C-4C73-BD7F-BFE88578815C}"/>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36" name="Arrow: Down 35">
            <a:extLst>
              <a:ext uri="{FF2B5EF4-FFF2-40B4-BE49-F238E27FC236}">
                <a16:creationId xmlns:a16="http://schemas.microsoft.com/office/drawing/2014/main" id="{977A917C-A6B3-4F09-9700-3AC898C65EBC}"/>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3" name="Rectangle 52">
            <a:extLst>
              <a:ext uri="{FF2B5EF4-FFF2-40B4-BE49-F238E27FC236}">
                <a16:creationId xmlns:a16="http://schemas.microsoft.com/office/drawing/2014/main" id="{848E3392-2D0D-4E07-9B8E-21A446B225AF}"/>
              </a:ext>
            </a:extLst>
          </p:cNvPr>
          <p:cNvSpPr/>
          <p:nvPr/>
        </p:nvSpPr>
        <p:spPr>
          <a:xfrm>
            <a:off x="271668" y="4128119"/>
            <a:ext cx="6967332" cy="42919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4" name="Rectangle 53">
            <a:extLst>
              <a:ext uri="{FF2B5EF4-FFF2-40B4-BE49-F238E27FC236}">
                <a16:creationId xmlns:a16="http://schemas.microsoft.com/office/drawing/2014/main" id="{82BE983D-6A95-4DEF-90B5-BD0ADF696AEE}"/>
              </a:ext>
            </a:extLst>
          </p:cNvPr>
          <p:cNvSpPr/>
          <p:nvPr/>
        </p:nvSpPr>
        <p:spPr>
          <a:xfrm>
            <a:off x="271668" y="1714500"/>
            <a:ext cx="6967332" cy="15043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4177154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a:t>
            </a:r>
          </a:p>
        </p:txBody>
      </p:sp>
      <p:sp>
        <p:nvSpPr>
          <p:cNvPr id="48" name="TextBox 47">
            <a:extLst>
              <a:ext uri="{FF2B5EF4-FFF2-40B4-BE49-F238E27FC236}">
                <a16:creationId xmlns:a16="http://schemas.microsoft.com/office/drawing/2014/main" id="{FD46A088-2EFF-4B28-9857-7B0692DFEA06}"/>
              </a:ext>
            </a:extLst>
          </p:cNvPr>
          <p:cNvSpPr txBox="1"/>
          <p:nvPr/>
        </p:nvSpPr>
        <p:spPr>
          <a:xfrm>
            <a:off x="533400" y="3238500"/>
            <a:ext cx="8763000" cy="5632311"/>
          </a:xfrm>
          <a:prstGeom prst="rect">
            <a:avLst/>
          </a:prstGeom>
          <a:noFill/>
        </p:spPr>
        <p:txBody>
          <a:bodyPr wrap="square">
            <a:spAutoFit/>
          </a:bodyPr>
          <a:lstStyle/>
          <a:p>
            <a:r>
              <a:rPr lang="fr-FR" sz="3600">
                <a:latin typeface="Avenir Next LT Pro" panose="020B0504020202020204" pitchFamily="34" charset="0"/>
              </a:rPr>
              <a:t>Il existe des différences importantes entre l'</a:t>
            </a:r>
            <a:r>
              <a:rPr lang="fr-FR" sz="3600" b="1">
                <a:latin typeface="Avenir Next LT Pro" panose="020B0504020202020204" pitchFamily="34" charset="0"/>
              </a:rPr>
              <a:t>assistance</a:t>
            </a:r>
            <a:r>
              <a:rPr lang="fr-FR" sz="3600">
                <a:latin typeface="Avenir Next LT Pro" panose="020B0504020202020204" pitchFamily="34" charset="0"/>
              </a:rPr>
              <a:t>, la </a:t>
            </a:r>
            <a:r>
              <a:rPr lang="fr-FR" sz="3600" b="1">
                <a:latin typeface="Avenir Next LT Pro" panose="020B0504020202020204" pitchFamily="34" charset="0"/>
              </a:rPr>
              <a:t>participation</a:t>
            </a:r>
            <a:r>
              <a:rPr lang="fr-FR" sz="3600">
                <a:latin typeface="Avenir Next LT Pro" panose="020B0504020202020204" pitchFamily="34" charset="0"/>
              </a:rPr>
              <a:t> et le </a:t>
            </a:r>
            <a:r>
              <a:rPr lang="fr-FR" sz="3600" b="1">
                <a:latin typeface="Avenir Next LT Pro" panose="020B0504020202020204" pitchFamily="34" charset="0"/>
              </a:rPr>
              <a:t>leadership</a:t>
            </a:r>
            <a:r>
              <a:rPr lang="fr-FR" sz="3600">
                <a:latin typeface="Avenir Next LT Pro" panose="020B0504020202020204" pitchFamily="34" charset="0"/>
              </a:rPr>
              <a:t>.</a:t>
            </a:r>
          </a:p>
          <a:p>
            <a:endParaRPr lang="fr-FR" sz="3600">
              <a:latin typeface="Avenir Next LT Pro" panose="020B0504020202020204" pitchFamily="34" charset="0"/>
            </a:endParaRPr>
          </a:p>
          <a:p>
            <a:r>
              <a:rPr lang="fr-FR" sz="3600">
                <a:latin typeface="Avenir Next LT Pro" panose="020B0504020202020204" pitchFamily="34" charset="0"/>
              </a:rPr>
              <a:t>« L'inclusion », c'est plus que d'inviter les femmes à participer ! </a:t>
            </a:r>
          </a:p>
          <a:p>
            <a:endParaRPr lang="fr-FR" sz="3600">
              <a:latin typeface="Avenir Next LT Pro" panose="020B0504020202020204" pitchFamily="34" charset="0"/>
            </a:endParaRPr>
          </a:p>
          <a:p>
            <a:r>
              <a:rPr lang="fr-FR" sz="3600">
                <a:latin typeface="Avenir Next LT Pro" panose="020B0504020202020204" pitchFamily="34" charset="0"/>
              </a:rPr>
              <a:t>C'est faciliter la participation active des femmes aux activités et à la prise de décision.</a:t>
            </a:r>
          </a:p>
        </p:txBody>
      </p:sp>
      <p:pic>
        <p:nvPicPr>
          <p:cNvPr id="3" name="Picture 2" descr="A picture containing text&#10;&#10;Description automatically generated">
            <a:extLst>
              <a:ext uri="{FF2B5EF4-FFF2-40B4-BE49-F238E27FC236}">
                <a16:creationId xmlns:a16="http://schemas.microsoft.com/office/drawing/2014/main" id="{00C8FBD5-58B3-4073-A140-023654ACB2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22448" y="3391194"/>
            <a:ext cx="8128000" cy="6096000"/>
          </a:xfrm>
          <a:prstGeom prst="rect">
            <a:avLst/>
          </a:prstGeom>
        </p:spPr>
      </p:pic>
      <p:sp>
        <p:nvSpPr>
          <p:cNvPr id="10" name="TextBox 4">
            <a:extLst>
              <a:ext uri="{FF2B5EF4-FFF2-40B4-BE49-F238E27FC236}">
                <a16:creationId xmlns:a16="http://schemas.microsoft.com/office/drawing/2014/main" id="{5B8E2E69-7FF1-4DE4-AB41-765C0593C800}"/>
              </a:ext>
            </a:extLst>
          </p:cNvPr>
          <p:cNvSpPr txBox="1"/>
          <p:nvPr/>
        </p:nvSpPr>
        <p:spPr>
          <a:xfrm>
            <a:off x="10210800" y="8870811"/>
            <a:ext cx="4233204" cy="561820"/>
          </a:xfrm>
          <a:prstGeom prst="rect">
            <a:avLst/>
          </a:prstGeom>
        </p:spPr>
        <p:txBody>
          <a:bodyPr wrap="square" lIns="0" tIns="0" rIns="0" bIns="0" rtlCol="0" anchor="t">
            <a:spAutoFit/>
          </a:bodyPr>
          <a:lstStyle/>
          <a:p>
            <a:pPr>
              <a:lnSpc>
                <a:spcPts val="2240"/>
              </a:lnSpc>
            </a:pPr>
            <a:r>
              <a:rPr lang="fr-FR">
                <a:solidFill>
                  <a:schemeClr val="bg1"/>
                </a:solidFill>
                <a:latin typeface="Now"/>
              </a:rPr>
              <a:t>Femme présentant les résultats d'une discussion de groupe</a:t>
            </a:r>
            <a:r>
              <a:rPr lang="en-US">
                <a:solidFill>
                  <a:schemeClr val="bg1"/>
                </a:solidFill>
                <a:latin typeface="Now"/>
              </a:rPr>
              <a:t>. ©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220934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a:t>
            </a:r>
          </a:p>
        </p:txBody>
      </p:sp>
      <p:sp>
        <p:nvSpPr>
          <p:cNvPr id="8" name="Rectangle 7">
            <a:extLst>
              <a:ext uri="{FF2B5EF4-FFF2-40B4-BE49-F238E27FC236}">
                <a16:creationId xmlns:a16="http://schemas.microsoft.com/office/drawing/2014/main" id="{52CF2FD3-E720-49E5-962F-81226A869921}"/>
              </a:ext>
            </a:extLst>
          </p:cNvPr>
          <p:cNvSpPr/>
          <p:nvPr/>
        </p:nvSpPr>
        <p:spPr>
          <a:xfrm>
            <a:off x="10210800" y="2660310"/>
            <a:ext cx="7467600" cy="728379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600" i="1" dirty="0" err="1">
                <a:solidFill>
                  <a:schemeClr val="tx1"/>
                </a:solidFill>
                <a:latin typeface="Now" panose="020B0604020202020204" charset="0"/>
              </a:rPr>
              <a:t>Exemple</a:t>
            </a:r>
            <a:endParaRPr lang="en-US" sz="2600" i="1" dirty="0">
              <a:solidFill>
                <a:schemeClr val="tx1"/>
              </a:solidFill>
              <a:latin typeface="Now" panose="020B0604020202020204" charset="0"/>
            </a:endParaRPr>
          </a:p>
          <a:p>
            <a:pPr>
              <a:spcAft>
                <a:spcPts val="1200"/>
              </a:spcAft>
            </a:pPr>
            <a:r>
              <a:rPr lang="en-US" sz="2600" dirty="0">
                <a:solidFill>
                  <a:schemeClr val="tx1"/>
                </a:solidFill>
                <a:latin typeface="Now" panose="020B0604020202020204" charset="0"/>
              </a:rPr>
              <a:t>FISHBIO, Laos:</a:t>
            </a:r>
          </a:p>
          <a:p>
            <a:pPr marL="285750" indent="-285750">
              <a:spcAft>
                <a:spcPts val="1200"/>
              </a:spcAft>
              <a:buFont typeface="Arial" panose="020B0604020202020204" pitchFamily="34" charset="0"/>
              <a:buChar char="•"/>
            </a:pPr>
            <a:r>
              <a:rPr lang="fr-FR" sz="2400" dirty="0">
                <a:solidFill>
                  <a:schemeClr val="tx1"/>
                </a:solidFill>
                <a:latin typeface="Now" panose="020B0604020202020204" charset="0"/>
              </a:rPr>
              <a:t>Les femmes participent aux réunions, mais elles sont souvent impliquées dans des rôles de soutien, par exemple en faisant la cuisine pour les autres participants.</a:t>
            </a:r>
          </a:p>
          <a:p>
            <a:pPr marL="285750" indent="-285750">
              <a:spcAft>
                <a:spcPts val="1200"/>
              </a:spcAft>
              <a:buFont typeface="Arial" panose="020B0604020202020204" pitchFamily="34" charset="0"/>
              <a:buChar char="•"/>
            </a:pPr>
            <a:endParaRPr lang="fr-FR" sz="2400" dirty="0">
              <a:solidFill>
                <a:schemeClr val="tx1"/>
              </a:solidFill>
              <a:latin typeface="Now" panose="020B0604020202020204" charset="0"/>
            </a:endParaRPr>
          </a:p>
          <a:p>
            <a:pPr marL="285750" indent="-285750">
              <a:spcAft>
                <a:spcPts val="1200"/>
              </a:spcAft>
              <a:buFont typeface="Arial" panose="020B0604020202020204" pitchFamily="34" charset="0"/>
              <a:buChar char="•"/>
            </a:pPr>
            <a:r>
              <a:rPr lang="fr-FR" sz="2400" dirty="0">
                <a:solidFill>
                  <a:schemeClr val="tx1"/>
                </a:solidFill>
                <a:latin typeface="Now" panose="020B0604020202020204" charset="0"/>
              </a:rPr>
              <a:t>Nous aimerions que les femmes participent davantage aux prises de décision et dans des rôles de leadership.</a:t>
            </a:r>
          </a:p>
          <a:p>
            <a:pPr marL="285750" indent="-285750">
              <a:spcAft>
                <a:spcPts val="1200"/>
              </a:spcAft>
              <a:buFont typeface="Arial" panose="020B0604020202020204" pitchFamily="34" charset="0"/>
              <a:buChar char="•"/>
            </a:pPr>
            <a:endParaRPr lang="fr-FR" sz="2400" dirty="0">
              <a:solidFill>
                <a:schemeClr val="tx1"/>
              </a:solidFill>
              <a:latin typeface="Now" panose="020B0604020202020204" charset="0"/>
            </a:endParaRPr>
          </a:p>
          <a:p>
            <a:pPr marL="285750" indent="-285750">
              <a:spcAft>
                <a:spcPts val="1200"/>
              </a:spcAft>
              <a:buFont typeface="Arial" panose="020B0604020202020204" pitchFamily="34" charset="0"/>
              <a:buChar char="•"/>
            </a:pPr>
            <a:r>
              <a:rPr lang="fr-FR" sz="2400" dirty="0">
                <a:solidFill>
                  <a:schemeClr val="tx1"/>
                </a:solidFill>
                <a:latin typeface="Now" panose="020B0604020202020204" charset="0"/>
              </a:rPr>
              <a:t>Nous nous efforçons actuellement d'impliquer les femmes dans la recherche - enregistrement des journaux de pêche, suivi du marquage des poissons, photographie des prises et transmission d'informations sur la pêche sur les réseaux sociaux.</a:t>
            </a:r>
          </a:p>
          <a:p>
            <a:pPr marL="285750" indent="-285750">
              <a:spcAft>
                <a:spcPts val="1200"/>
              </a:spcAft>
              <a:buFont typeface="Arial" panose="020B0604020202020204" pitchFamily="34" charset="0"/>
              <a:buChar char="•"/>
            </a:pPr>
            <a:endParaRPr lang="en-US" sz="2600" dirty="0">
              <a:solidFill>
                <a:schemeClr val="tx1"/>
              </a:solidFill>
              <a:latin typeface="Now" panose="020B0604020202020204" charset="0"/>
            </a:endParaRPr>
          </a:p>
          <a:p>
            <a:pPr marL="342900" indent="-342900">
              <a:spcAft>
                <a:spcPts val="1200"/>
              </a:spcAft>
              <a:buFont typeface="Arial" panose="020B0604020202020204" pitchFamily="34" charset="0"/>
              <a:buChar char="•"/>
            </a:pPr>
            <a:endParaRPr lang="en-US" sz="2600" dirty="0">
              <a:solidFill>
                <a:schemeClr val="tx1"/>
              </a:solidFill>
              <a:latin typeface="Now" panose="020B0604020202020204" charset="0"/>
            </a:endParaRPr>
          </a:p>
        </p:txBody>
      </p:sp>
      <p:sp>
        <p:nvSpPr>
          <p:cNvPr id="9" name="TextBox 8">
            <a:extLst>
              <a:ext uri="{FF2B5EF4-FFF2-40B4-BE49-F238E27FC236}">
                <a16:creationId xmlns:a16="http://schemas.microsoft.com/office/drawing/2014/main" id="{6449B322-1590-427B-A537-24BDD375255D}"/>
              </a:ext>
            </a:extLst>
          </p:cNvPr>
          <p:cNvSpPr txBox="1"/>
          <p:nvPr/>
        </p:nvSpPr>
        <p:spPr>
          <a:xfrm>
            <a:off x="533400" y="3238500"/>
            <a:ext cx="8763000" cy="5632311"/>
          </a:xfrm>
          <a:prstGeom prst="rect">
            <a:avLst/>
          </a:prstGeom>
          <a:noFill/>
        </p:spPr>
        <p:txBody>
          <a:bodyPr wrap="square">
            <a:spAutoFit/>
          </a:bodyPr>
          <a:lstStyle/>
          <a:p>
            <a:r>
              <a:rPr lang="fr-FR" sz="3600">
                <a:latin typeface="Avenir Next LT Pro" panose="020B0504020202020204" pitchFamily="34" charset="0"/>
              </a:rPr>
              <a:t>Il existe des différences importantes entre l'</a:t>
            </a:r>
            <a:r>
              <a:rPr lang="fr-FR" sz="3600" b="1">
                <a:latin typeface="Avenir Next LT Pro" panose="020B0504020202020204" pitchFamily="34" charset="0"/>
              </a:rPr>
              <a:t>assistance</a:t>
            </a:r>
            <a:r>
              <a:rPr lang="fr-FR" sz="3600">
                <a:latin typeface="Avenir Next LT Pro" panose="020B0504020202020204" pitchFamily="34" charset="0"/>
              </a:rPr>
              <a:t>, la </a:t>
            </a:r>
            <a:r>
              <a:rPr lang="fr-FR" sz="3600" b="1">
                <a:latin typeface="Avenir Next LT Pro" panose="020B0504020202020204" pitchFamily="34" charset="0"/>
              </a:rPr>
              <a:t>participation</a:t>
            </a:r>
            <a:r>
              <a:rPr lang="fr-FR" sz="3600">
                <a:latin typeface="Avenir Next LT Pro" panose="020B0504020202020204" pitchFamily="34" charset="0"/>
              </a:rPr>
              <a:t> et le </a:t>
            </a:r>
            <a:r>
              <a:rPr lang="fr-FR" sz="3600" b="1">
                <a:latin typeface="Avenir Next LT Pro" panose="020B0504020202020204" pitchFamily="34" charset="0"/>
              </a:rPr>
              <a:t>leadership</a:t>
            </a:r>
            <a:r>
              <a:rPr lang="fr-FR" sz="3600">
                <a:latin typeface="Avenir Next LT Pro" panose="020B0504020202020204" pitchFamily="34" charset="0"/>
              </a:rPr>
              <a:t>.</a:t>
            </a:r>
          </a:p>
          <a:p>
            <a:endParaRPr lang="fr-FR" sz="3600">
              <a:latin typeface="Avenir Next LT Pro" panose="020B0504020202020204" pitchFamily="34" charset="0"/>
            </a:endParaRPr>
          </a:p>
          <a:p>
            <a:r>
              <a:rPr lang="fr-FR" sz="3600">
                <a:latin typeface="Avenir Next LT Pro" panose="020B0504020202020204" pitchFamily="34" charset="0"/>
              </a:rPr>
              <a:t>« L'inclusion », c'est plus que d'inviter les femmes à participer ! </a:t>
            </a:r>
          </a:p>
          <a:p>
            <a:endParaRPr lang="fr-FR" sz="3600">
              <a:latin typeface="Avenir Next LT Pro" panose="020B0504020202020204" pitchFamily="34" charset="0"/>
            </a:endParaRPr>
          </a:p>
          <a:p>
            <a:r>
              <a:rPr lang="fr-FR" sz="3600">
                <a:latin typeface="Avenir Next LT Pro" panose="020B0504020202020204" pitchFamily="34" charset="0"/>
              </a:rPr>
              <a:t>C'est faciliter la participation active des femmes aux activités et à la prise de décision.</a:t>
            </a:r>
          </a:p>
        </p:txBody>
      </p:sp>
    </p:spTree>
    <p:extLst>
      <p:ext uri="{BB962C8B-B14F-4D97-AF65-F5344CB8AC3E}">
        <p14:creationId xmlns:p14="http://schemas.microsoft.com/office/powerpoint/2010/main" val="344003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a:t>
            </a:r>
          </a:p>
        </p:txBody>
      </p:sp>
      <p:sp>
        <p:nvSpPr>
          <p:cNvPr id="25" name="TextBox 24">
            <a:extLst>
              <a:ext uri="{FF2B5EF4-FFF2-40B4-BE49-F238E27FC236}">
                <a16:creationId xmlns:a16="http://schemas.microsoft.com/office/drawing/2014/main" id="{B63EE7FD-0ECA-46E4-AD2A-5CD06D7D0618}"/>
              </a:ext>
            </a:extLst>
          </p:cNvPr>
          <p:cNvSpPr txBox="1"/>
          <p:nvPr/>
        </p:nvSpPr>
        <p:spPr>
          <a:xfrm>
            <a:off x="2819400" y="1562100"/>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comment évaluer la</a:t>
            </a:r>
          </a:p>
        </p:txBody>
      </p:sp>
      <p:sp>
        <p:nvSpPr>
          <p:cNvPr id="28" name="TextBox 27">
            <a:extLst>
              <a:ext uri="{FF2B5EF4-FFF2-40B4-BE49-F238E27FC236}">
                <a16:creationId xmlns:a16="http://schemas.microsoft.com/office/drawing/2014/main" id="{D15E1601-2651-48C5-A970-A2CB3ECA634F}"/>
              </a:ext>
            </a:extLst>
          </p:cNvPr>
          <p:cNvSpPr txBox="1"/>
          <p:nvPr/>
        </p:nvSpPr>
        <p:spPr>
          <a:xfrm>
            <a:off x="228600" y="2967499"/>
            <a:ext cx="5105400" cy="49398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SURVEILLANCE ET ÉVALUATION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Now" panose="020B0604020202020204" charset="0"/>
                <a:ea typeface="+mn-ea"/>
                <a:cs typeface="+mn-cs"/>
              </a:rPr>
              <a:t>Il existe deux grandes approches qui doivent être réalisées ensemble :</a:t>
            </a:r>
          </a:p>
          <a:p>
            <a:pPr marL="0" marR="0" lvl="0" indent="0" algn="ctr" defTabSz="914400" rtl="0" eaLnBrk="1" fontAlgn="auto" latinLnBrk="0" hangingPunct="1">
              <a:lnSpc>
                <a:spcPts val="3100"/>
              </a:lnSpc>
              <a:spcBef>
                <a:spcPts val="0"/>
              </a:spcBef>
              <a:spcAft>
                <a:spcPts val="0"/>
              </a:spcAft>
              <a:buClrTx/>
              <a:buSzTx/>
              <a:buFontTx/>
              <a:buNone/>
              <a:tabLst/>
              <a:defRPr/>
            </a:pPr>
            <a:endParaRPr lang="pt-BR" sz="2400">
              <a:solidFill>
                <a:prstClr val="black"/>
              </a:solidFill>
              <a:latin typeface="Now" panose="020B0604020202020204" charset="0"/>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QUANTITATIVE </a:t>
            </a:r>
            <a:r>
              <a:rPr lang="pt-BR" sz="2400">
                <a:solidFill>
                  <a:prstClr val="black"/>
                </a:solidFill>
                <a:latin typeface="Now" panose="020B0604020202020204" charset="0"/>
              </a:rPr>
              <a:t>et</a:t>
            </a: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QUALITATIVE</a:t>
            </a: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p:txBody>
      </p:sp>
      <p:sp>
        <p:nvSpPr>
          <p:cNvPr id="9" name="Oval 8">
            <a:extLst>
              <a:ext uri="{FF2B5EF4-FFF2-40B4-BE49-F238E27FC236}">
                <a16:creationId xmlns:a16="http://schemas.microsoft.com/office/drawing/2014/main" id="{D086D78E-8BF8-4B21-8D97-9FBCC399F58C}"/>
              </a:ext>
            </a:extLst>
          </p:cNvPr>
          <p:cNvSpPr/>
          <p:nvPr/>
        </p:nvSpPr>
        <p:spPr>
          <a:xfrm>
            <a:off x="5907374" y="32385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pic>
        <p:nvPicPr>
          <p:cNvPr id="3" name="Graphic 2" descr="Clipboard Partially Checked outline">
            <a:extLst>
              <a:ext uri="{FF2B5EF4-FFF2-40B4-BE49-F238E27FC236}">
                <a16:creationId xmlns:a16="http://schemas.microsoft.com/office/drawing/2014/main" id="{531AD915-359C-48AD-BBE6-D8CB2F850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1028" y="2769627"/>
            <a:ext cx="1106424" cy="1106424"/>
          </a:xfrm>
          <a:prstGeom prst="rect">
            <a:avLst/>
          </a:prstGeom>
        </p:spPr>
      </p:pic>
      <p:sp>
        <p:nvSpPr>
          <p:cNvPr id="4" name="Rectangle 3">
            <a:extLst>
              <a:ext uri="{FF2B5EF4-FFF2-40B4-BE49-F238E27FC236}">
                <a16:creationId xmlns:a16="http://schemas.microsoft.com/office/drawing/2014/main" id="{5AAA88CE-E9D1-4289-809D-62AEF6337761}"/>
              </a:ext>
            </a:extLst>
          </p:cNvPr>
          <p:cNvSpPr/>
          <p:nvPr/>
        </p:nvSpPr>
        <p:spPr>
          <a:xfrm>
            <a:off x="8839200" y="5166778"/>
            <a:ext cx="4715713" cy="53300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B50C85-E79D-42DB-AE87-AD2F8D9F3636}"/>
              </a:ext>
            </a:extLst>
          </p:cNvPr>
          <p:cNvSpPr txBox="1"/>
          <p:nvPr/>
        </p:nvSpPr>
        <p:spPr>
          <a:xfrm>
            <a:off x="6553200" y="3286651"/>
            <a:ext cx="10896600" cy="6048451"/>
          </a:xfrm>
          <a:prstGeom prst="rect">
            <a:avLst/>
          </a:prstGeom>
          <a:noFill/>
        </p:spPr>
        <p:txBody>
          <a:bodyPr wrap="square">
            <a:spAutoFit/>
          </a:bodyPr>
          <a:lstStyle/>
          <a:p>
            <a:pPr>
              <a:lnSpc>
                <a:spcPts val="3100"/>
              </a:lnSpc>
            </a:pPr>
            <a:r>
              <a:rPr lang="en-US" sz="2600" b="1" dirty="0">
                <a:latin typeface="Now" panose="020B0604020202020204" charset="0"/>
              </a:rPr>
              <a:t>Surveillance QUANTITATIVE </a:t>
            </a:r>
          </a:p>
          <a:p>
            <a:pPr>
              <a:lnSpc>
                <a:spcPts val="3100"/>
              </a:lnSpc>
            </a:pPr>
            <a:r>
              <a:rPr lang="fr-FR" sz="2400" dirty="0">
                <a:latin typeface="Now" panose="020B0604020202020204" charset="0"/>
              </a:rPr>
              <a:t>Un exemple courant d'indicateur quantitatif de l'inclusion du genre est le # et le % de participants aux activités de chaque sexe. </a:t>
            </a:r>
          </a:p>
          <a:p>
            <a:pPr>
              <a:lnSpc>
                <a:spcPts val="3100"/>
              </a:lnSpc>
            </a:pPr>
            <a:endParaRPr lang="fr-FR" sz="2400" dirty="0">
              <a:latin typeface="Now" panose="020B0604020202020204" charset="0"/>
            </a:endParaRPr>
          </a:p>
          <a:p>
            <a:pPr>
              <a:lnSpc>
                <a:spcPts val="3100"/>
              </a:lnSpc>
            </a:pPr>
            <a:endParaRPr lang="fr-FR" sz="2400" dirty="0">
              <a:latin typeface="Now" panose="020B0604020202020204" charset="0"/>
            </a:endParaRPr>
          </a:p>
          <a:p>
            <a:pPr>
              <a:lnSpc>
                <a:spcPts val="3100"/>
              </a:lnSpc>
            </a:pPr>
            <a:r>
              <a:rPr lang="fr-FR" sz="2400" dirty="0">
                <a:latin typeface="Now" panose="020B0604020202020204" charset="0"/>
              </a:rPr>
              <a:t>Cela nécessite des données ventilées par sexe - c'est-à-dire la collecte de données pour les hommes et de données pour les femmes.</a:t>
            </a:r>
          </a:p>
          <a:p>
            <a:pPr>
              <a:lnSpc>
                <a:spcPts val="3100"/>
              </a:lnSpc>
            </a:pPr>
            <a:endParaRPr lang="fr-FR" sz="2400" dirty="0">
              <a:latin typeface="Now" panose="020B0604020202020204" charset="0"/>
            </a:endParaRPr>
          </a:p>
          <a:p>
            <a:pPr>
              <a:lnSpc>
                <a:spcPts val="3100"/>
              </a:lnSpc>
            </a:pPr>
            <a:r>
              <a:rPr lang="fr-FR" sz="2400" i="1" dirty="0">
                <a:latin typeface="Now" panose="020B0604020202020204" charset="0"/>
              </a:rPr>
              <a:t>Par exemple, des données agrégées : 50 participants</a:t>
            </a:r>
          </a:p>
          <a:p>
            <a:pPr>
              <a:lnSpc>
                <a:spcPts val="3100"/>
              </a:lnSpc>
            </a:pPr>
            <a:r>
              <a:rPr lang="fr-FR" sz="2400" i="1" dirty="0">
                <a:latin typeface="Now" panose="020B0604020202020204" charset="0"/>
              </a:rPr>
              <a:t>Par exemple, données ventilées par sexe : 38 hommes, 12 femmes participants</a:t>
            </a:r>
          </a:p>
          <a:p>
            <a:pPr>
              <a:lnSpc>
                <a:spcPts val="3100"/>
              </a:lnSpc>
            </a:pPr>
            <a:endParaRPr lang="fr-FR" sz="2400" dirty="0">
              <a:latin typeface="Now" panose="020B0604020202020204" charset="0"/>
            </a:endParaRPr>
          </a:p>
          <a:p>
            <a:pPr>
              <a:lnSpc>
                <a:spcPts val="3100"/>
              </a:lnSpc>
            </a:pPr>
            <a:r>
              <a:rPr lang="fr-FR" sz="2400" dirty="0">
                <a:latin typeface="Now" panose="020B0604020202020204" charset="0"/>
              </a:rPr>
              <a:t>Autres exemples : #/% de postes de direction occupés par des femmes; # de femmes formées aux compétences clés</a:t>
            </a:r>
          </a:p>
          <a:p>
            <a:pPr>
              <a:lnSpc>
                <a:spcPts val="3100"/>
              </a:lnSpc>
            </a:pPr>
            <a:endParaRPr lang="en-US" sz="2400" b="1" dirty="0">
              <a:latin typeface="Now" panose="020B0604020202020204" charset="0"/>
            </a:endParaRPr>
          </a:p>
        </p:txBody>
      </p:sp>
    </p:spTree>
    <p:extLst>
      <p:ext uri="{BB962C8B-B14F-4D97-AF65-F5344CB8AC3E}">
        <p14:creationId xmlns:p14="http://schemas.microsoft.com/office/powerpoint/2010/main" val="3628150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095500"/>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9D3C1E38-8D56-49FD-A18E-02F8761223F8}"/>
              </a:ext>
            </a:extLst>
          </p:cNvPr>
          <p:cNvSpPr txBox="1"/>
          <p:nvPr/>
        </p:nvSpPr>
        <p:spPr>
          <a:xfrm>
            <a:off x="6477000" y="3304870"/>
            <a:ext cx="10896600" cy="6696577"/>
          </a:xfrm>
          <a:prstGeom prst="rect">
            <a:avLst/>
          </a:prstGeom>
          <a:noFill/>
        </p:spPr>
        <p:txBody>
          <a:bodyPr wrap="square">
            <a:spAutoFit/>
          </a:bodyPr>
          <a:lstStyle/>
          <a:p>
            <a:pPr>
              <a:lnSpc>
                <a:spcPts val="3000"/>
              </a:lnSpc>
              <a:spcAft>
                <a:spcPts val="1200"/>
              </a:spcAft>
            </a:pPr>
            <a:r>
              <a:rPr lang="en-US" sz="2600" b="1" dirty="0">
                <a:solidFill>
                  <a:schemeClr val="tx1"/>
                </a:solidFill>
                <a:latin typeface="Now" panose="020B0604020202020204" charset="0"/>
              </a:rPr>
              <a:t>Surveillance QUALITATIVE</a:t>
            </a:r>
          </a:p>
          <a:p>
            <a:pPr>
              <a:lnSpc>
                <a:spcPts val="3000"/>
              </a:lnSpc>
              <a:spcAft>
                <a:spcPts val="1200"/>
              </a:spcAft>
            </a:pPr>
            <a:r>
              <a:rPr lang="fr-FR" sz="2400" dirty="0">
                <a:latin typeface="Now" panose="020B0604020202020204" charset="0"/>
              </a:rPr>
              <a:t>vous donne des informations plus riches que la S&amp;E quantitative – celle-ci peut vous aider à comprendre les expériences des femmes et des hommes et les impacts résultant du travail </a:t>
            </a:r>
            <a:r>
              <a:rPr lang="fr-FR" sz="2400" dirty="0" err="1">
                <a:latin typeface="Now" panose="020B0604020202020204" charset="0"/>
              </a:rPr>
              <a:t>séxospécifique</a:t>
            </a:r>
            <a:r>
              <a:rPr lang="fr-FR" sz="2400" dirty="0">
                <a:latin typeface="Now" panose="020B0604020202020204" charset="0"/>
              </a:rPr>
              <a:t>. </a:t>
            </a:r>
          </a:p>
          <a:p>
            <a:pPr>
              <a:lnSpc>
                <a:spcPts val="3000"/>
              </a:lnSpc>
              <a:spcAft>
                <a:spcPts val="1200"/>
              </a:spcAft>
            </a:pPr>
            <a:endParaRPr lang="fr-FR" sz="2400" dirty="0">
              <a:latin typeface="Now" panose="020B0604020202020204" charset="0"/>
            </a:endParaRPr>
          </a:p>
          <a:p>
            <a:pPr>
              <a:lnSpc>
                <a:spcPts val="3000"/>
              </a:lnSpc>
              <a:spcAft>
                <a:spcPts val="1200"/>
              </a:spcAft>
            </a:pPr>
            <a:r>
              <a:rPr lang="fr-FR" sz="2400" dirty="0">
                <a:latin typeface="Now" panose="020B0604020202020204" charset="0"/>
              </a:rPr>
              <a:t>De nombreuses méthodes peuvent être utilisées à cette fin, généralement par le biais d'entretiens et de discussions de groupe. </a:t>
            </a:r>
          </a:p>
          <a:p>
            <a:pPr>
              <a:lnSpc>
                <a:spcPts val="3000"/>
              </a:lnSpc>
              <a:spcAft>
                <a:spcPts val="1200"/>
              </a:spcAft>
            </a:pPr>
            <a:endParaRPr lang="fr-FR" sz="2400" dirty="0">
              <a:latin typeface="Now" panose="020B0604020202020204" charset="0"/>
            </a:endParaRPr>
          </a:p>
          <a:p>
            <a:pPr>
              <a:lnSpc>
                <a:spcPts val="3000"/>
              </a:lnSpc>
              <a:spcAft>
                <a:spcPts val="1200"/>
              </a:spcAft>
            </a:pPr>
            <a:r>
              <a:rPr lang="fr-FR" sz="2400" dirty="0">
                <a:latin typeface="Now" panose="020B0604020202020204" charset="0"/>
              </a:rPr>
              <a:t>En voici quelques exemples </a:t>
            </a:r>
            <a:r>
              <a:rPr lang="fr-FR" sz="2600" dirty="0">
                <a:latin typeface="Now" panose="020B0604020202020204" charset="0"/>
              </a:rPr>
              <a:t>:</a:t>
            </a:r>
          </a:p>
          <a:p>
            <a:pPr marL="457200" indent="-457200">
              <a:lnSpc>
                <a:spcPts val="3000"/>
              </a:lnSpc>
              <a:spcAft>
                <a:spcPts val="1200"/>
              </a:spcAft>
              <a:buFont typeface="Arial" panose="020B0604020202020204" pitchFamily="34" charset="0"/>
              <a:buChar char="•"/>
            </a:pPr>
            <a:r>
              <a:rPr lang="fr-FR" sz="2200" dirty="0">
                <a:latin typeface="Now" panose="020B0604020202020204" charset="0"/>
              </a:rPr>
              <a:t>Recueillir les témoignages d'hommes et de femmes sur leurs expériences.</a:t>
            </a:r>
          </a:p>
          <a:p>
            <a:pPr marL="457200" indent="-457200">
              <a:lnSpc>
                <a:spcPts val="3000"/>
              </a:lnSpc>
              <a:spcAft>
                <a:spcPts val="1200"/>
              </a:spcAft>
              <a:buFont typeface="Arial" panose="020B0604020202020204" pitchFamily="34" charset="0"/>
              <a:buChar char="•"/>
            </a:pPr>
            <a:r>
              <a:rPr lang="fr-FR" sz="2200" dirty="0">
                <a:latin typeface="Now" panose="020B0604020202020204" charset="0"/>
              </a:rPr>
              <a:t>Discuter des expériences des femmes dans les groupes de discussion, notamment en identifiant les moyens d'améliorer l'inclusion.</a:t>
            </a:r>
          </a:p>
          <a:p>
            <a:pPr marL="457200" indent="-457200">
              <a:lnSpc>
                <a:spcPts val="3000"/>
              </a:lnSpc>
              <a:spcAft>
                <a:spcPts val="1200"/>
              </a:spcAft>
              <a:buFont typeface="Arial" panose="020B0604020202020204" pitchFamily="34" charset="0"/>
              <a:buChar char="•"/>
            </a:pPr>
            <a:r>
              <a:rPr lang="fr-FR" sz="2200" dirty="0">
                <a:latin typeface="Now" panose="020B0604020202020204" charset="0"/>
              </a:rPr>
              <a:t>Évaluation avec les participants (hommes et femmes) de la manière dont ils ont bénéficié des activités du projet.</a:t>
            </a:r>
          </a:p>
        </p:txBody>
      </p:sp>
      <p:sp>
        <p:nvSpPr>
          <p:cNvPr id="14" name="Oval 13">
            <a:extLst>
              <a:ext uri="{FF2B5EF4-FFF2-40B4-BE49-F238E27FC236}">
                <a16:creationId xmlns:a16="http://schemas.microsoft.com/office/drawing/2014/main" id="{8D791B28-447E-4434-A302-F7CBDC1DDA7B}"/>
              </a:ext>
            </a:extLst>
          </p:cNvPr>
          <p:cNvSpPr/>
          <p:nvPr/>
        </p:nvSpPr>
        <p:spPr>
          <a:xfrm>
            <a:off x="5867400" y="3238499"/>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pic>
        <p:nvPicPr>
          <p:cNvPr id="4" name="Graphic 3" descr="Chat outline">
            <a:extLst>
              <a:ext uri="{FF2B5EF4-FFF2-40B4-BE49-F238E27FC236}">
                <a16:creationId xmlns:a16="http://schemas.microsoft.com/office/drawing/2014/main" id="{A2962AEE-E2C1-41EA-AE88-B709D3A275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8200" y="2552700"/>
            <a:ext cx="914400" cy="914400"/>
          </a:xfrm>
          <a:prstGeom prst="rect">
            <a:avLst/>
          </a:prstGeom>
        </p:spPr>
      </p:pic>
      <p:pic>
        <p:nvPicPr>
          <p:cNvPr id="15" name="Graphic 14" descr="Users outline">
            <a:extLst>
              <a:ext uri="{FF2B5EF4-FFF2-40B4-BE49-F238E27FC236}">
                <a16:creationId xmlns:a16="http://schemas.microsoft.com/office/drawing/2014/main" id="{FE0C6F53-42C8-4F9C-9548-0F82296E7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47418" y="3078647"/>
            <a:ext cx="914400" cy="914400"/>
          </a:xfrm>
          <a:prstGeom prst="rect">
            <a:avLst/>
          </a:prstGeom>
        </p:spPr>
      </p:pic>
      <p:sp>
        <p:nvSpPr>
          <p:cNvPr id="19" name="TextBox 18">
            <a:extLst>
              <a:ext uri="{FF2B5EF4-FFF2-40B4-BE49-F238E27FC236}">
                <a16:creationId xmlns:a16="http://schemas.microsoft.com/office/drawing/2014/main" id="{82761531-A2E2-4D73-8944-258EE2BA9B74}"/>
              </a:ext>
            </a:extLst>
          </p:cNvPr>
          <p:cNvSpPr txBox="1"/>
          <p:nvPr/>
        </p:nvSpPr>
        <p:spPr>
          <a:xfrm>
            <a:off x="228600" y="2967499"/>
            <a:ext cx="5105400" cy="43156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SURVEILLANCE ET ÉVALUATION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Now" panose="020B0604020202020204" charset="0"/>
                <a:ea typeface="+mn-ea"/>
                <a:cs typeface="+mn-cs"/>
              </a:rPr>
              <a:t>Il existe deux grandes approches qui doivent être réalisées ensemble :</a:t>
            </a:r>
          </a:p>
          <a:p>
            <a:pPr marL="0" marR="0" lvl="0" indent="0" algn="ctr" defTabSz="914400" rtl="0" eaLnBrk="1" fontAlgn="auto" latinLnBrk="0" hangingPunct="1">
              <a:lnSpc>
                <a:spcPts val="3100"/>
              </a:lnSpc>
              <a:spcBef>
                <a:spcPts val="0"/>
              </a:spcBef>
              <a:spcAft>
                <a:spcPts val="0"/>
              </a:spcAft>
              <a:buClrTx/>
              <a:buSzTx/>
              <a:buFontTx/>
              <a:buNone/>
              <a:tabLst/>
              <a:defRPr/>
            </a:pPr>
            <a:endParaRPr lang="pt-BR" sz="2400">
              <a:solidFill>
                <a:prstClr val="black"/>
              </a:solidFill>
              <a:latin typeface="Now" panose="020B0604020202020204" charset="0"/>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QUANTITATIVE </a:t>
            </a:r>
            <a:r>
              <a:rPr lang="pt-BR" sz="2400">
                <a:solidFill>
                  <a:prstClr val="black"/>
                </a:solidFill>
                <a:latin typeface="Now" panose="020B0604020202020204" charset="0"/>
              </a:rPr>
              <a:t>et</a:t>
            </a: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QUALITATIVE</a:t>
            </a: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6" name="TextBox 15">
            <a:extLst>
              <a:ext uri="{FF2B5EF4-FFF2-40B4-BE49-F238E27FC236}">
                <a16:creationId xmlns:a16="http://schemas.microsoft.com/office/drawing/2014/main" id="{55A0A28D-C662-453B-9A18-4D455218D7F5}"/>
              </a:ext>
            </a:extLst>
          </p:cNvPr>
          <p:cNvSpPr txBox="1"/>
          <p:nvPr/>
        </p:nvSpPr>
        <p:spPr>
          <a:xfrm>
            <a:off x="2819400" y="1562100"/>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comment évaluer la</a:t>
            </a:r>
          </a:p>
        </p:txBody>
      </p:sp>
    </p:spTree>
    <p:extLst>
      <p:ext uri="{BB962C8B-B14F-4D97-AF65-F5344CB8AC3E}">
        <p14:creationId xmlns:p14="http://schemas.microsoft.com/office/powerpoint/2010/main" val="402281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Module 2</a:t>
            </a:r>
            <a:r>
              <a:rPr lang="en-US" sz="1600">
                <a:latin typeface="Now"/>
              </a:rPr>
              <a:t> | CADRE</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988879"/>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000">
                <a:solidFill>
                  <a:schemeClr val="tx1"/>
                </a:solidFill>
                <a:latin typeface="Now" panose="020B0604020202020204" charset="0"/>
              </a:rPr>
              <a:t>Cambodge | FACT</a:t>
            </a:r>
          </a:p>
          <a:p>
            <a:pPr>
              <a:spcAft>
                <a:spcPts val="1200"/>
              </a:spcAft>
            </a:pPr>
            <a:r>
              <a:rPr lang="fr-FR" sz="2600" b="1">
                <a:solidFill>
                  <a:schemeClr val="tx1"/>
                </a:solidFill>
                <a:latin typeface="Now" panose="020B0604020202020204" charset="0"/>
              </a:rPr>
              <a:t>« Nous avons vu beaucoup d'histoires de réussite pour les femmes avec lesquelles nous travaillons ! »</a:t>
            </a:r>
          </a:p>
          <a:p>
            <a:pPr>
              <a:spcAft>
                <a:spcPts val="1200"/>
              </a:spcAft>
            </a:pPr>
            <a:endParaRPr lang="fr-FR" sz="2600" b="1">
              <a:solidFill>
                <a:schemeClr val="tx1"/>
              </a:solidFill>
              <a:latin typeface="Now" panose="020B0604020202020204" charset="0"/>
            </a:endParaRPr>
          </a:p>
          <a:p>
            <a:pPr marL="457200" indent="-457200">
              <a:spcAft>
                <a:spcPts val="1200"/>
              </a:spcAft>
              <a:buFont typeface="Arial" panose="020B0604020202020204" pitchFamily="34" charset="0"/>
              <a:buChar char="•"/>
            </a:pPr>
            <a:r>
              <a:rPr lang="fr-FR" sz="2600">
                <a:solidFill>
                  <a:schemeClr val="tx1"/>
                </a:solidFill>
                <a:latin typeface="Now" panose="020B0604020202020204" charset="0"/>
              </a:rPr>
              <a:t>Davantage de femmes ont été élues au conseil communal et aux autorités locales ; par exemple, l'une des militantes locales les plus actives dans le domaine de la pêche a été élue au conseil de district.</a:t>
            </a:r>
          </a:p>
          <a:p>
            <a:pPr marL="457200" indent="-457200">
              <a:spcAft>
                <a:spcPts val="1200"/>
              </a:spcAft>
              <a:buFont typeface="Arial" panose="020B0604020202020204" pitchFamily="34" charset="0"/>
              <a:buChar char="•"/>
            </a:pPr>
            <a:endParaRPr lang="fr-FR" sz="2600">
              <a:solidFill>
                <a:schemeClr val="tx1"/>
              </a:solidFill>
              <a:latin typeface="Now" panose="020B0604020202020204" charset="0"/>
            </a:endParaRPr>
          </a:p>
          <a:p>
            <a:pPr marL="457200" indent="-457200">
              <a:spcAft>
                <a:spcPts val="1200"/>
              </a:spcAft>
              <a:buFont typeface="Arial" panose="020B0604020202020204" pitchFamily="34" charset="0"/>
              <a:buChar char="•"/>
            </a:pPr>
            <a:r>
              <a:rPr lang="fr-FR" sz="2600">
                <a:solidFill>
                  <a:schemeClr val="tx1"/>
                </a:solidFill>
                <a:latin typeface="Now" panose="020B0604020202020204" charset="0"/>
              </a:rPr>
              <a:t>Les femmes sont capables d'animer des réunions, de produire et de soumettre des rapports aux conseils communaux, et de plaider auprès du public, des médias et de l'administration nationale de la pêche.</a:t>
            </a:r>
          </a:p>
          <a:p>
            <a:pPr marL="342900" indent="-342900">
              <a:buFont typeface="Arial" panose="020B0604020202020204" pitchFamily="34" charset="0"/>
              <a:buChar char="•"/>
            </a:pPr>
            <a:endParaRPr lang="en-US" sz="2400">
              <a:solidFill>
                <a:schemeClr val="tx1"/>
              </a:solidFill>
              <a:latin typeface="Now" panose="020B0604020202020204" charset="0"/>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Participation significative</a:t>
            </a:r>
          </a:p>
        </p:txBody>
      </p:sp>
      <p:sp>
        <p:nvSpPr>
          <p:cNvPr id="8" name="TextBox 7">
            <a:extLst>
              <a:ext uri="{FF2B5EF4-FFF2-40B4-BE49-F238E27FC236}">
                <a16:creationId xmlns:a16="http://schemas.microsoft.com/office/drawing/2014/main" id="{FE322F95-9DF3-484B-B87F-0F58D2F79E2D}"/>
              </a:ext>
            </a:extLst>
          </p:cNvPr>
          <p:cNvSpPr txBox="1"/>
          <p:nvPr/>
        </p:nvSpPr>
        <p:spPr>
          <a:xfrm>
            <a:off x="4574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Exemples de </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15600" y="2758595"/>
            <a:ext cx="7389091" cy="5541818"/>
          </a:xfrm>
          <a:prstGeom prst="rect">
            <a:avLst/>
          </a:prstGeom>
        </p:spPr>
      </p:pic>
      <p:sp>
        <p:nvSpPr>
          <p:cNvPr id="14" name="TextBox 4">
            <a:extLst>
              <a:ext uri="{FF2B5EF4-FFF2-40B4-BE49-F238E27FC236}">
                <a16:creationId xmlns:a16="http://schemas.microsoft.com/office/drawing/2014/main" id="{2D7B1D24-202E-492F-9F22-E7C6B86E0AD2}"/>
              </a:ext>
            </a:extLst>
          </p:cNvPr>
          <p:cNvSpPr txBox="1"/>
          <p:nvPr/>
        </p:nvSpPr>
        <p:spPr>
          <a:xfrm>
            <a:off x="11311596" y="8343900"/>
            <a:ext cx="6519204"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Discussion de groupe dirigée par des femmes sur la gestion des ressources de la pêche. </a:t>
            </a:r>
            <a:r>
              <a:rPr lang="en-US">
                <a:solidFill>
                  <a:schemeClr val="bg1"/>
                </a:solidFill>
                <a:latin typeface="Now"/>
              </a:rPr>
              <a:t>©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327232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13" name="TextBox 12">
            <a:extLst>
              <a:ext uri="{FF2B5EF4-FFF2-40B4-BE49-F238E27FC236}">
                <a16:creationId xmlns:a16="http://schemas.microsoft.com/office/drawing/2014/main" id="{C8FB4032-2940-4415-8AE8-37CD7C23A476}"/>
              </a:ext>
            </a:extLst>
          </p:cNvPr>
          <p:cNvSpPr txBox="1"/>
          <p:nvPr/>
        </p:nvSpPr>
        <p:spPr>
          <a:xfrm>
            <a:off x="9067800" y="1712059"/>
            <a:ext cx="8153400" cy="6017032"/>
          </a:xfrm>
          <a:prstGeom prst="rect">
            <a:avLst/>
          </a:prstGeom>
          <a:noFill/>
        </p:spPr>
        <p:txBody>
          <a:bodyPr wrap="square">
            <a:spAutoFit/>
          </a:bodyPr>
          <a:lstStyle/>
          <a:p>
            <a:r>
              <a:rPr lang="fr-FR" sz="3500" dirty="0">
                <a:solidFill>
                  <a:schemeClr val="bg1"/>
                </a:solidFill>
                <a:latin typeface="Now" panose="020B0604020202020204" charset="0"/>
              </a:rPr>
              <a:t>Dans ce module, nous présentons un cadre qui peut vous guider dans votre réflexion sur la généralisation du genre dans vos projets. </a:t>
            </a:r>
          </a:p>
          <a:p>
            <a:endParaRPr lang="fr-FR" sz="3500" dirty="0">
              <a:solidFill>
                <a:schemeClr val="bg1"/>
              </a:solidFill>
              <a:latin typeface="Now" panose="020B0604020202020204" charset="0"/>
            </a:endParaRPr>
          </a:p>
          <a:p>
            <a:r>
              <a:rPr lang="fr-FR" sz="3500" dirty="0">
                <a:solidFill>
                  <a:schemeClr val="bg1"/>
                </a:solidFill>
                <a:latin typeface="Now" panose="020B0604020202020204" charset="0"/>
              </a:rPr>
              <a:t>Nous expliquerons les composantes du cadre à l'aide d'exemples tirés du travail et des expériences partagés par les bénéficiaires de subventions du CEPF dans le Hotspot Indo-Birman.</a:t>
            </a:r>
            <a:endParaRPr lang="en-US" sz="3500" dirty="0">
              <a:solidFill>
                <a:schemeClr val="bg1"/>
              </a:solidFill>
              <a:latin typeface="Now" panose="020B0604020202020204" charset="0"/>
            </a:endParaRPr>
          </a:p>
        </p:txBody>
      </p:sp>
      <p:sp>
        <p:nvSpPr>
          <p:cNvPr id="15" name="Rectangle 14">
            <a:extLst>
              <a:ext uri="{FF2B5EF4-FFF2-40B4-BE49-F238E27FC236}">
                <a16:creationId xmlns:a16="http://schemas.microsoft.com/office/drawing/2014/main" id="{F4032E18-F2A2-4DD0-92FE-D1AA5CD7E85E}"/>
              </a:ext>
            </a:extLst>
          </p:cNvPr>
          <p:cNvSpPr/>
          <p:nvPr/>
        </p:nvSpPr>
        <p:spPr>
          <a:xfrm>
            <a:off x="1295400" y="1562100"/>
            <a:ext cx="7162800" cy="7104468"/>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4803735"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4876915"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4876915"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1866899"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la participation des femmes peut-elle se poursuivre à l'avenir ?</a:t>
            </a:r>
            <a:endParaRPr lang="en-US" sz="2200">
              <a:solidFill>
                <a:schemeClr val="bg1"/>
              </a:solidFill>
              <a:latin typeface="+mj-lt"/>
            </a:endParaRP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2019300"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soutenir une participation significative des femmes ?</a:t>
            </a:r>
            <a:endParaRPr lang="en-US" sz="2200">
              <a:solidFill>
                <a:schemeClr val="bg1"/>
              </a:solidFill>
              <a:latin typeface="+mj-lt"/>
            </a:endParaRP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1502038"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Quelle est la situation actuelle des femmes ?</a:t>
            </a:r>
            <a:endParaRPr lang="en-US" sz="2200">
              <a:solidFill>
                <a:schemeClr val="bg1"/>
              </a:solidFill>
              <a:latin typeface="+mj-lt"/>
            </a:endParaRP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3527419"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intégrer davantage les femmes ?</a:t>
            </a:r>
            <a:endParaRPr lang="en-US" sz="2200">
              <a:solidFill>
                <a:schemeClr val="bg1"/>
              </a:solidFill>
              <a:latin typeface="+mj-lt"/>
            </a:endParaRP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6219988"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augmenter la capacité de participation des femmes ?</a:t>
            </a:r>
            <a:endParaRPr lang="en-US" sz="2200">
              <a:solidFill>
                <a:schemeClr val="bg1"/>
              </a:solidFill>
              <a:latin typeface="+mj-lt"/>
            </a:endParaRP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26128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Arial" panose="020B0604020202020204" pitchFamily="34" charset="0"/>
              </a:rPr>
              <a:t>Objectif : participation des femmes</a:t>
            </a:r>
            <a:endParaRPr lang="en-US" sz="2200">
              <a:solidFill>
                <a:schemeClr val="bg1"/>
              </a:solidFill>
              <a:latin typeface="+mj-lt"/>
              <a:cs typeface="Arial" panose="020B0604020202020204" pitchFamily="34" charset="0"/>
            </a:endParaRP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4803735"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4803735"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Tree>
    <p:extLst>
      <p:ext uri="{BB962C8B-B14F-4D97-AF65-F5344CB8AC3E}">
        <p14:creationId xmlns:p14="http://schemas.microsoft.com/office/powerpoint/2010/main" val="2285613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black"/>
                </a:solidFill>
                <a:effectLst/>
                <a:uLnTx/>
                <a:uFillTx/>
                <a:latin typeface="Now"/>
                <a:ea typeface="+mn-ea"/>
                <a:cs typeface="+mn-cs"/>
              </a:rPr>
              <a:t>Module 2</a:t>
            </a:r>
            <a:r>
              <a:rPr kumimoji="0" lang="en-US" sz="1600" b="0" i="0" u="none" strike="noStrike" kern="1200" cap="none" spc="0" normalizeH="0" baseline="0" noProof="0">
                <a:ln>
                  <a:noFill/>
                </a:ln>
                <a:solidFill>
                  <a:prstClr val="black"/>
                </a:solidFill>
                <a:effectLst/>
                <a:uLnTx/>
                <a:uFillTx/>
                <a:latin typeface="Now"/>
                <a:ea typeface="+mn-ea"/>
                <a:cs typeface="+mn-cs"/>
              </a:rPr>
              <a:t> | CADRE</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552700"/>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a:ln>
                  <a:noFill/>
                </a:ln>
                <a:solidFill>
                  <a:prstClr val="black"/>
                </a:solidFill>
                <a:effectLst/>
                <a:uLnTx/>
                <a:uFillTx/>
                <a:latin typeface="Now" panose="020B0604020202020204" charset="0"/>
                <a:ea typeface="+mn-ea"/>
                <a:cs typeface="+mn-cs"/>
              </a:rPr>
              <a:t>(</a:t>
            </a:r>
            <a:r>
              <a:rPr lang="en-US" sz="2000" i="1">
                <a:solidFill>
                  <a:prstClr val="black"/>
                </a:solidFill>
                <a:latin typeface="Now" panose="020B0604020202020204" charset="0"/>
              </a:rPr>
              <a:t>suite</a:t>
            </a:r>
            <a:r>
              <a:rPr kumimoji="0" lang="en-US" sz="2000" b="0" i="1" u="none" strike="noStrike" kern="1200" cap="none" spc="0" normalizeH="0" baseline="0" noProof="0">
                <a:ln>
                  <a:noFill/>
                </a:ln>
                <a:solidFill>
                  <a:prstClr val="black"/>
                </a:solidFill>
                <a:effectLst/>
                <a:uLnTx/>
                <a:uFillTx/>
                <a:latin typeface="Now" panose="020B0604020202020204" charset="0"/>
                <a:ea typeface="+mn-ea"/>
                <a:cs typeface="+mn-cs"/>
              </a:rPr>
              <a:t>)</a:t>
            </a:r>
          </a:p>
          <a:p>
            <a:pPr marL="342900" indent="-342900">
              <a:spcAft>
                <a:spcPts val="1200"/>
              </a:spcAft>
              <a:buFont typeface="Arial" panose="020B0604020202020204" pitchFamily="34" charset="0"/>
              <a:buChar char="•"/>
            </a:pPr>
            <a:r>
              <a:rPr lang="fr-FR" sz="2600">
                <a:solidFill>
                  <a:schemeClr val="tx1"/>
                </a:solidFill>
                <a:latin typeface="Now" panose="020B0604020202020204" charset="0"/>
              </a:rPr>
              <a:t>Changement des mentalités : Les femmes qui ont acquis des connaissances et des compétences sont devenues plus confiantes et motivées pour s'occuper des problèmes communautaires et capables de mobiliser les communautés contre les menaces, par exemple la pêche illégale ou l'empiètement sur les terres.</a:t>
            </a:r>
          </a:p>
          <a:p>
            <a:pPr marL="342900" indent="-342900">
              <a:spcAft>
                <a:spcPts val="1200"/>
              </a:spcAft>
              <a:buFont typeface="Arial" panose="020B0604020202020204" pitchFamily="34" charset="0"/>
              <a:buChar char="•"/>
            </a:pPr>
            <a:endParaRPr lang="fr-FR" sz="2600">
              <a:solidFill>
                <a:schemeClr val="tx1"/>
              </a:solidFill>
              <a:latin typeface="Now" panose="020B0604020202020204" charset="0"/>
            </a:endParaRPr>
          </a:p>
          <a:p>
            <a:pPr marL="342900" indent="-342900">
              <a:spcAft>
                <a:spcPts val="1200"/>
              </a:spcAft>
              <a:buFont typeface="Arial" panose="020B0604020202020204" pitchFamily="34" charset="0"/>
              <a:buChar char="•"/>
            </a:pPr>
            <a:r>
              <a:rPr lang="fr-FR" sz="2600">
                <a:solidFill>
                  <a:schemeClr val="tx1"/>
                </a:solidFill>
                <a:latin typeface="Now" panose="020B0604020202020204" charset="0"/>
              </a:rPr>
              <a:t>L'attitude des hommes a également changé : voyant que les femmes sont capables d'être fortes et informées, ils sont plus disposés à collaborer et à écouter.</a:t>
            </a:r>
          </a:p>
          <a:p>
            <a:pPr marL="342900" indent="-342900">
              <a:spcAft>
                <a:spcPts val="1200"/>
              </a:spcAft>
              <a:buFont typeface="Arial" panose="020B0604020202020204" pitchFamily="34" charset="0"/>
              <a:buChar char="•"/>
            </a:pPr>
            <a:endParaRPr lang="fr-FR" sz="2600">
              <a:solidFill>
                <a:schemeClr val="tx1"/>
              </a:solidFill>
              <a:latin typeface="Now" panose="020B0604020202020204" charset="0"/>
            </a:endParaRPr>
          </a:p>
          <a:p>
            <a:pPr marL="342900" indent="-342900">
              <a:spcAft>
                <a:spcPts val="1200"/>
              </a:spcAft>
              <a:buFont typeface="Arial" panose="020B0604020202020204" pitchFamily="34" charset="0"/>
              <a:buChar char="•"/>
            </a:pPr>
            <a:r>
              <a:rPr lang="fr-FR" sz="2600">
                <a:solidFill>
                  <a:schemeClr val="tx1"/>
                </a:solidFill>
                <a:latin typeface="Now" panose="020B0604020202020204" charset="0"/>
              </a:rPr>
              <a:t>Nous impliquons les femmes dans la surveillance et l'évaluation afin de garantir que les perspectives des femmes sont incluses dans l'évaluation des progrès et des impacts des projets.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Now" panose="020B0604020202020204" charset="0"/>
                <a:ea typeface="+mn-ea"/>
                <a:cs typeface="+mn-cs"/>
              </a:rPr>
              <a:t>Participation significative</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15600" y="2758595"/>
            <a:ext cx="7389091" cy="5541818"/>
          </a:xfrm>
          <a:prstGeom prst="rect">
            <a:avLst/>
          </a:prstGeom>
        </p:spPr>
      </p:pic>
      <p:sp>
        <p:nvSpPr>
          <p:cNvPr id="10" name="TextBox 9">
            <a:extLst>
              <a:ext uri="{FF2B5EF4-FFF2-40B4-BE49-F238E27FC236}">
                <a16:creationId xmlns:a16="http://schemas.microsoft.com/office/drawing/2014/main" id="{23E5A156-AAE4-4435-A4EB-43E02411E690}"/>
              </a:ext>
            </a:extLst>
          </p:cNvPr>
          <p:cNvSpPr txBox="1"/>
          <p:nvPr/>
        </p:nvSpPr>
        <p:spPr>
          <a:xfrm>
            <a:off x="4574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Exemples de </a:t>
            </a:r>
          </a:p>
        </p:txBody>
      </p:sp>
    </p:spTree>
    <p:extLst>
      <p:ext uri="{BB962C8B-B14F-4D97-AF65-F5344CB8AC3E}">
        <p14:creationId xmlns:p14="http://schemas.microsoft.com/office/powerpoint/2010/main" val="384229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19445" y="-12845"/>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8104268" y="1562100"/>
            <a:ext cx="10183732" cy="1323439"/>
          </a:xfrm>
          <a:prstGeom prst="rect">
            <a:avLst/>
          </a:prstGeom>
          <a:noFill/>
        </p:spPr>
        <p:txBody>
          <a:bodyPr wrap="square">
            <a:spAutoFit/>
          </a:bodyPr>
          <a:lstStyle/>
          <a:p>
            <a:r>
              <a:rPr lang="fr-FR" sz="4000" b="1">
                <a:solidFill>
                  <a:schemeClr val="bg1"/>
                </a:solidFill>
                <a:latin typeface="Now" panose="020B0604020202020204" charset="0"/>
              </a:rPr>
              <a:t>Établir des méthodes de </a:t>
            </a:r>
          </a:p>
          <a:p>
            <a:r>
              <a:rPr lang="fr-FR" sz="4000" b="1">
                <a:solidFill>
                  <a:schemeClr val="bg1"/>
                </a:solidFill>
                <a:latin typeface="Now" panose="020B0604020202020204" charset="0"/>
              </a:rPr>
              <a:t>travail durables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104268" y="5063064"/>
            <a:ext cx="9144000" cy="2677656"/>
          </a:xfrm>
          <a:prstGeom prst="rect">
            <a:avLst/>
          </a:prstGeom>
          <a:noFill/>
        </p:spPr>
        <p:txBody>
          <a:bodyPr wrap="square">
            <a:spAutoFit/>
          </a:bodyPr>
          <a:lstStyle/>
          <a:p>
            <a:r>
              <a:rPr lang="fr-FR" sz="2800">
                <a:solidFill>
                  <a:schemeClr val="bg1"/>
                </a:solidFill>
                <a:latin typeface="Now" panose="020B0604020202020204" charset="0"/>
              </a:rPr>
              <a:t>Et comment pouvez-vous institutionnaliser la participation des femmes - et le travail nécessaire pour créer des environnements favorables et soutenir les capacités - afin qu'elle puisse se poursuivre même au-delà du cycle de subvention actuel ?</a:t>
            </a:r>
            <a:endParaRPr lang="en-US" sz="28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3216124"/>
            <a:ext cx="9144000" cy="892552"/>
          </a:xfrm>
          <a:prstGeom prst="rect">
            <a:avLst/>
          </a:prstGeom>
          <a:noFill/>
        </p:spPr>
        <p:txBody>
          <a:bodyPr wrap="square">
            <a:spAutoFit/>
          </a:bodyPr>
          <a:lstStyle/>
          <a:p>
            <a:r>
              <a:rPr lang="fr-FR" sz="2600">
                <a:solidFill>
                  <a:schemeClr val="bg1"/>
                </a:solidFill>
                <a:latin typeface="Now" panose="020B0604020202020204" charset="0"/>
              </a:rPr>
              <a:t>Comment intégrer la participation des femmes dans un travail à long terme ?</a:t>
            </a:r>
            <a:endParaRPr lang="en-US" sz="2600">
              <a:solidFill>
                <a:schemeClr val="bg1"/>
              </a:solidFill>
              <a:latin typeface="Now" panose="020B0604020202020204" charset="0"/>
            </a:endParaRPr>
          </a:p>
        </p:txBody>
      </p:sp>
      <p:sp>
        <p:nvSpPr>
          <p:cNvPr id="24" name="Rectangle 23">
            <a:extLst>
              <a:ext uri="{FF2B5EF4-FFF2-40B4-BE49-F238E27FC236}">
                <a16:creationId xmlns:a16="http://schemas.microsoft.com/office/drawing/2014/main" id="{A4E55EC0-3193-4B06-B089-05A353EE2BBB}"/>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5" name="Rectangle 54">
            <a:extLst>
              <a:ext uri="{FF2B5EF4-FFF2-40B4-BE49-F238E27FC236}">
                <a16:creationId xmlns:a16="http://schemas.microsoft.com/office/drawing/2014/main" id="{857CCDA7-DB1A-4EAF-BFA8-CBD54156A963}"/>
              </a:ext>
            </a:extLst>
          </p:cNvPr>
          <p:cNvSpPr/>
          <p:nvPr/>
        </p:nvSpPr>
        <p:spPr>
          <a:xfrm>
            <a:off x="304800" y="2724786"/>
            <a:ext cx="6967332" cy="13096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25" name="Arrow: Down 24">
            <a:extLst>
              <a:ext uri="{FF2B5EF4-FFF2-40B4-BE49-F238E27FC236}">
                <a16:creationId xmlns:a16="http://schemas.microsoft.com/office/drawing/2014/main" id="{5096451C-F237-487F-AD99-026D7317E27F}"/>
              </a:ext>
            </a:extLst>
          </p:cNvPr>
          <p:cNvSpPr/>
          <p:nvPr/>
        </p:nvSpPr>
        <p:spPr>
          <a:xfrm rot="10800000">
            <a:off x="3622539"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8" name="Right Brace 27">
            <a:extLst>
              <a:ext uri="{FF2B5EF4-FFF2-40B4-BE49-F238E27FC236}">
                <a16:creationId xmlns:a16="http://schemas.microsoft.com/office/drawing/2014/main" id="{FEABF708-1D89-409C-BA8F-707F757B264D}"/>
              </a:ext>
            </a:extLst>
          </p:cNvPr>
          <p:cNvSpPr/>
          <p:nvPr/>
        </p:nvSpPr>
        <p:spPr>
          <a:xfrm rot="5400000">
            <a:off x="3695719"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9" name="Right Brace 28">
            <a:extLst>
              <a:ext uri="{FF2B5EF4-FFF2-40B4-BE49-F238E27FC236}">
                <a16:creationId xmlns:a16="http://schemas.microsoft.com/office/drawing/2014/main" id="{939F42ED-2B65-40A8-A981-75E4022F9F2B}"/>
              </a:ext>
            </a:extLst>
          </p:cNvPr>
          <p:cNvSpPr/>
          <p:nvPr/>
        </p:nvSpPr>
        <p:spPr>
          <a:xfrm rot="16200000">
            <a:off x="3695719"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0" name="Rectangle: Rounded Corners 29">
            <a:extLst>
              <a:ext uri="{FF2B5EF4-FFF2-40B4-BE49-F238E27FC236}">
                <a16:creationId xmlns:a16="http://schemas.microsoft.com/office/drawing/2014/main" id="{B3BD402B-69FE-4CA1-8F8B-FCD0DBF604D9}"/>
              </a:ext>
            </a:extLst>
          </p:cNvPr>
          <p:cNvSpPr/>
          <p:nvPr/>
        </p:nvSpPr>
        <p:spPr>
          <a:xfrm>
            <a:off x="685703"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la participation des femmes peut-elle se poursuivre à l'avenir ?</a:t>
            </a: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19E46C01-F5E2-477B-9FFD-79CDFEB26540}"/>
              </a:ext>
            </a:extLst>
          </p:cNvPr>
          <p:cNvSpPr/>
          <p:nvPr/>
        </p:nvSpPr>
        <p:spPr>
          <a:xfrm>
            <a:off x="838104"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soutenir une participation significative des femmes ?</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B3D093E4-65A7-473E-A12E-4856BE1A227E}"/>
              </a:ext>
            </a:extLst>
          </p:cNvPr>
          <p:cNvSpPr/>
          <p:nvPr/>
        </p:nvSpPr>
        <p:spPr>
          <a:xfrm>
            <a:off x="320842"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Quelle est la situation actuelle des femmes ?</a:t>
            </a:r>
            <a:endParaRPr lang="en-US" sz="2200">
              <a:solidFill>
                <a:schemeClr val="bg1"/>
              </a:solidFill>
              <a:latin typeface="+mj-lt"/>
            </a:endParaRPr>
          </a:p>
        </p:txBody>
      </p:sp>
      <p:sp>
        <p:nvSpPr>
          <p:cNvPr id="43" name="Rectangle: Rounded Corners 42">
            <a:extLst>
              <a:ext uri="{FF2B5EF4-FFF2-40B4-BE49-F238E27FC236}">
                <a16:creationId xmlns:a16="http://schemas.microsoft.com/office/drawing/2014/main" id="{1DB385BB-4BE1-4C48-8BEC-BA5F6F32D493}"/>
              </a:ext>
            </a:extLst>
          </p:cNvPr>
          <p:cNvSpPr/>
          <p:nvPr/>
        </p:nvSpPr>
        <p:spPr>
          <a:xfrm>
            <a:off x="2346223"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intégrer davantage les femmes ?</a:t>
            </a:r>
            <a:endParaRPr lang="en-US" sz="2200">
              <a:solidFill>
                <a:schemeClr val="bg1"/>
              </a:solidFill>
              <a:latin typeface="+mj-lt"/>
            </a:endParaRPr>
          </a:p>
        </p:txBody>
      </p:sp>
      <p:sp>
        <p:nvSpPr>
          <p:cNvPr id="49" name="Rectangle: Rounded Corners 48">
            <a:extLst>
              <a:ext uri="{FF2B5EF4-FFF2-40B4-BE49-F238E27FC236}">
                <a16:creationId xmlns:a16="http://schemas.microsoft.com/office/drawing/2014/main" id="{9CCBD286-B594-4622-B778-AE7915F3B99E}"/>
              </a:ext>
            </a:extLst>
          </p:cNvPr>
          <p:cNvSpPr/>
          <p:nvPr/>
        </p:nvSpPr>
        <p:spPr>
          <a:xfrm>
            <a:off x="5038792"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augmenter la capacité de participation des femmes ?</a:t>
            </a:r>
            <a:endParaRPr lang="en-US" sz="2200">
              <a:solidFill>
                <a:schemeClr val="bg1"/>
              </a:solidFill>
              <a:latin typeface="+mj-lt"/>
            </a:endParaRPr>
          </a:p>
        </p:txBody>
      </p:sp>
      <p:sp>
        <p:nvSpPr>
          <p:cNvPr id="50" name="Rectangle: Rounded Corners 49">
            <a:extLst>
              <a:ext uri="{FF2B5EF4-FFF2-40B4-BE49-F238E27FC236}">
                <a16:creationId xmlns:a16="http://schemas.microsoft.com/office/drawing/2014/main" id="{0924AFDF-0A03-43F1-BBC9-3A2B031E5AAD}"/>
              </a:ext>
            </a:extLst>
          </p:cNvPr>
          <p:cNvSpPr/>
          <p:nvPr/>
        </p:nvSpPr>
        <p:spPr>
          <a:xfrm>
            <a:off x="1431658"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Arial" panose="020B0604020202020204" pitchFamily="34" charset="0"/>
              </a:rPr>
              <a:t>Objectif : participation des femmes</a:t>
            </a:r>
            <a:endParaRPr lang="en-US" sz="2200">
              <a:solidFill>
                <a:schemeClr val="bg1"/>
              </a:solidFill>
              <a:latin typeface="+mj-lt"/>
              <a:cs typeface="Arial" panose="020B0604020202020204" pitchFamily="34" charset="0"/>
            </a:endParaRPr>
          </a:p>
        </p:txBody>
      </p:sp>
      <p:sp>
        <p:nvSpPr>
          <p:cNvPr id="51" name="Arrow: Down 50">
            <a:extLst>
              <a:ext uri="{FF2B5EF4-FFF2-40B4-BE49-F238E27FC236}">
                <a16:creationId xmlns:a16="http://schemas.microsoft.com/office/drawing/2014/main" id="{C230A98D-DD0E-4AC4-9D19-F6504FF29F3D}"/>
              </a:ext>
            </a:extLst>
          </p:cNvPr>
          <p:cNvSpPr/>
          <p:nvPr/>
        </p:nvSpPr>
        <p:spPr>
          <a:xfrm rot="10800000">
            <a:off x="3622539"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2" name="Arrow: Down 51">
            <a:extLst>
              <a:ext uri="{FF2B5EF4-FFF2-40B4-BE49-F238E27FC236}">
                <a16:creationId xmlns:a16="http://schemas.microsoft.com/office/drawing/2014/main" id="{C86DD403-A60D-4764-A59C-5619EA4A3908}"/>
              </a:ext>
            </a:extLst>
          </p:cNvPr>
          <p:cNvSpPr/>
          <p:nvPr/>
        </p:nvSpPr>
        <p:spPr>
          <a:xfrm rot="10800000">
            <a:off x="3622539"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4" name="Rectangle 53">
            <a:extLst>
              <a:ext uri="{FF2B5EF4-FFF2-40B4-BE49-F238E27FC236}">
                <a16:creationId xmlns:a16="http://schemas.microsoft.com/office/drawing/2014/main" id="{38152679-FCBE-42F6-8DB2-3B9538DF2170}"/>
              </a:ext>
            </a:extLst>
          </p:cNvPr>
          <p:cNvSpPr/>
          <p:nvPr/>
        </p:nvSpPr>
        <p:spPr>
          <a:xfrm>
            <a:off x="304800" y="2840579"/>
            <a:ext cx="6967332" cy="557952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1339717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19445" y="1903"/>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23" name="TextBox 22">
            <a:extLst>
              <a:ext uri="{FF2B5EF4-FFF2-40B4-BE49-F238E27FC236}">
                <a16:creationId xmlns:a16="http://schemas.microsoft.com/office/drawing/2014/main" id="{54B7D59A-C298-4671-B692-262F2D406C65}"/>
              </a:ext>
            </a:extLst>
          </p:cNvPr>
          <p:cNvSpPr txBox="1"/>
          <p:nvPr/>
        </p:nvSpPr>
        <p:spPr>
          <a:xfrm>
            <a:off x="248250" y="867668"/>
            <a:ext cx="7094019" cy="744819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white"/>
                </a:solidFill>
                <a:effectLst/>
                <a:uLnTx/>
                <a:uFillTx/>
                <a:latin typeface="Now" panose="020B0604020202020204" charset="0"/>
              </a:rPr>
              <a:t>Intégrer les questions de genre dans les politiques institutionnelles (par exemple, les comités communautaires, les stratégies des organisations, le lobbying pour que les institutions établissent ou mettent à jour des directives/politiques sur le genre).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white"/>
                </a:solidFill>
                <a:effectLst/>
                <a:uLnTx/>
                <a:uFillTx/>
                <a:latin typeface="Now" panose="020B0604020202020204" charset="0"/>
              </a:rPr>
              <a:t>Mécanismes de soutien pour le maintien et le partage des compétences et des connaissances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white"/>
                </a:solidFill>
                <a:effectLst/>
                <a:uLnTx/>
                <a:uFillTx/>
                <a:latin typeface="Now" panose="020B0604020202020204" charset="0"/>
              </a:rPr>
              <a:t>Soutenir/faciliter les connexions avec d'autres communautés et institutions soutenant l'implication des femmes - en particulier les réseaux de femmes (plus d'informations dans le module 3).</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white"/>
                </a:solidFill>
                <a:effectLst/>
                <a:uLnTx/>
                <a:uFillTx/>
                <a:latin typeface="Now" panose="020B0604020202020204" charset="0"/>
              </a:rPr>
              <a:t>Collaborer avec des organisations spécialisées dans les domaines du genre, des droits de l'homme et de l'organisation communautaire.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white"/>
                </a:solidFill>
                <a:effectLst/>
                <a:uLnTx/>
                <a:uFillTx/>
                <a:latin typeface="Now" panose="020B0604020202020204" charset="0"/>
              </a:rPr>
              <a:t>Disposer d'une stratégie à long terme pour l'engagement communautaire en faveur du genre.</a:t>
            </a:r>
          </a:p>
        </p:txBody>
      </p:sp>
      <p:sp>
        <p:nvSpPr>
          <p:cNvPr id="16" name="Freeform 4">
            <a:extLst>
              <a:ext uri="{FF2B5EF4-FFF2-40B4-BE49-F238E27FC236}">
                <a16:creationId xmlns:a16="http://schemas.microsoft.com/office/drawing/2014/main" id="{D7687196-A6F2-49D7-9081-5CA68AD8D08F}"/>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0" name="TextBox 9">
            <a:extLst>
              <a:ext uri="{FF2B5EF4-FFF2-40B4-BE49-F238E27FC236}">
                <a16:creationId xmlns:a16="http://schemas.microsoft.com/office/drawing/2014/main" id="{F61E4A24-5B6D-447F-BCAE-97B2158BC1AE}"/>
              </a:ext>
            </a:extLst>
          </p:cNvPr>
          <p:cNvSpPr txBox="1"/>
          <p:nvPr/>
        </p:nvSpPr>
        <p:spPr>
          <a:xfrm>
            <a:off x="8104268" y="1562100"/>
            <a:ext cx="10183732" cy="1323439"/>
          </a:xfrm>
          <a:prstGeom prst="rect">
            <a:avLst/>
          </a:prstGeom>
          <a:noFill/>
        </p:spPr>
        <p:txBody>
          <a:bodyPr wrap="square">
            <a:spAutoFit/>
          </a:bodyPr>
          <a:lstStyle/>
          <a:p>
            <a:r>
              <a:rPr lang="fr-FR" sz="4000" b="1">
                <a:solidFill>
                  <a:schemeClr val="bg1"/>
                </a:solidFill>
                <a:latin typeface="Now" panose="020B0604020202020204" charset="0"/>
              </a:rPr>
              <a:t>Établir des méthodes de </a:t>
            </a:r>
          </a:p>
          <a:p>
            <a:r>
              <a:rPr lang="fr-FR" sz="4000" b="1">
                <a:solidFill>
                  <a:schemeClr val="bg1"/>
                </a:solidFill>
                <a:latin typeface="Now" panose="020B0604020202020204" charset="0"/>
              </a:rPr>
              <a:t>travail durables</a:t>
            </a:r>
            <a:endParaRPr lang="en-US" sz="4000" b="1">
              <a:solidFill>
                <a:schemeClr val="bg1"/>
              </a:solidFill>
              <a:latin typeface="Now" panose="020B0604020202020204" charset="0"/>
            </a:endParaRPr>
          </a:p>
        </p:txBody>
      </p:sp>
      <p:sp>
        <p:nvSpPr>
          <p:cNvPr id="11" name="TextBox 10">
            <a:extLst>
              <a:ext uri="{FF2B5EF4-FFF2-40B4-BE49-F238E27FC236}">
                <a16:creationId xmlns:a16="http://schemas.microsoft.com/office/drawing/2014/main" id="{81A08F37-D5E6-49AA-8189-DE4890B89390}"/>
              </a:ext>
            </a:extLst>
          </p:cNvPr>
          <p:cNvSpPr txBox="1"/>
          <p:nvPr/>
        </p:nvSpPr>
        <p:spPr>
          <a:xfrm>
            <a:off x="8104268" y="5063064"/>
            <a:ext cx="9144000" cy="2677656"/>
          </a:xfrm>
          <a:prstGeom prst="rect">
            <a:avLst/>
          </a:prstGeom>
          <a:noFill/>
        </p:spPr>
        <p:txBody>
          <a:bodyPr wrap="square">
            <a:spAutoFit/>
          </a:bodyPr>
          <a:lstStyle/>
          <a:p>
            <a:r>
              <a:rPr lang="fr-FR" sz="2800">
                <a:solidFill>
                  <a:schemeClr val="bg1"/>
                </a:solidFill>
                <a:latin typeface="Now" panose="020B0604020202020204" charset="0"/>
              </a:rPr>
              <a:t>Et comment pouvez-vous institutionnaliser la participation des femmes - et le travail nécessaire pour créer des environnements favorables et soutenir les capacités - afin qu'elle puisse se poursuivre même au-delà du cycle de subvention actuel ?</a:t>
            </a:r>
            <a:endParaRPr lang="en-US" sz="2800">
              <a:solidFill>
                <a:schemeClr val="bg1"/>
              </a:solidFill>
              <a:latin typeface="Now" panose="020B0604020202020204" charset="0"/>
            </a:endParaRPr>
          </a:p>
        </p:txBody>
      </p:sp>
      <p:sp>
        <p:nvSpPr>
          <p:cNvPr id="13" name="AutoShape 10">
            <a:extLst>
              <a:ext uri="{FF2B5EF4-FFF2-40B4-BE49-F238E27FC236}">
                <a16:creationId xmlns:a16="http://schemas.microsoft.com/office/drawing/2014/main" id="{4939AF96-3637-4B24-80CF-74EAFD873260}"/>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id="{11C3388A-FB75-4375-9F7D-B94A0A5E2FED}"/>
              </a:ext>
            </a:extLst>
          </p:cNvPr>
          <p:cNvSpPr txBox="1"/>
          <p:nvPr/>
        </p:nvSpPr>
        <p:spPr>
          <a:xfrm>
            <a:off x="8104268" y="3216124"/>
            <a:ext cx="9144000" cy="892552"/>
          </a:xfrm>
          <a:prstGeom prst="rect">
            <a:avLst/>
          </a:prstGeom>
          <a:noFill/>
        </p:spPr>
        <p:txBody>
          <a:bodyPr wrap="square">
            <a:spAutoFit/>
          </a:bodyPr>
          <a:lstStyle/>
          <a:p>
            <a:r>
              <a:rPr lang="fr-FR" sz="2600">
                <a:solidFill>
                  <a:schemeClr val="bg1"/>
                </a:solidFill>
                <a:latin typeface="Now" panose="020B0604020202020204" charset="0"/>
              </a:rPr>
              <a:t>Comment intégrer la participation des femmes dans un travail à long terme ?</a:t>
            </a:r>
            <a:endParaRPr lang="en-US" sz="2600">
              <a:solidFill>
                <a:schemeClr val="bg1"/>
              </a:solidFill>
              <a:latin typeface="Now" panose="020B0604020202020204" charset="0"/>
            </a:endParaRPr>
          </a:p>
        </p:txBody>
      </p:sp>
    </p:spTree>
    <p:extLst>
      <p:ext uri="{BB962C8B-B14F-4D97-AF65-F5344CB8AC3E}">
        <p14:creationId xmlns:p14="http://schemas.microsoft.com/office/powerpoint/2010/main" val="2910636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18200" y="4005501"/>
            <a:ext cx="8104909" cy="5465471"/>
          </a:xfrm>
          <a:prstGeom prst="rect">
            <a:avLst/>
          </a:prstGeom>
          <a:noFill/>
        </p:spPr>
        <p:txBody>
          <a:bodyPr wrap="square">
            <a:spAutoFit/>
          </a:bodyPr>
          <a:lstStyle/>
          <a:p>
            <a:pPr>
              <a:lnSpc>
                <a:spcPts val="3000"/>
              </a:lnSpc>
            </a:pPr>
            <a:r>
              <a:rPr lang="en-US">
                <a:solidFill>
                  <a:schemeClr val="tx1"/>
                </a:solidFill>
                <a:latin typeface="Now" panose="020B0604020202020204" charset="0"/>
              </a:rPr>
              <a:t>WorldFish</a:t>
            </a:r>
            <a:r>
              <a:rPr lang="en-US">
                <a:latin typeface="Now" panose="020B0604020202020204" charset="0"/>
              </a:rPr>
              <a:t> |</a:t>
            </a:r>
            <a:r>
              <a:rPr lang="en-US">
                <a:solidFill>
                  <a:schemeClr val="tx1"/>
                </a:solidFill>
                <a:latin typeface="Now" panose="020B0604020202020204" charset="0"/>
              </a:rPr>
              <a:t> Cambodge</a:t>
            </a:r>
          </a:p>
          <a:p>
            <a:pPr>
              <a:lnSpc>
                <a:spcPts val="3000"/>
              </a:lnSpc>
            </a:pPr>
            <a:r>
              <a:rPr lang="fr-FR" sz="2200">
                <a:solidFill>
                  <a:schemeClr val="tx1"/>
                </a:solidFill>
                <a:latin typeface="Now" panose="020B0604020202020204" charset="0"/>
              </a:rPr>
              <a:t>De nombreux avantages de l'engagement des femmes ne provenaient pas directement d'un projet, mais de synergies entre différents projets et domaines de travail. </a:t>
            </a:r>
          </a:p>
          <a:p>
            <a:pPr>
              <a:lnSpc>
                <a:spcPts val="3000"/>
              </a:lnSpc>
            </a:pPr>
            <a:endParaRPr lang="fr-FR" sz="2200">
              <a:latin typeface="Now" panose="020B0604020202020204" charset="0"/>
            </a:endParaRPr>
          </a:p>
          <a:p>
            <a:pPr>
              <a:lnSpc>
                <a:spcPts val="3000"/>
              </a:lnSpc>
            </a:pPr>
            <a:r>
              <a:rPr lang="fr-FR" sz="2200">
                <a:solidFill>
                  <a:schemeClr val="tx1"/>
                </a:solidFill>
                <a:latin typeface="Now" panose="020B0604020202020204" charset="0"/>
              </a:rPr>
              <a:t>Le travail avec les femmes dans le cadre de la subvention du CEPF a préparé le terrain pour de futurs événements et interactions dans le cadre d'un processus à plus long terme.</a:t>
            </a:r>
            <a:endParaRPr lang="pt-BR" sz="2200">
              <a:latin typeface="Now" panose="020B0604020202020204" charset="0"/>
            </a:endParaRPr>
          </a:p>
          <a:p>
            <a:pPr>
              <a:lnSpc>
                <a:spcPts val="3000"/>
              </a:lnSpc>
            </a:pPr>
            <a:endParaRPr lang="en-US" sz="2200">
              <a:solidFill>
                <a:schemeClr val="tx1"/>
              </a:solidFill>
              <a:latin typeface="Now" panose="020B0604020202020204" charset="0"/>
            </a:endParaRPr>
          </a:p>
          <a:p>
            <a:pPr>
              <a:lnSpc>
                <a:spcPts val="3000"/>
              </a:lnSpc>
            </a:pPr>
            <a:r>
              <a:rPr lang="en-US">
                <a:solidFill>
                  <a:schemeClr val="tx1"/>
                </a:solidFill>
                <a:latin typeface="Now" panose="020B0604020202020204" charset="0"/>
              </a:rPr>
              <a:t>FACT | Cambodge</a:t>
            </a:r>
          </a:p>
          <a:p>
            <a:pPr>
              <a:lnSpc>
                <a:spcPts val="3000"/>
              </a:lnSpc>
            </a:pPr>
            <a:r>
              <a:rPr lang="fr-FR" sz="2200">
                <a:solidFill>
                  <a:schemeClr val="tx1"/>
                </a:solidFill>
                <a:latin typeface="Now" panose="020B0604020202020204" charset="0"/>
              </a:rPr>
              <a:t>Nous avons beaucoup appris des autres bailleurs de fonds, notamment d'Oxfam, lors de la mise en œuvre de projets financés par le CEPF et d'autres organismes</a:t>
            </a:r>
            <a:endParaRPr lang="en-US" sz="2200">
              <a:solidFill>
                <a:schemeClr val="tx1"/>
              </a:solidFill>
              <a:latin typeface="Now" panose="020B0604020202020204" charset="0"/>
            </a:endParaRPr>
          </a:p>
        </p:txBody>
      </p:sp>
      <p:sp>
        <p:nvSpPr>
          <p:cNvPr id="6" name="TextBox 5">
            <a:extLst>
              <a:ext uri="{FF2B5EF4-FFF2-40B4-BE49-F238E27FC236}">
                <a16:creationId xmlns:a16="http://schemas.microsoft.com/office/drawing/2014/main" id="{1C3C6E48-BF77-4317-A14C-B38E56CC1E74}"/>
              </a:ext>
            </a:extLst>
          </p:cNvPr>
          <p:cNvSpPr txBox="1"/>
          <p:nvPr/>
        </p:nvSpPr>
        <p:spPr>
          <a:xfrm>
            <a:off x="665800" y="2893993"/>
            <a:ext cx="6961580" cy="954107"/>
          </a:xfrm>
          <a:prstGeom prst="rect">
            <a:avLst/>
          </a:prstGeom>
          <a:noFill/>
        </p:spPr>
        <p:txBody>
          <a:bodyPr wrap="square" rtlCol="0">
            <a:spAutoFit/>
          </a:bodyPr>
          <a:lstStyle/>
          <a:p>
            <a:r>
              <a:rPr lang="fr-FR" sz="2800" dirty="0">
                <a:solidFill>
                  <a:schemeClr val="bg1"/>
                </a:solidFill>
                <a:latin typeface="Now" panose="020B0604020202020204" charset="0"/>
              </a:rPr>
              <a:t>Coordination du travail sur le genre dans les projets</a:t>
            </a:r>
            <a:endParaRPr lang="en-US" sz="2400" dirty="0">
              <a:solidFill>
                <a:schemeClr val="bg1"/>
              </a:solidFill>
              <a:latin typeface="Now" panose="020B0604020202020204" charset="0"/>
            </a:endParaRPr>
          </a:p>
        </p:txBody>
      </p:sp>
      <p:sp>
        <p:nvSpPr>
          <p:cNvPr id="7" name="AutoShape 2">
            <a:extLst>
              <a:ext uri="{FF2B5EF4-FFF2-40B4-BE49-F238E27FC236}">
                <a16:creationId xmlns:a16="http://schemas.microsoft.com/office/drawing/2014/main" id="{5C950826-3FCE-4394-ADCD-D67CBD380FF1}"/>
              </a:ext>
            </a:extLst>
          </p:cNvPr>
          <p:cNvSpPr/>
          <p:nvPr/>
        </p:nvSpPr>
        <p:spPr>
          <a:xfrm>
            <a:off x="763841" y="3888046"/>
            <a:ext cx="7750559"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B412DCEC-D62C-4F2F-B72F-C0BDAC11B4AE}"/>
              </a:ext>
            </a:extLst>
          </p:cNvPr>
          <p:cNvSpPr txBox="1"/>
          <p:nvPr/>
        </p:nvSpPr>
        <p:spPr>
          <a:xfrm>
            <a:off x="9677400" y="4020860"/>
            <a:ext cx="8104908" cy="6088590"/>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1200"/>
              </a:spcAft>
              <a:buClrTx/>
              <a:buSzTx/>
              <a:buFontTx/>
              <a:buNone/>
              <a:tabLst/>
              <a:defRPr/>
            </a:pPr>
            <a:r>
              <a:rPr lang="pt-BR" dirty="0">
                <a:solidFill>
                  <a:prstClr val="black"/>
                </a:solidFill>
                <a:latin typeface="Now" panose="020B0604020202020204" charset="0"/>
              </a:rPr>
              <a:t>d'expérience au Laos</a:t>
            </a:r>
          </a:p>
          <a:p>
            <a:pPr marL="0" marR="0" lvl="0" indent="0" algn="l" defTabSz="914400" rtl="0" eaLnBrk="1" fontAlgn="auto" latinLnBrk="0" hangingPunct="1">
              <a:lnSpc>
                <a:spcPts val="3000"/>
              </a:lnSpc>
              <a:spcBef>
                <a:spcPts val="0"/>
              </a:spcBef>
              <a:spcAft>
                <a:spcPts val="1200"/>
              </a:spcAft>
              <a:buClrTx/>
              <a:buSzTx/>
              <a:buFontTx/>
              <a:buNone/>
              <a:tabLst/>
              <a:defRPr/>
            </a:pPr>
            <a:r>
              <a:rPr lang="fr-FR" sz="2200" dirty="0">
                <a:effectLst/>
                <a:latin typeface="Now" panose="020B0604020202020204" charset="0"/>
                <a:ea typeface="Calibri" panose="020F0502020204030204" pitchFamily="34" charset="0"/>
                <a:cs typeface="Myanmar Text" panose="020B0502040204020203" pitchFamily="34" charset="0"/>
              </a:rPr>
              <a:t>L'engagement auprès des institutions gouvernementales avec le genre comme « point d'entrée » a ouvert de nouveaux espaces pour travailler sur les questions environnementales.</a:t>
            </a:r>
          </a:p>
          <a:p>
            <a:pPr marL="0" marR="0" lvl="0" indent="0" algn="l" defTabSz="914400" rtl="0" eaLnBrk="1" fontAlgn="auto" latinLnBrk="0" hangingPunct="1">
              <a:lnSpc>
                <a:spcPts val="3000"/>
              </a:lnSpc>
              <a:spcBef>
                <a:spcPts val="0"/>
              </a:spcBef>
              <a:spcAft>
                <a:spcPts val="1200"/>
              </a:spcAft>
              <a:buClrTx/>
              <a:buSzTx/>
              <a:buFontTx/>
              <a:buNone/>
              <a:tabLst/>
              <a:defRPr/>
            </a:pPr>
            <a:r>
              <a:rPr lang="fr-FR" sz="2200" dirty="0">
                <a:effectLst/>
                <a:latin typeface="Now" panose="020B0604020202020204" charset="0"/>
                <a:ea typeface="Calibri" panose="020F0502020204030204" pitchFamily="34" charset="0"/>
                <a:cs typeface="Myanmar Text" panose="020B0502040204020203" pitchFamily="34" charset="0"/>
              </a:rPr>
              <a:t>Nous proposons une collaboration avec les ministères pour travailler sur la généralisation du genre afin de s'aligner sur les engagements internationaux en matière de genre.</a:t>
            </a:r>
          </a:p>
          <a:p>
            <a:pPr marL="0" marR="0" lvl="0" indent="0" algn="l" defTabSz="914400" rtl="0" eaLnBrk="1" fontAlgn="auto" latinLnBrk="0" hangingPunct="1">
              <a:lnSpc>
                <a:spcPts val="3000"/>
              </a:lnSpc>
              <a:spcBef>
                <a:spcPts val="0"/>
              </a:spcBef>
              <a:spcAft>
                <a:spcPts val="1200"/>
              </a:spcAft>
              <a:buClrTx/>
              <a:buSzTx/>
              <a:buFontTx/>
              <a:buNone/>
              <a:tabLst/>
              <a:defRPr/>
            </a:pPr>
            <a:r>
              <a:rPr lang="fr-FR" sz="2200" dirty="0">
                <a:effectLst/>
                <a:latin typeface="Now" panose="020B0604020202020204" charset="0"/>
                <a:ea typeface="Calibri" panose="020F0502020204030204" pitchFamily="34" charset="0"/>
                <a:cs typeface="Myanmar Text" panose="020B0502040204020203" pitchFamily="34" charset="0"/>
              </a:rPr>
              <a:t>Cela nous a permis d'aborder plus facilement des sujets politiquement sensibles comme l'impact des projets hydroélectriques sur les ressources naturelles et les communautés.</a:t>
            </a:r>
          </a:p>
          <a:p>
            <a:pPr marR="0" lvl="0">
              <a:lnSpc>
                <a:spcPts val="3000"/>
              </a:lnSpc>
              <a:spcBef>
                <a:spcPts val="0"/>
              </a:spcBef>
              <a:spcAft>
                <a:spcPts val="1200"/>
              </a:spcAft>
            </a:pPr>
            <a:endParaRPr lang="en-US" sz="2400" dirty="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4461397B-5402-4F5D-B691-907D10262146}"/>
              </a:ext>
            </a:extLst>
          </p:cNvPr>
          <p:cNvSpPr/>
          <p:nvPr/>
        </p:nvSpPr>
        <p:spPr>
          <a:xfrm>
            <a:off x="9616575" y="3903405"/>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8DF09A98-B650-4BB5-8148-17D48C32389E}"/>
              </a:ext>
            </a:extLst>
          </p:cNvPr>
          <p:cNvSpPr txBox="1"/>
          <p:nvPr/>
        </p:nvSpPr>
        <p:spPr>
          <a:xfrm>
            <a:off x="9548115" y="3293805"/>
            <a:ext cx="8435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a:solidFill>
                  <a:prstClr val="white"/>
                </a:solidFill>
                <a:latin typeface="Now" panose="020B0604020202020204" charset="0"/>
              </a:rPr>
              <a:t>Travail intersectoriel</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4" name="TextBox 13">
            <a:extLst>
              <a:ext uri="{FF2B5EF4-FFF2-40B4-BE49-F238E27FC236}">
                <a16:creationId xmlns:a16="http://schemas.microsoft.com/office/drawing/2014/main" id="{17D021FB-8401-46F8-9D38-A28A180232C5}"/>
              </a:ext>
            </a:extLst>
          </p:cNvPr>
          <p:cNvSpPr txBox="1"/>
          <p:nvPr/>
        </p:nvSpPr>
        <p:spPr>
          <a:xfrm>
            <a:off x="8104268" y="1562100"/>
            <a:ext cx="10183732" cy="1323439"/>
          </a:xfrm>
          <a:prstGeom prst="rect">
            <a:avLst/>
          </a:prstGeom>
          <a:noFill/>
        </p:spPr>
        <p:txBody>
          <a:bodyPr wrap="square">
            <a:spAutoFit/>
          </a:bodyPr>
          <a:lstStyle/>
          <a:p>
            <a:r>
              <a:rPr lang="fr-FR" sz="4000" b="1">
                <a:solidFill>
                  <a:schemeClr val="bg1"/>
                </a:solidFill>
                <a:latin typeface="Now" panose="020B0604020202020204" charset="0"/>
              </a:rPr>
              <a:t>Établir des méthodes de </a:t>
            </a:r>
          </a:p>
          <a:p>
            <a:r>
              <a:rPr lang="fr-FR" sz="4000" b="1">
                <a:solidFill>
                  <a:schemeClr val="bg1"/>
                </a:solidFill>
                <a:latin typeface="Now" panose="020B0604020202020204" charset="0"/>
              </a:rPr>
              <a:t>travail durables</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2298267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46" name="TextBox 45">
            <a:extLst>
              <a:ext uri="{FF2B5EF4-FFF2-40B4-BE49-F238E27FC236}">
                <a16:creationId xmlns:a16="http://schemas.microsoft.com/office/drawing/2014/main" id="{29AD5706-375F-4BBD-93E9-5BBF7E5648D2}"/>
              </a:ext>
            </a:extLst>
          </p:cNvPr>
          <p:cNvSpPr txBox="1"/>
          <p:nvPr/>
        </p:nvSpPr>
        <p:spPr>
          <a:xfrm>
            <a:off x="1295400" y="3865007"/>
            <a:ext cx="7620000" cy="61401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dirty="0">
                <a:ln>
                  <a:noFill/>
                </a:ln>
                <a:solidFill>
                  <a:prstClr val="black"/>
                </a:solidFill>
                <a:effectLst/>
                <a:uLnTx/>
                <a:uFillTx/>
                <a:latin typeface="Now" panose="020B0604020202020204" charset="0"/>
              </a:rPr>
              <a:t>HA | </a:t>
            </a:r>
            <a:r>
              <a:rPr kumimoji="0" lang="en-US" b="0" i="0" u="none" strike="noStrike" kern="1200" cap="none" spc="0" normalizeH="0" baseline="0" noProof="0" dirty="0" err="1">
                <a:ln>
                  <a:noFill/>
                </a:ln>
                <a:solidFill>
                  <a:prstClr val="black"/>
                </a:solidFill>
                <a:effectLst/>
                <a:uLnTx/>
                <a:uFillTx/>
                <a:latin typeface="Now" panose="020B0604020202020204" charset="0"/>
              </a:rPr>
              <a:t>Cambodge</a:t>
            </a:r>
            <a:endParaRPr kumimoji="0" lang="en-US" b="0" i="0" u="none" strike="noStrike" kern="1200" cap="none" spc="0" normalizeH="0" baseline="0" noProof="0" dirty="0">
              <a:ln>
                <a:noFill/>
              </a:ln>
              <a:solidFill>
                <a:prstClr val="black"/>
              </a:solidFill>
              <a:effectLst/>
              <a:uLnTx/>
              <a:uFillTx/>
              <a:latin typeface="Now" panose="020B0604020202020204" charset="0"/>
            </a:endParaRPr>
          </a:p>
          <a:p>
            <a:pPr marR="0" lvl="0">
              <a:lnSpc>
                <a:spcPts val="3000"/>
              </a:lnSpc>
              <a:spcBef>
                <a:spcPts val="0"/>
              </a:spcBef>
              <a:spcAft>
                <a:spcPts val="1200"/>
              </a:spcAft>
            </a:pPr>
            <a:r>
              <a:rPr lang="fr-FR" sz="2200" dirty="0">
                <a:effectLst/>
                <a:latin typeface="Now" panose="020B0604020202020204" charset="0"/>
                <a:ea typeface="Calibri" panose="020F0502020204030204" pitchFamily="34" charset="0"/>
                <a:cs typeface="Myanmar Text" panose="020B0502040204020203" pitchFamily="34" charset="0"/>
              </a:rPr>
              <a:t>Nous avons commencé à travailler sur la question de </a:t>
            </a:r>
            <a:r>
              <a:rPr lang="fr-FR" sz="2200" dirty="0">
                <a:latin typeface="Now" panose="020B0604020202020204" charset="0"/>
                <a:ea typeface="Calibri" panose="020F0502020204030204" pitchFamily="34" charset="0"/>
                <a:cs typeface="Myanmar Text" panose="020B0502040204020203" pitchFamily="34" charset="0"/>
              </a:rPr>
              <a:t>genre</a:t>
            </a:r>
            <a:r>
              <a:rPr lang="fr-FR" sz="2200" dirty="0">
                <a:effectLst/>
                <a:latin typeface="Now" panose="020B0604020202020204" charset="0"/>
                <a:ea typeface="Calibri" panose="020F0502020204030204" pitchFamily="34" charset="0"/>
                <a:cs typeface="Myanmar Text" panose="020B0502040204020203" pitchFamily="34" charset="0"/>
              </a:rPr>
              <a:t> en 2009 et nous continuons aujourd'hui ; nous avons constaté une évolution dans les perspectives des hommes et des femmes, avec une plus grande implication des femmes (et des familles permettant une plus grande implication). Cependant, il y a encore du changement.</a:t>
            </a:r>
          </a:p>
          <a:p>
            <a:pPr marR="0" lvl="0">
              <a:lnSpc>
                <a:spcPts val="3000"/>
              </a:lnSpc>
              <a:spcBef>
                <a:spcPts val="0"/>
              </a:spcBef>
              <a:spcAft>
                <a:spcPts val="1200"/>
              </a:spcAft>
            </a:pPr>
            <a:r>
              <a:rPr lang="fr-FR" sz="2200" dirty="0">
                <a:effectLst/>
                <a:latin typeface="Now" panose="020B0604020202020204" charset="0"/>
                <a:ea typeface="Calibri" panose="020F0502020204030204" pitchFamily="34" charset="0"/>
                <a:cs typeface="Myanmar Text" panose="020B0502040204020203" pitchFamily="34" charset="0"/>
              </a:rPr>
              <a:t>Nous soutenons l'enseignement secondaire et supérieur des jeunes indigènes afin de renforcer leurs capacités à long terme. Ils échangent leurs connaissances avec les femmes indigènes du village, qui partagent leur savoir traditionnel en collaboration avec les étudiants.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srgbClr val="C0504D"/>
              </a:solidFill>
              <a:effectLst/>
              <a:uLnTx/>
              <a:uFillTx/>
              <a:latin typeface="Now" panose="020B0604020202020204" charset="0"/>
              <a:ea typeface="+mn-ea"/>
              <a:cs typeface="+mn-cs"/>
            </a:endParaRPr>
          </a:p>
        </p:txBody>
      </p:sp>
      <p:sp>
        <p:nvSpPr>
          <p:cNvPr id="6" name="TextBox 5">
            <a:extLst>
              <a:ext uri="{FF2B5EF4-FFF2-40B4-BE49-F238E27FC236}">
                <a16:creationId xmlns:a16="http://schemas.microsoft.com/office/drawing/2014/main" id="{1C3C6E48-BF77-4317-A14C-B38E56CC1E74}"/>
              </a:ext>
            </a:extLst>
          </p:cNvPr>
          <p:cNvSpPr txBox="1"/>
          <p:nvPr/>
        </p:nvSpPr>
        <p:spPr>
          <a:xfrm>
            <a:off x="1143000" y="3150097"/>
            <a:ext cx="5768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white"/>
                </a:solidFill>
                <a:effectLst/>
                <a:uLnTx/>
                <a:uFillTx/>
                <a:latin typeface="Now" panose="020B0604020202020204" charset="0"/>
                <a:ea typeface="+mn-ea"/>
                <a:cs typeface="+mn-cs"/>
              </a:rPr>
              <a:t>Avoir une vision à long terme</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7" name="AutoShape 2">
            <a:extLst>
              <a:ext uri="{FF2B5EF4-FFF2-40B4-BE49-F238E27FC236}">
                <a16:creationId xmlns:a16="http://schemas.microsoft.com/office/drawing/2014/main" id="{5C950826-3FCE-4394-ADCD-D67CBD380FF1}"/>
              </a:ext>
            </a:extLst>
          </p:cNvPr>
          <p:cNvSpPr/>
          <p:nvPr/>
        </p:nvSpPr>
        <p:spPr>
          <a:xfrm>
            <a:off x="1143000" y="3759697"/>
            <a:ext cx="5823110"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8DD26323-1C11-4846-9B36-10903AE87261}"/>
              </a:ext>
            </a:extLst>
          </p:cNvPr>
          <p:cNvSpPr txBox="1"/>
          <p:nvPr/>
        </p:nvSpPr>
        <p:spPr>
          <a:xfrm>
            <a:off x="9296400" y="4315004"/>
            <a:ext cx="8223134"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prstClr val="black"/>
                </a:solidFill>
                <a:effectLst/>
                <a:uLnTx/>
                <a:uFillTx/>
                <a:latin typeface="Now" panose="020B0604020202020204" charset="0"/>
              </a:rPr>
              <a:t>International Rivers | Mekong Basin</a:t>
            </a:r>
          </a:p>
          <a:p>
            <a:pPr marR="0" lvl="0">
              <a:spcBef>
                <a:spcPts val="0"/>
              </a:spcBef>
              <a:spcAft>
                <a:spcPts val="1200"/>
              </a:spcAft>
            </a:pPr>
            <a:r>
              <a:rPr lang="fr-FR" sz="2200">
                <a:effectLst/>
                <a:latin typeface="Now" panose="020B0604020202020204" charset="0"/>
                <a:ea typeface="Calibri" panose="020F0502020204030204" pitchFamily="34" charset="0"/>
                <a:cs typeface="Myanmar Text" panose="020B0502040204020203" pitchFamily="34" charset="0"/>
              </a:rPr>
              <a:t>Concevoir des programmes et des budgets qui nous permettent de soutenir et de répondre aux besoins des femmes.</a:t>
            </a:r>
          </a:p>
          <a:p>
            <a:pPr marL="342900" marR="0" lvl="0" indent="-342900">
              <a:spcBef>
                <a:spcPts val="0"/>
              </a:spcBef>
              <a:spcAft>
                <a:spcPts val="1200"/>
              </a:spcAft>
              <a:buFont typeface="Arial" panose="020B0604020202020204" pitchFamily="34" charset="0"/>
              <a:buChar char="•"/>
            </a:pPr>
            <a:r>
              <a:rPr lang="fr-FR" sz="2200">
                <a:effectLst/>
                <a:latin typeface="Now" panose="020B0604020202020204" charset="0"/>
                <a:ea typeface="Calibri" panose="020F0502020204030204" pitchFamily="34" charset="0"/>
                <a:cs typeface="Myanmar Text" panose="020B0502040204020203" pitchFamily="34" charset="0"/>
              </a:rPr>
              <a:t>par exemple, budgétiser l'aide supplémentaire nécessaire pour les compagnons de voyage des femmes</a:t>
            </a:r>
          </a:p>
          <a:p>
            <a:pPr marL="342900" marR="0" lvl="0" indent="-342900">
              <a:spcBef>
                <a:spcPts val="0"/>
              </a:spcBef>
              <a:spcAft>
                <a:spcPts val="1200"/>
              </a:spcAft>
              <a:buFont typeface="Arial" panose="020B0604020202020204" pitchFamily="34" charset="0"/>
              <a:buChar char="•"/>
            </a:pPr>
            <a:r>
              <a:rPr lang="fr-FR" sz="2200">
                <a:effectLst/>
                <a:latin typeface="Now" panose="020B0604020202020204" charset="0"/>
                <a:ea typeface="Calibri" panose="020F0502020204030204" pitchFamily="34" charset="0"/>
                <a:cs typeface="Myanmar Text" panose="020B0502040204020203" pitchFamily="34" charset="0"/>
              </a:rPr>
              <a:t>par exemple, des traducteurs pour les participants qui ne maîtrisent pas la langue du projet</a:t>
            </a:r>
          </a:p>
          <a:p>
            <a:pPr marR="0" lvl="0">
              <a:spcBef>
                <a:spcPts val="0"/>
              </a:spcBef>
              <a:spcAft>
                <a:spcPts val="1200"/>
              </a:spcAft>
            </a:pPr>
            <a:endParaRPr lang="en-US" sz="240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3A891F87-F69A-4DCB-8915-70E8FC8B8893}"/>
              </a:ext>
            </a:extLst>
          </p:cNvPr>
          <p:cNvSpPr/>
          <p:nvPr/>
        </p:nvSpPr>
        <p:spPr>
          <a:xfrm>
            <a:off x="9235575" y="4197549"/>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4906F23C-00E3-40E0-A468-473CA4977852}"/>
              </a:ext>
            </a:extLst>
          </p:cNvPr>
          <p:cNvSpPr txBox="1"/>
          <p:nvPr/>
        </p:nvSpPr>
        <p:spPr>
          <a:xfrm>
            <a:off x="9167115" y="3172480"/>
            <a:ext cx="84350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Now" panose="020B0604020202020204" charset="0"/>
              </a:rPr>
              <a:t>Allocation de ressources à la généralisation du genre</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13" name="TextBox 12">
            <a:extLst>
              <a:ext uri="{FF2B5EF4-FFF2-40B4-BE49-F238E27FC236}">
                <a16:creationId xmlns:a16="http://schemas.microsoft.com/office/drawing/2014/main" id="{8BAFDDE1-A364-4FB4-8266-27C54D04A9C7}"/>
              </a:ext>
            </a:extLst>
          </p:cNvPr>
          <p:cNvSpPr txBox="1"/>
          <p:nvPr/>
        </p:nvSpPr>
        <p:spPr>
          <a:xfrm>
            <a:off x="8104268" y="1562100"/>
            <a:ext cx="10183732" cy="1323439"/>
          </a:xfrm>
          <a:prstGeom prst="rect">
            <a:avLst/>
          </a:prstGeom>
          <a:noFill/>
        </p:spPr>
        <p:txBody>
          <a:bodyPr wrap="square">
            <a:spAutoFit/>
          </a:bodyPr>
          <a:lstStyle/>
          <a:p>
            <a:r>
              <a:rPr lang="fr-FR" sz="4000" b="1">
                <a:solidFill>
                  <a:schemeClr val="bg1"/>
                </a:solidFill>
                <a:latin typeface="Now" panose="020B0604020202020204" charset="0"/>
              </a:rPr>
              <a:t>Établir des méthodes de </a:t>
            </a:r>
          </a:p>
          <a:p>
            <a:r>
              <a:rPr lang="fr-FR" sz="4000" b="1">
                <a:solidFill>
                  <a:schemeClr val="bg1"/>
                </a:solidFill>
                <a:latin typeface="Now" panose="020B0604020202020204" charset="0"/>
              </a:rPr>
              <a:t>travail durables</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341279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15" name="Rectangle 14">
            <a:extLst>
              <a:ext uri="{FF2B5EF4-FFF2-40B4-BE49-F238E27FC236}">
                <a16:creationId xmlns:a16="http://schemas.microsoft.com/office/drawing/2014/main" id="{F4032E18-F2A2-4DD0-92FE-D1AA5CD7E85E}"/>
              </a:ext>
            </a:extLst>
          </p:cNvPr>
          <p:cNvSpPr/>
          <p:nvPr/>
        </p:nvSpPr>
        <p:spPr>
          <a:xfrm>
            <a:off x="3192976" y="2705100"/>
            <a:ext cx="11573694" cy="7467600"/>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8918535" y="820476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8991715" y="572696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8991715" y="3611238"/>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5981699" y="3107716"/>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mj-lt"/>
              </a:rPr>
              <a:t>Méthodes de travail durables</a:t>
            </a: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6134100" y="4555516"/>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a:solidFill>
                  <a:schemeClr val="bg1"/>
                </a:solidFill>
                <a:latin typeface="+mj-lt"/>
              </a:rPr>
              <a:t>De la présence à l'influence</a:t>
            </a:r>
            <a:endParaRPr lang="en-US" sz="3000" b="1">
              <a:solidFill>
                <a:schemeClr val="bg1"/>
              </a:solidFill>
              <a:latin typeface="+mj-lt"/>
            </a:endParaRP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5410200" y="6159506"/>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dirty="0" err="1">
                <a:solidFill>
                  <a:schemeClr val="bg1"/>
                </a:solidFill>
                <a:latin typeface="+mj-lt"/>
              </a:rPr>
              <a:t>Analyse</a:t>
            </a:r>
            <a:r>
              <a:rPr lang="en-US" sz="3000" b="1" dirty="0">
                <a:solidFill>
                  <a:schemeClr val="bg1"/>
                </a:solidFill>
                <a:latin typeface="+mj-lt"/>
              </a:rPr>
              <a:t> du genre </a:t>
            </a: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7357648" y="6155716"/>
            <a:ext cx="2678598"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Environnement favorable </a:t>
            </a: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10118462" y="6156836"/>
            <a:ext cx="2476500"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Renforcement des capacités</a:t>
            </a: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6727654" y="8746516"/>
            <a:ext cx="4740446" cy="892784"/>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a:solidFill>
                  <a:schemeClr val="bg1"/>
                </a:solidFill>
                <a:latin typeface="+mj-lt"/>
                <a:cs typeface="Arial" panose="020B0604020202020204" pitchFamily="34" charset="0"/>
              </a:rPr>
              <a:t>Objectif : participation des femmes</a:t>
            </a: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8918535" y="5368935"/>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8918535" y="4102962"/>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mj-lt"/>
            </a:endParaRPr>
          </a:p>
        </p:txBody>
      </p:sp>
      <p:sp>
        <p:nvSpPr>
          <p:cNvPr id="17" name="TextBox 16">
            <a:extLst>
              <a:ext uri="{FF2B5EF4-FFF2-40B4-BE49-F238E27FC236}">
                <a16:creationId xmlns:a16="http://schemas.microsoft.com/office/drawing/2014/main" id="{563F8909-7C6A-44A4-A25D-2E50F35534E2}"/>
              </a:ext>
            </a:extLst>
          </p:cNvPr>
          <p:cNvSpPr txBox="1"/>
          <p:nvPr/>
        </p:nvSpPr>
        <p:spPr>
          <a:xfrm>
            <a:off x="3966808" y="647700"/>
            <a:ext cx="10201984" cy="2062103"/>
          </a:xfrm>
          <a:prstGeom prst="rect">
            <a:avLst/>
          </a:prstGeom>
          <a:noFill/>
        </p:spPr>
        <p:txBody>
          <a:bodyPr wrap="square">
            <a:spAutoFit/>
          </a:bodyPr>
          <a:lstStyle/>
          <a:p>
            <a:pPr algn="ctr"/>
            <a:r>
              <a:rPr lang="fr-FR" sz="3200">
                <a:solidFill>
                  <a:schemeClr val="bg1"/>
                </a:solidFill>
                <a:latin typeface="Now" panose="020B0604020202020204" charset="0"/>
              </a:rPr>
              <a:t>Ce cadre couvre largement de nombreuses questions clés qui doivent être prises en compte lorsque l'on cherche à impliquer les femmes dans la conservation</a:t>
            </a:r>
            <a:endParaRPr lang="en-US" sz="3200">
              <a:solidFill>
                <a:schemeClr val="bg1"/>
              </a:solidFill>
              <a:latin typeface="Now" panose="020B0604020202020204" charset="0"/>
            </a:endParaRPr>
          </a:p>
        </p:txBody>
      </p:sp>
    </p:spTree>
    <p:extLst>
      <p:ext uri="{BB962C8B-B14F-4D97-AF65-F5344CB8AC3E}">
        <p14:creationId xmlns:p14="http://schemas.microsoft.com/office/powerpoint/2010/main" val="7485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97968" y="1903"/>
            <a:ext cx="10490031"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1" name="Freeform 4">
            <a:extLst>
              <a:ext uri="{FF2B5EF4-FFF2-40B4-BE49-F238E27FC236}">
                <a16:creationId xmlns:a16="http://schemas.microsoft.com/office/drawing/2014/main" id="{B9AE6C28-9117-4C12-BDEF-A830D87FE24F}"/>
              </a:ext>
            </a:extLst>
          </p:cNvPr>
          <p:cNvSpPr/>
          <p:nvPr/>
        </p:nvSpPr>
        <p:spPr>
          <a:xfrm>
            <a:off x="7772400" y="1562100"/>
            <a:ext cx="10210800" cy="7104468"/>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6" name="TextBox 45">
            <a:extLst>
              <a:ext uri="{FF2B5EF4-FFF2-40B4-BE49-F238E27FC236}">
                <a16:creationId xmlns:a16="http://schemas.microsoft.com/office/drawing/2014/main" id="{29AD5706-375F-4BBD-93E9-5BBF7E5648D2}"/>
              </a:ext>
            </a:extLst>
          </p:cNvPr>
          <p:cNvSpPr txBox="1"/>
          <p:nvPr/>
        </p:nvSpPr>
        <p:spPr>
          <a:xfrm>
            <a:off x="8382000" y="4457700"/>
            <a:ext cx="9144000" cy="4154984"/>
          </a:xfrm>
          <a:prstGeom prst="rect">
            <a:avLst/>
          </a:prstGeom>
          <a:noFill/>
        </p:spPr>
        <p:txBody>
          <a:bodyPr wrap="square">
            <a:spAutoFit/>
          </a:bodyPr>
          <a:lstStyle/>
          <a:p>
            <a:r>
              <a:rPr lang="fr-FR" sz="2200" dirty="0">
                <a:solidFill>
                  <a:schemeClr val="bg1"/>
                </a:solidFill>
                <a:latin typeface="Now" panose="020B0604020202020204" charset="0"/>
              </a:rPr>
              <a:t>Les objectifs de l’inclusion des femmes peuvent être motivés par :</a:t>
            </a:r>
          </a:p>
          <a:p>
            <a:pPr marL="342900" indent="-342900">
              <a:buFont typeface="Arial" panose="020B0604020202020204" pitchFamily="34" charset="0"/>
              <a:buChar char="•"/>
            </a:pPr>
            <a:r>
              <a:rPr lang="fr-FR" sz="2200" dirty="0">
                <a:solidFill>
                  <a:schemeClr val="bg1"/>
                </a:solidFill>
                <a:latin typeface="Now" panose="020B0604020202020204" charset="0"/>
              </a:rPr>
              <a:t>Votre conviction que les femmes doivent être incluses</a:t>
            </a:r>
          </a:p>
          <a:p>
            <a:pPr marL="342900" indent="-342900">
              <a:buFont typeface="Arial" panose="020B0604020202020204" pitchFamily="34" charset="0"/>
              <a:buChar char="•"/>
            </a:pPr>
            <a:r>
              <a:rPr lang="fr-FR" sz="2200" dirty="0">
                <a:solidFill>
                  <a:schemeClr val="bg1"/>
                </a:solidFill>
                <a:latin typeface="Now" panose="020B0604020202020204" charset="0"/>
              </a:rPr>
              <a:t>La politique de genre de votre organisation</a:t>
            </a:r>
          </a:p>
          <a:p>
            <a:pPr marL="342900" indent="-342900">
              <a:buFont typeface="Arial" panose="020B0604020202020204" pitchFamily="34" charset="0"/>
              <a:buChar char="•"/>
            </a:pPr>
            <a:r>
              <a:rPr lang="fr-FR" sz="2200" dirty="0">
                <a:solidFill>
                  <a:schemeClr val="bg1"/>
                </a:solidFill>
                <a:latin typeface="Now" panose="020B0604020202020204" charset="0"/>
              </a:rPr>
              <a:t>Les exigences et les intérêts de votre bailleur de fonds/source de financement</a:t>
            </a:r>
          </a:p>
          <a:p>
            <a:pPr marL="342900" indent="-342900">
              <a:buFont typeface="Arial" panose="020B0604020202020204" pitchFamily="34" charset="0"/>
              <a:buChar char="•"/>
            </a:pPr>
            <a:r>
              <a:rPr lang="fr-FR" sz="2200" dirty="0">
                <a:solidFill>
                  <a:schemeClr val="bg1"/>
                </a:solidFill>
                <a:latin typeface="Now" panose="020B0604020202020204" charset="0"/>
              </a:rPr>
              <a:t>Les intérêts de la communauté de votre projet</a:t>
            </a:r>
          </a:p>
          <a:p>
            <a:endParaRPr lang="es-ES" sz="2200" dirty="0">
              <a:solidFill>
                <a:schemeClr val="bg1"/>
              </a:solidFill>
              <a:latin typeface="Now" panose="020B0604020202020204" charset="0"/>
            </a:endParaRPr>
          </a:p>
          <a:p>
            <a:r>
              <a:rPr lang="fr-FR" sz="2200" i="1" dirty="0">
                <a:solidFill>
                  <a:schemeClr val="bg1"/>
                </a:solidFill>
                <a:latin typeface="Now" panose="020B0604020202020204" charset="0"/>
              </a:rPr>
              <a:t>Quelle que soit la motivation, il est important que votre organisation comprenne clairement pourquoi il est important d'impliquer les femmes dans la conservation, et quels sont vos objectifs spécifiques pour promouvoir l'inclusion du genre dans votre travail.</a:t>
            </a:r>
            <a:endParaRPr lang="en-US" sz="2200" dirty="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801765"/>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376658"/>
            <a:ext cx="9144000" cy="1692771"/>
          </a:xfrm>
          <a:prstGeom prst="rect">
            <a:avLst/>
          </a:prstGeom>
          <a:noFill/>
        </p:spPr>
        <p:txBody>
          <a:bodyPr wrap="square">
            <a:spAutoFit/>
          </a:bodyPr>
          <a:lstStyle/>
          <a:p>
            <a:r>
              <a:rPr lang="fr-FR" sz="2600">
                <a:solidFill>
                  <a:schemeClr val="bg1"/>
                </a:solidFill>
                <a:latin typeface="Now" panose="020B0604020202020204" charset="0"/>
              </a:rPr>
              <a:t>Les institutions et les projets peuvent développer des objectifs pour l'implication des femmes dans la conservation, y compris toute politique, tout objectif et tout principe directeur. </a:t>
            </a:r>
            <a:endParaRPr lang="en-US" sz="2600">
              <a:solidFill>
                <a:schemeClr val="bg1"/>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355820" cy="609600"/>
          </a:xfrm>
          <a:custGeom>
            <a:avLst/>
            <a:gdLst/>
            <a:ahLst/>
            <a:cxnLst/>
            <a:rect l="l" t="t" r="r" b="b"/>
            <a:pathLst>
              <a:path w="1913890" h="1913890">
                <a:moveTo>
                  <a:pt x="0" y="0"/>
                </a:moveTo>
                <a:lnTo>
                  <a:pt x="1913890" y="0"/>
                </a:lnTo>
                <a:lnTo>
                  <a:pt x="1913890" y="1913890"/>
                </a:lnTo>
                <a:lnTo>
                  <a:pt x="0" y="1913890"/>
                </a:lnTo>
                <a:close/>
              </a:path>
            </a:pathLst>
          </a:custGeom>
          <a:solidFill>
            <a:srgbClr val="277DA1"/>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fr-FR" sz="4000" b="1">
                <a:solidFill>
                  <a:schemeClr val="bg1"/>
                </a:solidFill>
                <a:latin typeface="Now" panose="020B0604020202020204" charset="0"/>
              </a:rPr>
              <a:t>l'objectif de l'inclusion des femmes</a:t>
            </a:r>
            <a:endParaRPr lang="en-US" sz="4000" b="1">
              <a:solidFill>
                <a:schemeClr val="bg1"/>
              </a:solidFill>
              <a:latin typeface="Now" panose="020B0604020202020204" charset="0"/>
            </a:endParaRPr>
          </a:p>
        </p:txBody>
      </p:sp>
      <p:sp>
        <p:nvSpPr>
          <p:cNvPr id="52" name="Arrow: Down 51">
            <a:extLst>
              <a:ext uri="{FF2B5EF4-FFF2-40B4-BE49-F238E27FC236}">
                <a16:creationId xmlns:a16="http://schemas.microsoft.com/office/drawing/2014/main" id="{5AF9ED87-7D2F-4318-ADC4-7B8CA1C3172D}"/>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3" name="Right Brace 52">
            <a:extLst>
              <a:ext uri="{FF2B5EF4-FFF2-40B4-BE49-F238E27FC236}">
                <a16:creationId xmlns:a16="http://schemas.microsoft.com/office/drawing/2014/main" id="{8F5EA828-F5EF-4906-8721-A0D033C9F39F}"/>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5" name="Right Brace 54">
            <a:extLst>
              <a:ext uri="{FF2B5EF4-FFF2-40B4-BE49-F238E27FC236}">
                <a16:creationId xmlns:a16="http://schemas.microsoft.com/office/drawing/2014/main" id="{E88DF3C3-0B22-487A-8D1F-DAE26D3B255F}"/>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6" name="Rectangle: Rounded Corners 55">
            <a:extLst>
              <a:ext uri="{FF2B5EF4-FFF2-40B4-BE49-F238E27FC236}">
                <a16:creationId xmlns:a16="http://schemas.microsoft.com/office/drawing/2014/main" id="{DA4B8E56-45E1-4198-868E-A8F783D3CAA8}"/>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la participation des femmes peut-elle se poursuivre à l'avenir ?</a:t>
            </a:r>
            <a:endParaRPr lang="en-US" sz="2200">
              <a:solidFill>
                <a:schemeClr val="bg1"/>
              </a:solidFill>
              <a:latin typeface="+mj-lt"/>
            </a:endParaRPr>
          </a:p>
        </p:txBody>
      </p:sp>
      <p:sp>
        <p:nvSpPr>
          <p:cNvPr id="57" name="Rectangle: Rounded Corners 56">
            <a:extLst>
              <a:ext uri="{FF2B5EF4-FFF2-40B4-BE49-F238E27FC236}">
                <a16:creationId xmlns:a16="http://schemas.microsoft.com/office/drawing/2014/main" id="{32829894-C7A8-4978-8E79-12C217FEFBCC}"/>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rPr>
              <a:t>Comment soutenir une participation significative des femmes ?</a:t>
            </a:r>
            <a:endParaRPr lang="en-US" sz="2200">
              <a:solidFill>
                <a:schemeClr val="bg1"/>
              </a:solidFill>
              <a:latin typeface="+mj-lt"/>
            </a:endParaRPr>
          </a:p>
        </p:txBody>
      </p:sp>
      <p:sp>
        <p:nvSpPr>
          <p:cNvPr id="58" name="Rectangle: Rounded Corners 57">
            <a:extLst>
              <a:ext uri="{FF2B5EF4-FFF2-40B4-BE49-F238E27FC236}">
                <a16:creationId xmlns:a16="http://schemas.microsoft.com/office/drawing/2014/main" id="{7E2CC50C-1DEA-41A3-BE12-6A51ACDA6D6F}"/>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Quelle est la situation actuelle des femmes ?</a:t>
            </a:r>
            <a:endParaRPr lang="en-US" sz="2200">
              <a:solidFill>
                <a:schemeClr val="bg1"/>
              </a:solidFill>
              <a:latin typeface="+mj-lt"/>
            </a:endParaRPr>
          </a:p>
        </p:txBody>
      </p:sp>
      <p:sp>
        <p:nvSpPr>
          <p:cNvPr id="59" name="Rectangle: Rounded Corners 58">
            <a:extLst>
              <a:ext uri="{FF2B5EF4-FFF2-40B4-BE49-F238E27FC236}">
                <a16:creationId xmlns:a16="http://schemas.microsoft.com/office/drawing/2014/main" id="{F975A0D3-0797-457D-8652-9088418A6F66}"/>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intégrer davantage les femmes ?</a:t>
            </a:r>
            <a:endParaRPr lang="en-US" sz="2200">
              <a:solidFill>
                <a:schemeClr val="bg1"/>
              </a:solidFill>
              <a:latin typeface="+mj-lt"/>
            </a:endParaRPr>
          </a:p>
        </p:txBody>
      </p:sp>
      <p:sp>
        <p:nvSpPr>
          <p:cNvPr id="60" name="Rectangle: Rounded Corners 59">
            <a:extLst>
              <a:ext uri="{FF2B5EF4-FFF2-40B4-BE49-F238E27FC236}">
                <a16:creationId xmlns:a16="http://schemas.microsoft.com/office/drawing/2014/main" id="{AF1F2729-5339-404C-B8F3-3210D94EAFB4}"/>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a:solidFill>
                  <a:schemeClr val="bg1"/>
                </a:solidFill>
                <a:latin typeface="+mj-lt"/>
              </a:rPr>
              <a:t>Comment augmenter la capacité de participation des femmes ?</a:t>
            </a:r>
            <a:endParaRPr lang="en-US" sz="2200">
              <a:solidFill>
                <a:schemeClr val="bg1"/>
              </a:solidFill>
              <a:latin typeface="+mj-lt"/>
            </a:endParaRPr>
          </a:p>
        </p:txBody>
      </p:sp>
      <p:sp>
        <p:nvSpPr>
          <p:cNvPr id="61" name="Rectangle: Rounded Corners 60">
            <a:extLst>
              <a:ext uri="{FF2B5EF4-FFF2-40B4-BE49-F238E27FC236}">
                <a16:creationId xmlns:a16="http://schemas.microsoft.com/office/drawing/2014/main" id="{A9D6FACD-48B5-4F24-95F2-DAD3432EAC71}"/>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Arial" panose="020B0604020202020204" pitchFamily="34" charset="0"/>
              </a:rPr>
              <a:t>Objectif : participation des femmes</a:t>
            </a:r>
            <a:endParaRPr lang="en-US" sz="2200">
              <a:solidFill>
                <a:schemeClr val="bg1"/>
              </a:solidFill>
              <a:latin typeface="+mj-lt"/>
              <a:cs typeface="Arial" panose="020B0604020202020204" pitchFamily="34" charset="0"/>
            </a:endParaRPr>
          </a:p>
        </p:txBody>
      </p:sp>
      <p:sp>
        <p:nvSpPr>
          <p:cNvPr id="62" name="Arrow: Down 61">
            <a:extLst>
              <a:ext uri="{FF2B5EF4-FFF2-40B4-BE49-F238E27FC236}">
                <a16:creationId xmlns:a16="http://schemas.microsoft.com/office/drawing/2014/main" id="{E6C562AD-44AF-4C6F-871A-4CF27DA71B6A}"/>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3" name="Arrow: Down 62">
            <a:extLst>
              <a:ext uri="{FF2B5EF4-FFF2-40B4-BE49-F238E27FC236}">
                <a16:creationId xmlns:a16="http://schemas.microsoft.com/office/drawing/2014/main" id="{250C16C8-FE2C-4105-B5E1-E5387D3069E7}"/>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28600" y="1643617"/>
            <a:ext cx="6967332" cy="56894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337365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754600" cy="8305800"/>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pt-BR" sz="4000" b="1">
                <a:solidFill>
                  <a:schemeClr val="bg1"/>
                </a:solidFill>
                <a:latin typeface="Now" panose="020B0604020202020204" charset="0"/>
              </a:rPr>
              <a:t>Identifier les objectifs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483509" y="2995791"/>
            <a:ext cx="7866562" cy="6186309"/>
          </a:xfrm>
          <a:prstGeom prst="rect">
            <a:avLst/>
          </a:prstGeom>
          <a:noFill/>
        </p:spPr>
        <p:txBody>
          <a:bodyPr wrap="square">
            <a:spAutoFit/>
          </a:bodyPr>
          <a:lstStyle/>
          <a:p>
            <a:pPr marL="342900" indent="-342900">
              <a:spcAft>
                <a:spcPts val="1800"/>
              </a:spcAft>
              <a:buFont typeface="Arial" panose="020B0604020202020204" pitchFamily="34" charset="0"/>
              <a:buChar char="•"/>
            </a:pPr>
            <a:r>
              <a:rPr lang="fr-FR" sz="2400" dirty="0">
                <a:solidFill>
                  <a:schemeClr val="bg1"/>
                </a:solidFill>
                <a:latin typeface="Now" panose="020B0604020202020204" charset="0"/>
              </a:rPr>
              <a:t>Quels sont les objectifs et les politiques de votre organisation (le cas échéant) ?</a:t>
            </a:r>
          </a:p>
          <a:p>
            <a:pPr marL="342900" indent="-342900">
              <a:spcAft>
                <a:spcPts val="1800"/>
              </a:spcAft>
              <a:buFont typeface="Arial" panose="020B0604020202020204" pitchFamily="34" charset="0"/>
              <a:buChar char="•"/>
            </a:pPr>
            <a:r>
              <a:rPr lang="fr-FR" sz="2400" dirty="0">
                <a:solidFill>
                  <a:schemeClr val="bg1"/>
                </a:solidFill>
                <a:latin typeface="Now" panose="020B0604020202020204" charset="0"/>
              </a:rPr>
              <a:t>Quels sont vos objectifs en matière de genre pour vos projets spécifiques ?</a:t>
            </a:r>
          </a:p>
          <a:p>
            <a:pPr marL="342900" indent="-342900">
              <a:spcAft>
                <a:spcPts val="1800"/>
              </a:spcAft>
              <a:buFont typeface="Arial" panose="020B0604020202020204" pitchFamily="34" charset="0"/>
              <a:buChar char="•"/>
            </a:pPr>
            <a:r>
              <a:rPr lang="fr-FR" sz="2400" dirty="0">
                <a:solidFill>
                  <a:schemeClr val="bg1"/>
                </a:solidFill>
                <a:latin typeface="Now" panose="020B0604020202020204" charset="0"/>
              </a:rPr>
              <a:t>Quelles sont les exigences, le cas échéant, de vos bailleurs/sources de financement en matière de genre ?</a:t>
            </a:r>
          </a:p>
          <a:p>
            <a:pPr marL="342900" indent="-342900">
              <a:spcAft>
                <a:spcPts val="1800"/>
              </a:spcAft>
              <a:buFont typeface="Arial" panose="020B0604020202020204" pitchFamily="34" charset="0"/>
              <a:buChar char="•"/>
            </a:pPr>
            <a:r>
              <a:rPr lang="fr-FR" sz="2400" dirty="0">
                <a:solidFill>
                  <a:schemeClr val="bg1"/>
                </a:solidFill>
                <a:latin typeface="Now" panose="020B0604020202020204" charset="0"/>
              </a:rPr>
              <a:t>Quelles sont les réglementations nationales qui soutiennent l'implication/les droits des femmes dans la conservation et plus généralement dans les communautés, l'éducation et l'emploi ?</a:t>
            </a:r>
          </a:p>
          <a:p>
            <a:pPr marL="342900" indent="-342900">
              <a:spcAft>
                <a:spcPts val="1800"/>
              </a:spcAft>
              <a:buFont typeface="Arial" panose="020B0604020202020204" pitchFamily="34" charset="0"/>
              <a:buChar char="•"/>
            </a:pPr>
            <a:r>
              <a:rPr lang="fr-FR" sz="2400" dirty="0">
                <a:solidFill>
                  <a:schemeClr val="bg1"/>
                </a:solidFill>
                <a:latin typeface="Now" panose="020B0604020202020204" charset="0"/>
              </a:rPr>
              <a:t>Existe-t-il des politiques et des stratégies liées au genre pour les plateformes /réseaux /consortiums avec lesquels vous travaillez ?</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5400695" y="5923424"/>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E6D79C01-1F53-4BD3-B7B6-BEC20C164583}"/>
              </a:ext>
            </a:extLst>
          </p:cNvPr>
          <p:cNvSpPr txBox="1"/>
          <p:nvPr/>
        </p:nvSpPr>
        <p:spPr>
          <a:xfrm>
            <a:off x="9296400" y="2000607"/>
            <a:ext cx="8764884" cy="707886"/>
          </a:xfrm>
          <a:prstGeom prst="rect">
            <a:avLst/>
          </a:prstGeom>
          <a:noFill/>
        </p:spPr>
        <p:txBody>
          <a:bodyPr wrap="square">
            <a:spAutoFit/>
          </a:bodyPr>
          <a:lstStyle/>
          <a:p>
            <a:r>
              <a:rPr lang="fr-FR" sz="4000" b="1">
                <a:solidFill>
                  <a:schemeClr val="bg1"/>
                </a:solidFill>
                <a:latin typeface="Now" panose="020B0604020202020204" charset="0"/>
              </a:rPr>
              <a:t>Relier les objectifs aux actions</a:t>
            </a:r>
            <a:endParaRPr lang="en-US" sz="4000" b="1">
              <a:solidFill>
                <a:schemeClr val="bg1"/>
              </a:solidFill>
              <a:latin typeface="Now" panose="020B0604020202020204" charset="0"/>
            </a:endParaRPr>
          </a:p>
        </p:txBody>
      </p:sp>
      <p:sp>
        <p:nvSpPr>
          <p:cNvPr id="23" name="TextBox 22">
            <a:extLst>
              <a:ext uri="{FF2B5EF4-FFF2-40B4-BE49-F238E27FC236}">
                <a16:creationId xmlns:a16="http://schemas.microsoft.com/office/drawing/2014/main" id="{C64EBCE3-D213-49AA-A355-DB97A481873E}"/>
              </a:ext>
            </a:extLst>
          </p:cNvPr>
          <p:cNvSpPr txBox="1"/>
          <p:nvPr/>
        </p:nvSpPr>
        <p:spPr>
          <a:xfrm>
            <a:off x="9439158" y="2923176"/>
            <a:ext cx="7803356" cy="603242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Quels objectifs d'égalité des genres devez-vous inclure dans votre travail ?</a:t>
            </a:r>
          </a:p>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Quelles politiques nationales de genre devriez-vous inclure dans votre organisation et votre projet ?</a:t>
            </a:r>
          </a:p>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S'il n'y a pas d'objectifs de genre dans votre projet ou organisation, comment allez-vous les développer ?</a:t>
            </a:r>
          </a:p>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Votre équipe comprend-elle ces objectifs et ces politiques ?</a:t>
            </a:r>
          </a:p>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Ces buts sont-ils liés à des objectifs clairs et réalisables ?</a:t>
            </a:r>
          </a:p>
          <a:p>
            <a:pPr marL="342900" indent="-342900">
              <a:spcAft>
                <a:spcPts val="1200"/>
              </a:spcAft>
              <a:buFont typeface="Arial" panose="020B0604020202020204" pitchFamily="34" charset="0"/>
              <a:buChar char="•"/>
            </a:pPr>
            <a:r>
              <a:rPr lang="fr-FR" sz="2400" dirty="0">
                <a:solidFill>
                  <a:schemeClr val="bg1"/>
                </a:solidFill>
                <a:latin typeface="Now" panose="020B0604020202020204" charset="0"/>
              </a:rPr>
              <a:t>Comment allez-vous évaluer si vous avez atteint l'un de ces objectifs ?</a:t>
            </a:r>
          </a:p>
        </p:txBody>
      </p:sp>
    </p:spTree>
    <p:extLst>
      <p:ext uri="{BB962C8B-B14F-4D97-AF65-F5344CB8AC3E}">
        <p14:creationId xmlns:p14="http://schemas.microsoft.com/office/powerpoint/2010/main" val="29999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2</a:t>
            </a:r>
            <a:r>
              <a:rPr lang="en-US" sz="1600">
                <a:solidFill>
                  <a:schemeClr val="bg1"/>
                </a:solidFill>
                <a:latin typeface="Now"/>
              </a:rPr>
              <a:t> | CADRE</a:t>
            </a:r>
          </a:p>
        </p:txBody>
      </p:sp>
      <p:sp>
        <p:nvSpPr>
          <p:cNvPr id="45" name="TextBox 44">
            <a:extLst>
              <a:ext uri="{FF2B5EF4-FFF2-40B4-BE49-F238E27FC236}">
                <a16:creationId xmlns:a16="http://schemas.microsoft.com/office/drawing/2014/main" id="{6F3321A2-A3C7-4FDD-8FE8-1380E3610CD5}"/>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Exemples</a:t>
            </a:r>
          </a:p>
        </p:txBody>
      </p:sp>
      <p:sp>
        <p:nvSpPr>
          <p:cNvPr id="17" name="Rectangle 16">
            <a:extLst>
              <a:ext uri="{FF2B5EF4-FFF2-40B4-BE49-F238E27FC236}">
                <a16:creationId xmlns:a16="http://schemas.microsoft.com/office/drawing/2014/main" id="{F1058E72-5254-4CFB-9272-D0DF5CE13B65}"/>
              </a:ext>
            </a:extLst>
          </p:cNvPr>
          <p:cNvSpPr/>
          <p:nvPr/>
        </p:nvSpPr>
        <p:spPr>
          <a:xfrm>
            <a:off x="586505" y="2117866"/>
            <a:ext cx="8252695"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200" dirty="0" err="1">
                <a:solidFill>
                  <a:schemeClr val="bg1"/>
                </a:solidFill>
                <a:latin typeface="Now" panose="020B0604020202020204" charset="0"/>
              </a:rPr>
              <a:t>Cambodge</a:t>
            </a:r>
            <a:r>
              <a:rPr lang="en-US" sz="2200" dirty="0">
                <a:solidFill>
                  <a:schemeClr val="bg1"/>
                </a:solidFill>
                <a:latin typeface="Now" panose="020B0604020202020204" charset="0"/>
              </a:rPr>
              <a:t>: </a:t>
            </a:r>
          </a:p>
          <a:p>
            <a:pPr marL="342900" indent="-342900">
              <a:spcAft>
                <a:spcPts val="1200"/>
              </a:spcAft>
              <a:buFont typeface="Arial" panose="020B0604020202020204" pitchFamily="34" charset="0"/>
              <a:buChar char="•"/>
            </a:pPr>
            <a:r>
              <a:rPr lang="fr-FR" sz="2200" dirty="0">
                <a:solidFill>
                  <a:schemeClr val="bg1"/>
                </a:solidFill>
                <a:latin typeface="Now" panose="020B0604020202020204" charset="0"/>
              </a:rPr>
              <a:t>Loi nationale cambodgienne obligeant les organisations, y compris les organisations de conservation, à accorder un congé de maternité à leur personnel.</a:t>
            </a:r>
          </a:p>
          <a:p>
            <a:pPr marL="342900" indent="-342900">
              <a:spcAft>
                <a:spcPts val="1200"/>
              </a:spcAft>
              <a:buFont typeface="Arial" panose="020B0604020202020204" pitchFamily="34" charset="0"/>
              <a:buChar char="•"/>
            </a:pPr>
            <a:r>
              <a:rPr lang="fr-FR" sz="2200" dirty="0">
                <a:solidFill>
                  <a:schemeClr val="bg1"/>
                </a:solidFill>
                <a:latin typeface="Now" panose="020B0604020202020204" charset="0"/>
              </a:rPr>
              <a:t>L'un des projets vise à soutenir la participation des femmes aux Comités de pêcherie communautaires, conformément à la politique et à la Stratégie nationale de généralisation du genre dans le secteur de la pêche, approuvées par l'administration de la pêche pour « renforcer le genre dans le secteur de la pêche grâce à la coopération active des femmes et des hommes... ».</a:t>
            </a:r>
          </a:p>
          <a:p>
            <a:pPr marL="342900" indent="-342900">
              <a:spcAft>
                <a:spcPts val="1200"/>
              </a:spcAft>
              <a:buFont typeface="Arial" panose="020B0604020202020204" pitchFamily="34" charset="0"/>
              <a:buChar char="•"/>
            </a:pPr>
            <a:endParaRPr lang="es-ES" sz="2200" dirty="0">
              <a:solidFill>
                <a:schemeClr val="bg1"/>
              </a:solidFill>
              <a:latin typeface="Now" panose="020B0604020202020204" charset="0"/>
            </a:endParaRPr>
          </a:p>
        </p:txBody>
      </p:sp>
      <p:sp>
        <p:nvSpPr>
          <p:cNvPr id="18" name="Rectangle 17">
            <a:extLst>
              <a:ext uri="{FF2B5EF4-FFF2-40B4-BE49-F238E27FC236}">
                <a16:creationId xmlns:a16="http://schemas.microsoft.com/office/drawing/2014/main" id="{19C343BA-BE27-49E5-A9B5-2DB2C7E5C1E8}"/>
              </a:ext>
            </a:extLst>
          </p:cNvPr>
          <p:cNvSpPr/>
          <p:nvPr/>
        </p:nvSpPr>
        <p:spPr>
          <a:xfrm>
            <a:off x="428456" y="1562100"/>
            <a:ext cx="6705599" cy="41078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bg1"/>
                </a:solidFill>
                <a:latin typeface="Now" panose="020B0604020202020204" charset="0"/>
              </a:rPr>
              <a:t>Politique et stratégie nationales</a:t>
            </a:r>
          </a:p>
        </p:txBody>
      </p:sp>
      <p:sp>
        <p:nvSpPr>
          <p:cNvPr id="23" name="Rectangle 22">
            <a:extLst>
              <a:ext uri="{FF2B5EF4-FFF2-40B4-BE49-F238E27FC236}">
                <a16:creationId xmlns:a16="http://schemas.microsoft.com/office/drawing/2014/main" id="{E99FE256-3FDE-4BA5-A609-50BCD1A7613B}"/>
              </a:ext>
            </a:extLst>
          </p:cNvPr>
          <p:cNvSpPr/>
          <p:nvPr/>
        </p:nvSpPr>
        <p:spPr>
          <a:xfrm>
            <a:off x="691450" y="8039100"/>
            <a:ext cx="7198441"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bg1"/>
                </a:solidFill>
                <a:latin typeface="Now" panose="020B0604020202020204" charset="0"/>
              </a:rPr>
              <a:t>L'équipe FACT (</a:t>
            </a:r>
            <a:r>
              <a:rPr lang="fr-FR" sz="2200" dirty="0" err="1">
                <a:solidFill>
                  <a:schemeClr val="bg1"/>
                </a:solidFill>
                <a:latin typeface="Now" panose="020B0604020202020204" charset="0"/>
              </a:rPr>
              <a:t>Fisheries</a:t>
            </a:r>
            <a:r>
              <a:rPr lang="fr-FR" sz="2200" dirty="0">
                <a:solidFill>
                  <a:schemeClr val="bg1"/>
                </a:solidFill>
                <a:latin typeface="Now" panose="020B0604020202020204" charset="0"/>
              </a:rPr>
              <a:t> Action Coalition Team) au Cambodge encourage les comités de pêche communautaires à élaborer une politique de genre pour la composition des comités</a:t>
            </a:r>
            <a:endParaRPr lang="en-US" sz="2200" dirty="0">
              <a:solidFill>
                <a:schemeClr val="bg1"/>
              </a:solidFill>
              <a:latin typeface="Now" panose="020B0604020202020204" charset="0"/>
            </a:endParaRPr>
          </a:p>
        </p:txBody>
      </p:sp>
      <p:sp>
        <p:nvSpPr>
          <p:cNvPr id="28" name="Rectangle 27">
            <a:extLst>
              <a:ext uri="{FF2B5EF4-FFF2-40B4-BE49-F238E27FC236}">
                <a16:creationId xmlns:a16="http://schemas.microsoft.com/office/drawing/2014/main" id="{6B6810CF-7B52-406D-915B-A6AFDE5E9C61}"/>
              </a:ext>
            </a:extLst>
          </p:cNvPr>
          <p:cNvSpPr/>
          <p:nvPr/>
        </p:nvSpPr>
        <p:spPr>
          <a:xfrm>
            <a:off x="457200" y="7101400"/>
            <a:ext cx="7990505" cy="792715"/>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chemeClr val="bg1"/>
                </a:solidFill>
                <a:latin typeface="Now" panose="020B0604020202020204" charset="0"/>
              </a:rPr>
              <a:t>Promouvoir le développement d'une politique de genre</a:t>
            </a:r>
            <a:endParaRPr lang="en-US" sz="2400" b="1" dirty="0">
              <a:solidFill>
                <a:schemeClr val="bg1"/>
              </a:solidFill>
              <a:latin typeface="Now" panose="020B0604020202020204" charset="0"/>
            </a:endParaRPr>
          </a:p>
        </p:txBody>
      </p:sp>
      <p:pic>
        <p:nvPicPr>
          <p:cNvPr id="9" name="Picture 8">
            <a:extLst>
              <a:ext uri="{FF2B5EF4-FFF2-40B4-BE49-F238E27FC236}">
                <a16:creationId xmlns:a16="http://schemas.microsoft.com/office/drawing/2014/main" id="{CBF1A341-A661-4EA3-8356-FCD27EA13DC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967"/>
          <a:stretch/>
        </p:blipFill>
        <p:spPr>
          <a:xfrm>
            <a:off x="8892085" y="2389781"/>
            <a:ext cx="8710115" cy="5576390"/>
          </a:xfrm>
          <a:prstGeom prst="rect">
            <a:avLst/>
          </a:prstGeom>
        </p:spPr>
      </p:pic>
      <p:sp>
        <p:nvSpPr>
          <p:cNvPr id="30" name="TextBox 4">
            <a:extLst>
              <a:ext uri="{FF2B5EF4-FFF2-40B4-BE49-F238E27FC236}">
                <a16:creationId xmlns:a16="http://schemas.microsoft.com/office/drawing/2014/main" id="{2315AB11-09C0-4C05-9944-0951CC04956C}"/>
              </a:ext>
            </a:extLst>
          </p:cNvPr>
          <p:cNvSpPr txBox="1"/>
          <p:nvPr/>
        </p:nvSpPr>
        <p:spPr>
          <a:xfrm>
            <a:off x="13368996" y="7353300"/>
            <a:ext cx="4157004"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Membres élus du comité communautaire de la pêche. </a:t>
            </a:r>
            <a:r>
              <a:rPr lang="en-US">
                <a:solidFill>
                  <a:schemeClr val="bg1"/>
                </a:solidFill>
                <a:latin typeface="Now"/>
              </a:rPr>
              <a:t>© FACT</a:t>
            </a:r>
          </a:p>
        </p:txBody>
      </p:sp>
    </p:spTree>
    <p:extLst>
      <p:ext uri="{BB962C8B-B14F-4D97-AF65-F5344CB8AC3E}">
        <p14:creationId xmlns:p14="http://schemas.microsoft.com/office/powerpoint/2010/main" val="32984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2</a:t>
            </a:r>
            <a:r>
              <a:rPr kumimoji="0" lang="en-US" sz="1600" b="0" i="0" u="none" strike="noStrike" kern="1200" cap="none" spc="0" normalizeH="0" baseline="0" noProof="0">
                <a:ln>
                  <a:noFill/>
                </a:ln>
                <a:solidFill>
                  <a:prstClr val="white"/>
                </a:solidFill>
                <a:effectLst/>
                <a:uLnTx/>
                <a:uFillTx/>
                <a:latin typeface="Now"/>
                <a:ea typeface="+mn-ea"/>
                <a:cs typeface="+mn-cs"/>
              </a:rPr>
              <a:t> | CADRE</a:t>
            </a:r>
          </a:p>
        </p:txBody>
      </p:sp>
      <p:sp>
        <p:nvSpPr>
          <p:cNvPr id="25" name="Rectangle 24">
            <a:extLst>
              <a:ext uri="{FF2B5EF4-FFF2-40B4-BE49-F238E27FC236}">
                <a16:creationId xmlns:a16="http://schemas.microsoft.com/office/drawing/2014/main" id="{350C2FE2-6D1F-4366-8BCD-845FB4936363}"/>
              </a:ext>
            </a:extLst>
          </p:cNvPr>
          <p:cNvSpPr/>
          <p:nvPr/>
        </p:nvSpPr>
        <p:spPr>
          <a:xfrm>
            <a:off x="920050" y="2334046"/>
            <a:ext cx="9366950"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1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Highlander Association (HA),</a:t>
            </a: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 Cambodge:</a:t>
            </a:r>
          </a:p>
          <a:p>
            <a:pPr marL="342900" marR="0" lvl="0" indent="-342900" algn="l" defTabSz="914400" rtl="0" eaLnBrk="1" fontAlgn="auto" latinLnBrk="0" hangingPunct="1">
              <a:lnSpc>
                <a:spcPts val="31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panose="020B0604020202020204" charset="0"/>
                <a:ea typeface="+mn-ea"/>
                <a:cs typeface="+mn-cs"/>
              </a:rPr>
              <a:t>Politique de genre avec objectif de représentation égale (50:50) des sexes dans les activités + promotion des femmes aux postes de direction</a:t>
            </a:r>
          </a:p>
          <a:p>
            <a:pPr marL="342900" marR="0" lvl="0" indent="-342900" algn="l" defTabSz="914400" rtl="0" eaLnBrk="1" fontAlgn="auto" latinLnBrk="0" hangingPunct="1">
              <a:lnSpc>
                <a:spcPts val="31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panose="020B0604020202020204" charset="0"/>
                <a:ea typeface="+mn-ea"/>
                <a:cs typeface="+mn-cs"/>
              </a:rPr>
              <a:t>La stratégie pour la période 2021-2025 a pour objectif d'accroître la participation des femmes à la prise de décision</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My</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Village</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fr-FR" sz="2400" b="0" i="0" u="none" strike="noStrike" kern="1200" cap="none" spc="0" normalizeH="0" baseline="0" noProof="0" dirty="0">
                <a:ln>
                  <a:noFill/>
                </a:ln>
                <a:solidFill>
                  <a:prstClr val="white"/>
                </a:solidFill>
                <a:effectLst/>
                <a:uLnTx/>
                <a:uFillTx/>
                <a:latin typeface="Now" panose="020B0604020202020204" charset="0"/>
                <a:ea typeface="+mn-ea"/>
                <a:cs typeface="+mn-cs"/>
              </a:rPr>
              <a:t>au Cambodge a développé une politique de genre pour guider le personnel sur la manière d'impliquer les femmes et les hommes dans le cycle de gestion du projet.</a:t>
            </a:r>
          </a:p>
          <a:p>
            <a:pPr marL="0" marR="0" lvl="0" indent="0" algn="l" defTabSz="914400" rtl="0" eaLnBrk="1" fontAlgn="auto" latinLnBrk="0" hangingPunct="1">
              <a:lnSpc>
                <a:spcPts val="3100"/>
              </a:lnSpc>
              <a:spcBef>
                <a:spcPts val="0"/>
              </a:spcBef>
              <a:spcAft>
                <a:spcPts val="0"/>
              </a:spcAft>
              <a:buClrTx/>
              <a:buSzTx/>
              <a:buFontTx/>
              <a:buNone/>
              <a:tabLst/>
              <a:defRPr/>
            </a:pPr>
            <a:endParaRPr lang="fr-FR" sz="2400" dirty="0">
              <a:solidFill>
                <a:prstClr val="white"/>
              </a:solidFill>
              <a:latin typeface="Now" panose="020B0604020202020204" charset="0"/>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Now" panose="020B0604020202020204" charset="0"/>
                <a:ea typeface="+mn-ea"/>
                <a:cs typeface="+mn-cs"/>
              </a:rPr>
              <a:t>3S Rivers Protection Network (3SPN) en Thaïlande : La politique de genre inclut la prise en compte du genre dans le recrutement du personnel, les projets, et la S&amp;E, ainsi que dans la manière d'appliquer leur budget à la généralisation </a:t>
            </a:r>
            <a:r>
              <a:rPr lang="fr-FR" sz="2400" dirty="0">
                <a:solidFill>
                  <a:prstClr val="white"/>
                </a:solidFill>
                <a:latin typeface="Now" panose="020B0604020202020204" charset="0"/>
              </a:rPr>
              <a:t>du genre</a:t>
            </a:r>
            <a:r>
              <a:rPr kumimoji="0" lang="fr-FR" sz="2400" b="0" i="0" u="none" strike="noStrike" kern="1200" cap="none" spc="0" normalizeH="0" baseline="0" noProof="0" dirty="0">
                <a:ln>
                  <a:noFill/>
                </a:ln>
                <a:solidFill>
                  <a:prstClr val="white"/>
                </a:solidFill>
                <a:effectLst/>
                <a:uLnTx/>
                <a:uFillTx/>
                <a:latin typeface="Now" panose="020B0604020202020204" charset="0"/>
                <a:ea typeface="+mn-ea"/>
                <a:cs typeface="+mn-cs"/>
              </a:rPr>
              <a:t>.</a:t>
            </a:r>
          </a:p>
        </p:txBody>
      </p:sp>
      <p:sp>
        <p:nvSpPr>
          <p:cNvPr id="26" name="Rectangle 25">
            <a:extLst>
              <a:ext uri="{FF2B5EF4-FFF2-40B4-BE49-F238E27FC236}">
                <a16:creationId xmlns:a16="http://schemas.microsoft.com/office/drawing/2014/main" id="{017C47CB-DA91-44DD-860B-9AC50B6EA539}"/>
              </a:ext>
            </a:extLst>
          </p:cNvPr>
          <p:cNvSpPr/>
          <p:nvPr/>
        </p:nvSpPr>
        <p:spPr>
          <a:xfrm>
            <a:off x="762000" y="1714500"/>
            <a:ext cx="7307643" cy="497047"/>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Now" panose="020B0604020202020204" charset="0"/>
                <a:ea typeface="+mn-ea"/>
                <a:cs typeface="+mn-cs"/>
              </a:rPr>
              <a:t>Stratégies et politiques des organisations</a:t>
            </a:r>
            <a:endParaRPr kumimoji="0" lang="en-US" sz="24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7" name="AutoShape 10">
            <a:extLst>
              <a:ext uri="{FF2B5EF4-FFF2-40B4-BE49-F238E27FC236}">
                <a16:creationId xmlns:a16="http://schemas.microsoft.com/office/drawing/2014/main" id="{B51B1A86-2B15-4577-97C6-FA66CE518B2B}"/>
              </a:ext>
            </a:extLst>
          </p:cNvPr>
          <p:cNvSpPr/>
          <p:nvPr/>
        </p:nvSpPr>
        <p:spPr>
          <a:xfrm rot="-5400000" flipH="1">
            <a:off x="-441198" y="3636295"/>
            <a:ext cx="2397252" cy="7557"/>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10">
            <a:extLst>
              <a:ext uri="{FF2B5EF4-FFF2-40B4-BE49-F238E27FC236}">
                <a16:creationId xmlns:a16="http://schemas.microsoft.com/office/drawing/2014/main" id="{CBA4FCA1-46BC-4E6C-B4C8-50B45D533670}"/>
              </a:ext>
            </a:extLst>
          </p:cNvPr>
          <p:cNvSpPr/>
          <p:nvPr/>
        </p:nvSpPr>
        <p:spPr>
          <a:xfrm rot="-5400000" flipH="1">
            <a:off x="143137" y="6506493"/>
            <a:ext cx="1230169" cy="6245"/>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utoShape 10">
            <a:extLst>
              <a:ext uri="{FF2B5EF4-FFF2-40B4-BE49-F238E27FC236}">
                <a16:creationId xmlns:a16="http://schemas.microsoft.com/office/drawing/2014/main" id="{7A427FB7-A0F0-4AB8-B5C0-22F33EE5C440}"/>
              </a:ext>
            </a:extLst>
          </p:cNvPr>
          <p:cNvSpPr/>
          <p:nvPr/>
        </p:nvSpPr>
        <p:spPr>
          <a:xfrm rot="-5400000" flipH="1">
            <a:off x="-59801" y="8665641"/>
            <a:ext cx="1637356" cy="5161"/>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D5832C2-A4D0-4BE2-BAE2-B92F710B71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00559" y="2108049"/>
            <a:ext cx="5515841" cy="7074477"/>
          </a:xfrm>
          <a:prstGeom prst="rect">
            <a:avLst/>
          </a:prstGeom>
        </p:spPr>
      </p:pic>
      <p:sp>
        <p:nvSpPr>
          <p:cNvPr id="32" name="TextBox 4">
            <a:extLst>
              <a:ext uri="{FF2B5EF4-FFF2-40B4-BE49-F238E27FC236}">
                <a16:creationId xmlns:a16="http://schemas.microsoft.com/office/drawing/2014/main" id="{2619D0A4-97A3-4CCE-9237-F17457CEBD59}"/>
              </a:ext>
            </a:extLst>
          </p:cNvPr>
          <p:cNvSpPr txBox="1"/>
          <p:nvPr/>
        </p:nvSpPr>
        <p:spPr>
          <a:xfrm>
            <a:off x="11248159" y="9229880"/>
            <a:ext cx="5668241" cy="843949"/>
          </a:xfrm>
          <a:prstGeom prst="rect">
            <a:avLst/>
          </a:prstGeom>
        </p:spPr>
        <p:txBody>
          <a:bodyPr wrap="square" lIns="0" tIns="0" rIns="0" bIns="0" rtlCol="0" anchor="t">
            <a:spAutoFit/>
          </a:bodyPr>
          <a:lstStyle/>
          <a:p>
            <a:pPr algn="ctr">
              <a:lnSpc>
                <a:spcPts val="2240"/>
              </a:lnSpc>
            </a:pPr>
            <a:r>
              <a:rPr lang="fr-FR" dirty="0">
                <a:solidFill>
                  <a:schemeClr val="bg1"/>
                </a:solidFill>
                <a:latin typeface="Now"/>
              </a:rPr>
              <a:t>Lignes directrices de Conservation International pour l'intégration de l'équité entre les sexes dans les projets de conservation.</a:t>
            </a:r>
            <a:endParaRPr lang="en-US" dirty="0">
              <a:solidFill>
                <a:schemeClr val="bg1"/>
              </a:solidFill>
              <a:latin typeface="Now"/>
            </a:endParaRPr>
          </a:p>
        </p:txBody>
      </p:sp>
      <p:sp>
        <p:nvSpPr>
          <p:cNvPr id="13" name="TextBox 12">
            <a:extLst>
              <a:ext uri="{FF2B5EF4-FFF2-40B4-BE49-F238E27FC236}">
                <a16:creationId xmlns:a16="http://schemas.microsoft.com/office/drawing/2014/main" id="{78FD0CB1-3C68-4A78-9330-F7494A04C9E4}"/>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Exemples</a:t>
            </a:r>
          </a:p>
        </p:txBody>
      </p:sp>
    </p:spTree>
    <p:extLst>
      <p:ext uri="{BB962C8B-B14F-4D97-AF65-F5344CB8AC3E}">
        <p14:creationId xmlns:p14="http://schemas.microsoft.com/office/powerpoint/2010/main" val="73670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DA70B-604C-45EE-A534-842E80D9F538}">
  <ds:schemaRefs>
    <ds:schemaRef ds:uri="http://schemas.microsoft.com/sharepoint/v3/contenttype/forms"/>
  </ds:schemaRefs>
</ds:datastoreItem>
</file>

<file path=customXml/itemProps2.xml><?xml version="1.0" encoding="utf-8"?>
<ds:datastoreItem xmlns:ds="http://schemas.openxmlformats.org/officeDocument/2006/customXml" ds:itemID="{BA3D1AC4-2DB1-43C8-9FC1-DB7C1E416844}">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customXml/itemProps3.xml><?xml version="1.0" encoding="utf-8"?>
<ds:datastoreItem xmlns:ds="http://schemas.openxmlformats.org/officeDocument/2006/customXml" ds:itemID="{AA44E903-C620-449A-9636-AD7E19261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10714</TotalTime>
  <Words>7579</Words>
  <Application>Microsoft Office PowerPoint</Application>
  <PresentationFormat>Custom</PresentationFormat>
  <Paragraphs>715</Paragraphs>
  <Slides>55</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Calibri</vt:lpstr>
      <vt:lpstr>Now Bold</vt:lpstr>
      <vt:lpstr>Wingdings</vt:lpstr>
      <vt:lpstr>Arial</vt:lpstr>
      <vt:lpstr>Now</vt:lpstr>
      <vt:lpstr>Avenir Next LT Pro</vt:lpstr>
      <vt:lpstr>Sailors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Celine Desbrosses</dc:creator>
  <cp:lastModifiedBy>Kristin Betz</cp:lastModifiedBy>
  <cp:revision>1561</cp:revision>
  <dcterms:created xsi:type="dcterms:W3CDTF">2006-08-16T00:00:00Z</dcterms:created>
  <dcterms:modified xsi:type="dcterms:W3CDTF">2022-01-11T18:28:27Z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