
<file path=[Content_Types].xml><?xml version="1.0" encoding="utf-8"?>
<Types xmlns="http://schemas.openxmlformats.org/package/2006/content-types">
  <Default Extension="CR2" ContentType="image/png"/>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7"/>
  </p:notesMasterIdLst>
  <p:sldIdLst>
    <p:sldId id="256" r:id="rId2"/>
    <p:sldId id="455" r:id="rId3"/>
    <p:sldId id="258" r:id="rId4"/>
    <p:sldId id="328" r:id="rId5"/>
    <p:sldId id="336" r:id="rId6"/>
    <p:sldId id="332" r:id="rId7"/>
    <p:sldId id="337" r:id="rId8"/>
    <p:sldId id="338" r:id="rId9"/>
    <p:sldId id="411" r:id="rId10"/>
    <p:sldId id="339" r:id="rId11"/>
    <p:sldId id="340" r:id="rId12"/>
    <p:sldId id="343" r:id="rId13"/>
    <p:sldId id="345" r:id="rId14"/>
    <p:sldId id="407" r:id="rId15"/>
    <p:sldId id="347" r:id="rId16"/>
    <p:sldId id="344" r:id="rId17"/>
    <p:sldId id="348" r:id="rId18"/>
    <p:sldId id="350" r:id="rId19"/>
    <p:sldId id="412" r:id="rId20"/>
    <p:sldId id="413" r:id="rId21"/>
    <p:sldId id="414" r:id="rId22"/>
    <p:sldId id="415" r:id="rId23"/>
    <p:sldId id="352" r:id="rId24"/>
    <p:sldId id="353" r:id="rId25"/>
    <p:sldId id="354" r:id="rId26"/>
    <p:sldId id="355" r:id="rId27"/>
    <p:sldId id="416" r:id="rId28"/>
    <p:sldId id="419" r:id="rId29"/>
    <p:sldId id="357" r:id="rId30"/>
    <p:sldId id="422" r:id="rId31"/>
    <p:sldId id="423" r:id="rId32"/>
    <p:sldId id="424" r:id="rId33"/>
    <p:sldId id="360" r:id="rId34"/>
    <p:sldId id="361" r:id="rId35"/>
    <p:sldId id="342" r:id="rId36"/>
    <p:sldId id="362" r:id="rId37"/>
    <p:sldId id="367" r:id="rId38"/>
    <p:sldId id="429" r:id="rId39"/>
    <p:sldId id="426" r:id="rId40"/>
    <p:sldId id="366" r:id="rId41"/>
    <p:sldId id="428" r:id="rId42"/>
    <p:sldId id="456" r:id="rId43"/>
    <p:sldId id="365" r:id="rId44"/>
    <p:sldId id="368" r:id="rId45"/>
    <p:sldId id="371" r:id="rId46"/>
    <p:sldId id="430" r:id="rId47"/>
    <p:sldId id="370" r:id="rId48"/>
    <p:sldId id="432" r:id="rId49"/>
    <p:sldId id="373" r:id="rId50"/>
    <p:sldId id="457" r:id="rId51"/>
    <p:sldId id="369" r:id="rId52"/>
    <p:sldId id="434" r:id="rId53"/>
    <p:sldId id="374" r:id="rId54"/>
    <p:sldId id="435" r:id="rId55"/>
    <p:sldId id="375" r:id="rId56"/>
  </p:sldIdLst>
  <p:sldSz cx="18288000" cy="10287000"/>
  <p:notesSz cx="6858000" cy="9144000"/>
  <p:embeddedFontLst>
    <p:embeddedFont>
      <p:font typeface="Avenir Next LT Pro" panose="020B0504020202020204" pitchFamily="3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Now" panose="020B0604020202020204" charset="0"/>
      <p:regular r:id="rId66"/>
      <p:bold r:id="rId67"/>
    </p:embeddedFont>
    <p:embeddedFont>
      <p:font typeface="Now Bold" panose="020B0604020202020204" charset="0"/>
      <p:regular r:id="rId68"/>
    </p:embeddedFont>
    <p:embeddedFont>
      <p:font typeface="Sailors" panose="02000000000000000000"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 id="2" name="Cynthia Garland Monteagudo" initials="CGM" lastIdx="20" clrIdx="1">
    <p:extLst>
      <p:ext uri="{19B8F6BF-5375-455C-9EA6-DF929625EA0E}">
        <p15:presenceInfo xmlns:p15="http://schemas.microsoft.com/office/powerpoint/2012/main" userId="S::C.GarlandM@alum.up.edu.pe::2ab13d00-dba7-481e-82b0-409bb70b9f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0"/>
    <a:srgbClr val="F9844A"/>
    <a:srgbClr val="0A9396"/>
    <a:srgbClr val="43AA8B"/>
    <a:srgbClr val="FBB38F"/>
    <a:srgbClr val="FBAC85"/>
    <a:srgbClr val="F4A261"/>
    <a:srgbClr val="85A1A5"/>
    <a:srgbClr val="264653"/>
    <a:srgbClr val="0012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9" autoAdjust="0"/>
    <p:restoredTop sz="95226" autoAdjust="0"/>
  </p:normalViewPr>
  <p:slideViewPr>
    <p:cSldViewPr>
      <p:cViewPr varScale="1">
        <p:scale>
          <a:sx n="73" d="100"/>
          <a:sy n="73" d="100"/>
        </p:scale>
        <p:origin x="60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18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0CA8-D9EE-4AEF-80F3-D11AD333E191}"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13</a:t>
            </a:fld>
            <a:endParaRPr lang="en-US"/>
          </a:p>
        </p:txBody>
      </p:sp>
    </p:spTree>
    <p:extLst>
      <p:ext uri="{BB962C8B-B14F-4D97-AF65-F5344CB8AC3E}">
        <p14:creationId xmlns:p14="http://schemas.microsoft.com/office/powerpoint/2010/main" val="120815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14</a:t>
            </a:fld>
            <a:endParaRPr lang="en-US"/>
          </a:p>
        </p:txBody>
      </p:sp>
    </p:spTree>
    <p:extLst>
      <p:ext uri="{BB962C8B-B14F-4D97-AF65-F5344CB8AC3E}">
        <p14:creationId xmlns:p14="http://schemas.microsoft.com/office/powerpoint/2010/main" val="39752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15</a:t>
            </a:fld>
            <a:endParaRPr lang="en-US"/>
          </a:p>
        </p:txBody>
      </p:sp>
    </p:spTree>
    <p:extLst>
      <p:ext uri="{BB962C8B-B14F-4D97-AF65-F5344CB8AC3E}">
        <p14:creationId xmlns:p14="http://schemas.microsoft.com/office/powerpoint/2010/main" val="228668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16</a:t>
            </a:fld>
            <a:endParaRPr lang="en-US"/>
          </a:p>
        </p:txBody>
      </p:sp>
    </p:spTree>
    <p:extLst>
      <p:ext uri="{BB962C8B-B14F-4D97-AF65-F5344CB8AC3E}">
        <p14:creationId xmlns:p14="http://schemas.microsoft.com/office/powerpoint/2010/main" val="610698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410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844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24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47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952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40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23</a:t>
            </a:fld>
            <a:endParaRPr lang="en-US"/>
          </a:p>
        </p:txBody>
      </p:sp>
    </p:spTree>
    <p:extLst>
      <p:ext uri="{BB962C8B-B14F-4D97-AF65-F5344CB8AC3E}">
        <p14:creationId xmlns:p14="http://schemas.microsoft.com/office/powerpoint/2010/main" val="573740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24</a:t>
            </a:fld>
            <a:endParaRPr lang="en-US"/>
          </a:p>
        </p:txBody>
      </p:sp>
    </p:spTree>
    <p:extLst>
      <p:ext uri="{BB962C8B-B14F-4D97-AF65-F5344CB8AC3E}">
        <p14:creationId xmlns:p14="http://schemas.microsoft.com/office/powerpoint/2010/main" val="306047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25</a:t>
            </a:fld>
            <a:endParaRPr lang="en-US"/>
          </a:p>
        </p:txBody>
      </p:sp>
    </p:spTree>
    <p:extLst>
      <p:ext uri="{BB962C8B-B14F-4D97-AF65-F5344CB8AC3E}">
        <p14:creationId xmlns:p14="http://schemas.microsoft.com/office/powerpoint/2010/main" val="869715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16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003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37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742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43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0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75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6</a:t>
            </a:fld>
            <a:endParaRPr lang="en-US"/>
          </a:p>
        </p:txBody>
      </p:sp>
    </p:spTree>
    <p:extLst>
      <p:ext uri="{BB962C8B-B14F-4D97-AF65-F5344CB8AC3E}">
        <p14:creationId xmlns:p14="http://schemas.microsoft.com/office/powerpoint/2010/main" val="32422777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193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95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35</a:t>
            </a:fld>
            <a:endParaRPr lang="en-US"/>
          </a:p>
        </p:txBody>
      </p:sp>
    </p:spTree>
    <p:extLst>
      <p:ext uri="{BB962C8B-B14F-4D97-AF65-F5344CB8AC3E}">
        <p14:creationId xmlns:p14="http://schemas.microsoft.com/office/powerpoint/2010/main" val="2804242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36</a:t>
            </a:fld>
            <a:endParaRPr lang="en-US"/>
          </a:p>
        </p:txBody>
      </p:sp>
    </p:spTree>
    <p:extLst>
      <p:ext uri="{BB962C8B-B14F-4D97-AF65-F5344CB8AC3E}">
        <p14:creationId xmlns:p14="http://schemas.microsoft.com/office/powerpoint/2010/main" val="2814464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37</a:t>
            </a:fld>
            <a:endParaRPr lang="en-US"/>
          </a:p>
        </p:txBody>
      </p:sp>
    </p:spTree>
    <p:extLst>
      <p:ext uri="{BB962C8B-B14F-4D97-AF65-F5344CB8AC3E}">
        <p14:creationId xmlns:p14="http://schemas.microsoft.com/office/powerpoint/2010/main" val="2406613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38</a:t>
            </a:fld>
            <a:endParaRPr lang="en-US"/>
          </a:p>
        </p:txBody>
      </p:sp>
    </p:spTree>
    <p:extLst>
      <p:ext uri="{BB962C8B-B14F-4D97-AF65-F5344CB8AC3E}">
        <p14:creationId xmlns:p14="http://schemas.microsoft.com/office/powerpoint/2010/main" val="2609460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39</a:t>
            </a:fld>
            <a:endParaRPr lang="en-US"/>
          </a:p>
        </p:txBody>
      </p:sp>
    </p:spTree>
    <p:extLst>
      <p:ext uri="{BB962C8B-B14F-4D97-AF65-F5344CB8AC3E}">
        <p14:creationId xmlns:p14="http://schemas.microsoft.com/office/powerpoint/2010/main" val="3602720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40</a:t>
            </a:fld>
            <a:endParaRPr lang="en-US"/>
          </a:p>
        </p:txBody>
      </p:sp>
    </p:spTree>
    <p:extLst>
      <p:ext uri="{BB962C8B-B14F-4D97-AF65-F5344CB8AC3E}">
        <p14:creationId xmlns:p14="http://schemas.microsoft.com/office/powerpoint/2010/main" val="40150190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41</a:t>
            </a:fld>
            <a:endParaRPr lang="en-US"/>
          </a:p>
        </p:txBody>
      </p:sp>
    </p:spTree>
    <p:extLst>
      <p:ext uri="{BB962C8B-B14F-4D97-AF65-F5344CB8AC3E}">
        <p14:creationId xmlns:p14="http://schemas.microsoft.com/office/powerpoint/2010/main" val="3894477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42</a:t>
            </a:fld>
            <a:endParaRPr lang="en-US"/>
          </a:p>
        </p:txBody>
      </p:sp>
    </p:spTree>
    <p:extLst>
      <p:ext uri="{BB962C8B-B14F-4D97-AF65-F5344CB8AC3E}">
        <p14:creationId xmlns:p14="http://schemas.microsoft.com/office/powerpoint/2010/main" val="9705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7</a:t>
            </a:fld>
            <a:endParaRPr lang="en-US"/>
          </a:p>
        </p:txBody>
      </p:sp>
    </p:spTree>
    <p:extLst>
      <p:ext uri="{BB962C8B-B14F-4D97-AF65-F5344CB8AC3E}">
        <p14:creationId xmlns:p14="http://schemas.microsoft.com/office/powerpoint/2010/main" val="3386871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43</a:t>
            </a:fld>
            <a:endParaRPr lang="en-US"/>
          </a:p>
        </p:txBody>
      </p:sp>
    </p:spTree>
    <p:extLst>
      <p:ext uri="{BB962C8B-B14F-4D97-AF65-F5344CB8AC3E}">
        <p14:creationId xmlns:p14="http://schemas.microsoft.com/office/powerpoint/2010/main" val="42865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44</a:t>
            </a:fld>
            <a:endParaRPr lang="en-US"/>
          </a:p>
        </p:txBody>
      </p:sp>
    </p:spTree>
    <p:extLst>
      <p:ext uri="{BB962C8B-B14F-4D97-AF65-F5344CB8AC3E}">
        <p14:creationId xmlns:p14="http://schemas.microsoft.com/office/powerpoint/2010/main" val="1979843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45</a:t>
            </a:fld>
            <a:endParaRPr lang="en-US"/>
          </a:p>
        </p:txBody>
      </p:sp>
    </p:spTree>
    <p:extLst>
      <p:ext uri="{BB962C8B-B14F-4D97-AF65-F5344CB8AC3E}">
        <p14:creationId xmlns:p14="http://schemas.microsoft.com/office/powerpoint/2010/main" val="40195594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46</a:t>
            </a:fld>
            <a:endParaRPr lang="en-US"/>
          </a:p>
        </p:txBody>
      </p:sp>
    </p:spTree>
    <p:extLst>
      <p:ext uri="{BB962C8B-B14F-4D97-AF65-F5344CB8AC3E}">
        <p14:creationId xmlns:p14="http://schemas.microsoft.com/office/powerpoint/2010/main" val="1605176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47</a:t>
            </a:fld>
            <a:endParaRPr lang="en-US"/>
          </a:p>
        </p:txBody>
      </p:sp>
    </p:spTree>
    <p:extLst>
      <p:ext uri="{BB962C8B-B14F-4D97-AF65-F5344CB8AC3E}">
        <p14:creationId xmlns:p14="http://schemas.microsoft.com/office/powerpoint/2010/main" val="3292913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48</a:t>
            </a:fld>
            <a:endParaRPr lang="en-US"/>
          </a:p>
        </p:txBody>
      </p:sp>
    </p:spTree>
    <p:extLst>
      <p:ext uri="{BB962C8B-B14F-4D97-AF65-F5344CB8AC3E}">
        <p14:creationId xmlns:p14="http://schemas.microsoft.com/office/powerpoint/2010/main" val="232357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49</a:t>
            </a:fld>
            <a:endParaRPr lang="en-US"/>
          </a:p>
        </p:txBody>
      </p:sp>
    </p:spTree>
    <p:extLst>
      <p:ext uri="{BB962C8B-B14F-4D97-AF65-F5344CB8AC3E}">
        <p14:creationId xmlns:p14="http://schemas.microsoft.com/office/powerpoint/2010/main" val="1359372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504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51</a:t>
            </a:fld>
            <a:endParaRPr lang="en-US"/>
          </a:p>
        </p:txBody>
      </p:sp>
    </p:spTree>
    <p:extLst>
      <p:ext uri="{BB962C8B-B14F-4D97-AF65-F5344CB8AC3E}">
        <p14:creationId xmlns:p14="http://schemas.microsoft.com/office/powerpoint/2010/main" val="4253994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305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8</a:t>
            </a:fld>
            <a:endParaRPr lang="en-US"/>
          </a:p>
        </p:txBody>
      </p:sp>
    </p:spTree>
    <p:extLst>
      <p:ext uri="{BB962C8B-B14F-4D97-AF65-F5344CB8AC3E}">
        <p14:creationId xmlns:p14="http://schemas.microsoft.com/office/powerpoint/2010/main" val="23373145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53</a:t>
            </a:fld>
            <a:endParaRPr lang="en-US"/>
          </a:p>
        </p:txBody>
      </p:sp>
    </p:spTree>
    <p:extLst>
      <p:ext uri="{BB962C8B-B14F-4D97-AF65-F5344CB8AC3E}">
        <p14:creationId xmlns:p14="http://schemas.microsoft.com/office/powerpoint/2010/main" val="1115613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22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763FA-5474-4A40-8AD4-E60B2E3BE6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985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10</a:t>
            </a:fld>
            <a:endParaRPr lang="en-US"/>
          </a:p>
        </p:txBody>
      </p:sp>
    </p:spTree>
    <p:extLst>
      <p:ext uri="{BB962C8B-B14F-4D97-AF65-F5344CB8AC3E}">
        <p14:creationId xmlns:p14="http://schemas.microsoft.com/office/powerpoint/2010/main" val="198894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11</a:t>
            </a:fld>
            <a:endParaRPr lang="en-US"/>
          </a:p>
        </p:txBody>
      </p:sp>
    </p:spTree>
    <p:extLst>
      <p:ext uri="{BB962C8B-B14F-4D97-AF65-F5344CB8AC3E}">
        <p14:creationId xmlns:p14="http://schemas.microsoft.com/office/powerpoint/2010/main" val="1595140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12</a:t>
            </a:fld>
            <a:endParaRPr lang="en-US"/>
          </a:p>
        </p:txBody>
      </p:sp>
    </p:spTree>
    <p:extLst>
      <p:ext uri="{BB962C8B-B14F-4D97-AF65-F5344CB8AC3E}">
        <p14:creationId xmlns:p14="http://schemas.microsoft.com/office/powerpoint/2010/main" val="71756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s://creativecommons.org/licenses/by-nc/4.0/deed.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13.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CR2"/><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8288000" cy="10287000"/>
          </a:xfrm>
          <a:prstGeom prst="rect">
            <a:avLst/>
          </a:prstGeom>
          <a:noFill/>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a:p>
        </p:txBody>
      </p:sp>
      <p:sp>
        <p:nvSpPr>
          <p:cNvPr id="3" name="TextBox 3"/>
          <p:cNvSpPr txBox="1"/>
          <p:nvPr/>
        </p:nvSpPr>
        <p:spPr>
          <a:xfrm>
            <a:off x="1454278" y="8479335"/>
            <a:ext cx="5715000" cy="517449"/>
          </a:xfrm>
          <a:prstGeom prst="rect">
            <a:avLst/>
          </a:prstGeom>
        </p:spPr>
        <p:txBody>
          <a:bodyPr wrap="square" lIns="0" tIns="0" rIns="0" bIns="0" rtlCol="0" anchor="t">
            <a:spAutoFit/>
          </a:bodyPr>
          <a:lstStyle/>
          <a:p>
            <a:pPr>
              <a:lnSpc>
                <a:spcPts val="4200"/>
              </a:lnSpc>
            </a:pPr>
            <a:r>
              <a:rPr lang="en-US" sz="3000">
                <a:solidFill>
                  <a:srgbClr val="FFFFFF"/>
                </a:solidFill>
                <a:latin typeface="Now"/>
              </a:rPr>
              <a:t>MÓDULOS DE CAPACITACIÓN </a:t>
            </a:r>
          </a:p>
        </p:txBody>
      </p:sp>
      <p:sp>
        <p:nvSpPr>
          <p:cNvPr id="4" name="AutoShape 4"/>
          <p:cNvSpPr/>
          <p:nvPr/>
        </p:nvSpPr>
        <p:spPr>
          <a:xfrm>
            <a:off x="1503979" y="8320069"/>
            <a:ext cx="5208099"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454278" y="7723427"/>
            <a:ext cx="5867400" cy="431208"/>
          </a:xfrm>
          <a:prstGeom prst="rect">
            <a:avLst/>
          </a:prstGeom>
        </p:spPr>
        <p:txBody>
          <a:bodyPr wrap="square" lIns="0" tIns="0" rIns="0" bIns="0" rtlCol="0" anchor="t">
            <a:spAutoFit/>
          </a:bodyPr>
          <a:lstStyle/>
          <a:p>
            <a:pPr>
              <a:lnSpc>
                <a:spcPts val="3499"/>
              </a:lnSpc>
            </a:pPr>
            <a:r>
              <a:rPr lang="en-US" sz="2499">
                <a:solidFill>
                  <a:srgbClr val="FFFFFF"/>
                </a:solidFill>
                <a:latin typeface="Now"/>
              </a:rPr>
              <a:t>PRODUCTO DE CONOCIMIENTO</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0591801" y="314480"/>
            <a:ext cx="7315200" cy="561820"/>
          </a:xfrm>
          <a:prstGeom prst="rect">
            <a:avLst/>
          </a:prstGeom>
        </p:spPr>
        <p:txBody>
          <a:bodyPr wrap="square" lIns="0" tIns="0" rIns="0" bIns="0" rtlCol="0" anchor="t">
            <a:spAutoFit/>
          </a:bodyPr>
          <a:lstStyle/>
          <a:p>
            <a:pPr algn="r">
              <a:lnSpc>
                <a:spcPts val="2240"/>
              </a:lnSpc>
            </a:pPr>
            <a:r>
              <a:rPr lang="es-ES">
                <a:solidFill>
                  <a:schemeClr val="bg1"/>
                </a:solidFill>
                <a:latin typeface="Now"/>
              </a:rPr>
              <a:t>Reunión del grupo de ahorros de mujeres en</a:t>
            </a:r>
            <a:r>
              <a:rPr lang="en-US">
                <a:solidFill>
                  <a:schemeClr val="bg1"/>
                </a:solidFill>
                <a:latin typeface="Now"/>
              </a:rPr>
              <a:t> </a:t>
            </a:r>
            <a:r>
              <a:rPr lang="en-US" err="1">
                <a:solidFill>
                  <a:schemeClr val="bg1"/>
                </a:solidFill>
                <a:latin typeface="Now"/>
              </a:rPr>
              <a:t>Ou</a:t>
            </a:r>
            <a:r>
              <a:rPr lang="en-US">
                <a:solidFill>
                  <a:schemeClr val="bg1"/>
                </a:solidFill>
                <a:latin typeface="Now"/>
              </a:rPr>
              <a:t> </a:t>
            </a:r>
            <a:r>
              <a:rPr lang="en-US" err="1">
                <a:solidFill>
                  <a:schemeClr val="bg1"/>
                </a:solidFill>
                <a:latin typeface="Now"/>
              </a:rPr>
              <a:t>Akol</a:t>
            </a:r>
            <a:r>
              <a:rPr lang="en-US">
                <a:solidFill>
                  <a:schemeClr val="bg1"/>
                </a:solidFill>
                <a:latin typeface="Now"/>
              </a:rPr>
              <a:t>, Camboya. </a:t>
            </a:r>
            <a:br>
              <a:rPr lang="en-US">
                <a:solidFill>
                  <a:schemeClr val="bg1"/>
                </a:solidFill>
                <a:latin typeface="Now"/>
              </a:rPr>
            </a:br>
            <a:r>
              <a:rPr lang="en-US">
                <a:solidFill>
                  <a:schemeClr val="bg1"/>
                </a:solidFill>
                <a:latin typeface="Now"/>
              </a:rPr>
              <a:t>© </a:t>
            </a:r>
            <a:r>
              <a:rPr lang="en-US" err="1">
                <a:solidFill>
                  <a:schemeClr val="bg1"/>
                </a:solidFill>
                <a:latin typeface="Now"/>
              </a:rPr>
              <a:t>Sokrith</a:t>
            </a:r>
            <a:r>
              <a:rPr lang="en-US">
                <a:solidFill>
                  <a:schemeClr val="bg1"/>
                </a:solidFill>
                <a:latin typeface="Now"/>
              </a:rPr>
              <a:t> Heng, Conservation International</a:t>
            </a:r>
          </a:p>
        </p:txBody>
      </p:sp>
      <p:sp>
        <p:nvSpPr>
          <p:cNvPr id="7" name="TextBox 7"/>
          <p:cNvSpPr txBox="1"/>
          <p:nvPr/>
        </p:nvSpPr>
        <p:spPr>
          <a:xfrm>
            <a:off x="768477" y="2936723"/>
            <a:ext cx="9220203" cy="3462486"/>
          </a:xfrm>
          <a:prstGeom prst="rect">
            <a:avLst/>
          </a:prstGeom>
        </p:spPr>
        <p:txBody>
          <a:bodyPr wrap="square" lIns="0" tIns="0" rIns="0" bIns="0" rtlCol="0" anchor="t">
            <a:spAutoFit/>
          </a:bodyPr>
          <a:lstStyle/>
          <a:p>
            <a:r>
              <a:rPr lang="es-ES" sz="7500">
                <a:solidFill>
                  <a:srgbClr val="FFFFFF"/>
                </a:solidFill>
                <a:latin typeface="Now"/>
              </a:rPr>
              <a:t>Empoderando a </a:t>
            </a:r>
          </a:p>
          <a:p>
            <a:r>
              <a:rPr lang="es-ES" sz="7500">
                <a:solidFill>
                  <a:srgbClr val="FFFFFF"/>
                </a:solidFill>
                <a:latin typeface="Now"/>
              </a:rPr>
              <a:t>las mujeres  en la conservación</a:t>
            </a:r>
            <a:endParaRPr lang="en-US" sz="7500">
              <a:solidFill>
                <a:srgbClr val="FFFFFF"/>
              </a:solidFill>
              <a:latin typeface="Now" panose="020B0604020202020204" charset="0"/>
            </a:endParaRPr>
          </a:p>
        </p:txBody>
      </p:sp>
      <p:pic>
        <p:nvPicPr>
          <p:cNvPr id="19" name="Picture 18" descr="Text&#10;&#10;Description automatically generated">
            <a:extLst>
              <a:ext uri="{FF2B5EF4-FFF2-40B4-BE49-F238E27FC236}">
                <a16:creationId xmlns:a16="http://schemas.microsoft.com/office/drawing/2014/main" id="{39D0D0C4-D483-431A-AFC5-12324A8AA78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4096410" y="8788797"/>
            <a:ext cx="3426822" cy="1137534"/>
          </a:xfrm>
          <a:prstGeom prst="rect">
            <a:avLst/>
          </a:prstGeom>
        </p:spPr>
      </p:pic>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err="1">
                <a:solidFill>
                  <a:schemeClr val="bg1"/>
                </a:solidFill>
                <a:latin typeface="Sailors"/>
              </a:rPr>
              <a:t>inc</a:t>
            </a:r>
            <a:endParaRPr lang="en-US" sz="2000">
              <a:solidFill>
                <a:schemeClr val="bg1"/>
              </a:solidFill>
              <a:latin typeface="Sailors"/>
            </a:endParaRPr>
          </a:p>
        </p:txBody>
      </p:sp>
      <p:pic>
        <p:nvPicPr>
          <p:cNvPr id="8" name="Picture 7">
            <a:extLst>
              <a:ext uri="{FF2B5EF4-FFF2-40B4-BE49-F238E27FC236}">
                <a16:creationId xmlns:a16="http://schemas.microsoft.com/office/drawing/2014/main" id="{A9443ED0-2281-4048-94DD-C20AB7020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71" y="2646829"/>
            <a:ext cx="9797121" cy="42919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A939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97968" y="1903"/>
            <a:ext cx="10490031"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543800" y="1363974"/>
            <a:ext cx="10355820" cy="1798326"/>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375708"/>
            <a:ext cx="9969852" cy="1938992"/>
          </a:xfrm>
          <a:prstGeom prst="rect">
            <a:avLst/>
          </a:prstGeom>
          <a:noFill/>
        </p:spPr>
        <p:txBody>
          <a:bodyPr wrap="square">
            <a:spAutoFit/>
          </a:bodyPr>
          <a:lstStyle/>
          <a:p>
            <a:r>
              <a:rPr lang="es-ES" sz="4000" b="1">
                <a:solidFill>
                  <a:schemeClr val="bg1"/>
                </a:solidFill>
                <a:latin typeface="Now" panose="020B0604020202020204" charset="0"/>
              </a:rPr>
              <a:t>Hacer que la participación en la conservación sea más accesible para las mujeres</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8988901" y="3376272"/>
            <a:ext cx="8502230" cy="6186309"/>
          </a:xfrm>
          <a:prstGeom prst="rect">
            <a:avLst/>
          </a:prstGeom>
          <a:noFill/>
        </p:spPr>
        <p:txBody>
          <a:bodyPr wrap="square">
            <a:spAutoFit/>
          </a:bodyPr>
          <a:lstStyle/>
          <a:p>
            <a:r>
              <a:rPr lang="es-ES" sz="3600">
                <a:solidFill>
                  <a:schemeClr val="bg1"/>
                </a:solidFill>
                <a:latin typeface="Now" panose="020B0604020202020204" charset="0"/>
              </a:rPr>
              <a:t>Comprender el contexto actual de género y conservación en su proyecto y organización.</a:t>
            </a:r>
          </a:p>
          <a:p>
            <a:endParaRPr lang="es-ES" sz="3600">
              <a:solidFill>
                <a:schemeClr val="bg1"/>
              </a:solidFill>
              <a:latin typeface="Now" panose="020B0604020202020204" charset="0"/>
            </a:endParaRPr>
          </a:p>
          <a:p>
            <a:r>
              <a:rPr lang="es-ES" sz="3600">
                <a:solidFill>
                  <a:schemeClr val="bg1"/>
                </a:solidFill>
                <a:latin typeface="Now" panose="020B0604020202020204" charset="0"/>
              </a:rPr>
              <a:t>Trabajar para crear un entorno propicio en comunidades e instituciones.</a:t>
            </a:r>
          </a:p>
          <a:p>
            <a:endParaRPr lang="es-ES" sz="3600">
              <a:solidFill>
                <a:schemeClr val="bg1"/>
              </a:solidFill>
              <a:latin typeface="Now" panose="020B0604020202020204" charset="0"/>
            </a:endParaRPr>
          </a:p>
          <a:p>
            <a:r>
              <a:rPr lang="es-ES" sz="3600">
                <a:solidFill>
                  <a:schemeClr val="bg1"/>
                </a:solidFill>
                <a:latin typeface="Now" panose="020B0604020202020204" charset="0"/>
              </a:rPr>
              <a:t>Desarrollar habilidades y capacidades para la participación de las mujeres en la conservación</a:t>
            </a:r>
          </a:p>
        </p:txBody>
      </p:sp>
      <p:sp>
        <p:nvSpPr>
          <p:cNvPr id="25" name="Rectangle: Rounded Corners 24">
            <a:extLst>
              <a:ext uri="{FF2B5EF4-FFF2-40B4-BE49-F238E27FC236}">
                <a16:creationId xmlns:a16="http://schemas.microsoft.com/office/drawing/2014/main" id="{B5F5B58A-8A4E-461B-80C4-E2A316A6324D}"/>
              </a:ext>
            </a:extLst>
          </p:cNvPr>
          <p:cNvSpPr/>
          <p:nvPr/>
        </p:nvSpPr>
        <p:spPr>
          <a:xfrm>
            <a:off x="8266505" y="3543300"/>
            <a:ext cx="496495" cy="458140"/>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28" name="Rectangle: Rounded Corners 27">
            <a:extLst>
              <a:ext uri="{FF2B5EF4-FFF2-40B4-BE49-F238E27FC236}">
                <a16:creationId xmlns:a16="http://schemas.microsoft.com/office/drawing/2014/main" id="{2DA053A8-CB4F-44BA-A443-A6EC8462ADE5}"/>
              </a:ext>
            </a:extLst>
          </p:cNvPr>
          <p:cNvSpPr/>
          <p:nvPr/>
        </p:nvSpPr>
        <p:spPr>
          <a:xfrm>
            <a:off x="8266504" y="5752160"/>
            <a:ext cx="496495" cy="458140"/>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29" name="Rectangle: Rounded Corners 28">
            <a:extLst>
              <a:ext uri="{FF2B5EF4-FFF2-40B4-BE49-F238E27FC236}">
                <a16:creationId xmlns:a16="http://schemas.microsoft.com/office/drawing/2014/main" id="{BA362DEE-3A9E-46A3-9F1B-CE8256711475}"/>
              </a:ext>
            </a:extLst>
          </p:cNvPr>
          <p:cNvSpPr/>
          <p:nvPr/>
        </p:nvSpPr>
        <p:spPr>
          <a:xfrm>
            <a:off x="8276077" y="7961960"/>
            <a:ext cx="496495" cy="458140"/>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56" name="Arrow: Down 55">
            <a:extLst>
              <a:ext uri="{FF2B5EF4-FFF2-40B4-BE49-F238E27FC236}">
                <a16:creationId xmlns:a16="http://schemas.microsoft.com/office/drawing/2014/main" id="{3C6357E7-DF75-405C-82BA-43B041D8B5AC}"/>
              </a:ext>
            </a:extLst>
          </p:cNvPr>
          <p:cNvSpPr/>
          <p:nvPr/>
        </p:nvSpPr>
        <p:spPr>
          <a:xfrm rot="10800000">
            <a:off x="3736935"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7" name="Right Brace 56">
            <a:extLst>
              <a:ext uri="{FF2B5EF4-FFF2-40B4-BE49-F238E27FC236}">
                <a16:creationId xmlns:a16="http://schemas.microsoft.com/office/drawing/2014/main" id="{9C02B9BB-EEED-4698-9A34-9FF2147734E0}"/>
              </a:ext>
            </a:extLst>
          </p:cNvPr>
          <p:cNvSpPr/>
          <p:nvPr/>
        </p:nvSpPr>
        <p:spPr>
          <a:xfrm rot="5400000">
            <a:off x="3810115"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58" name="Right Brace 57">
            <a:extLst>
              <a:ext uri="{FF2B5EF4-FFF2-40B4-BE49-F238E27FC236}">
                <a16:creationId xmlns:a16="http://schemas.microsoft.com/office/drawing/2014/main" id="{173C8DD8-E10E-40ED-BCCC-64F6F154FF71}"/>
              </a:ext>
            </a:extLst>
          </p:cNvPr>
          <p:cNvSpPr/>
          <p:nvPr/>
        </p:nvSpPr>
        <p:spPr>
          <a:xfrm rot="16200000">
            <a:off x="3810115"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59" name="Rectangle: Rounded Corners 58">
            <a:extLst>
              <a:ext uri="{FF2B5EF4-FFF2-40B4-BE49-F238E27FC236}">
                <a16:creationId xmlns:a16="http://schemas.microsoft.com/office/drawing/2014/main" id="{0640B25A-D654-4E95-86D1-0664F43694F1}"/>
              </a:ext>
            </a:extLst>
          </p:cNvPr>
          <p:cNvSpPr/>
          <p:nvPr/>
        </p:nvSpPr>
        <p:spPr>
          <a:xfrm>
            <a:off x="800099"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puede continuar la participación de las mujeres en el futuro?</a:t>
            </a:r>
            <a:endParaRPr lang="en-US" sz="2200">
              <a:solidFill>
                <a:schemeClr val="bg1"/>
              </a:solidFill>
              <a:latin typeface="+mj-lt"/>
            </a:endParaRPr>
          </a:p>
        </p:txBody>
      </p:sp>
      <p:sp>
        <p:nvSpPr>
          <p:cNvPr id="60" name="Rectangle: Rounded Corners 59">
            <a:extLst>
              <a:ext uri="{FF2B5EF4-FFF2-40B4-BE49-F238E27FC236}">
                <a16:creationId xmlns:a16="http://schemas.microsoft.com/office/drawing/2014/main" id="{C4593DC1-8797-4861-B1FC-BC23440DA952}"/>
              </a:ext>
            </a:extLst>
          </p:cNvPr>
          <p:cNvSpPr/>
          <p:nvPr/>
        </p:nvSpPr>
        <p:spPr>
          <a:xfrm>
            <a:off x="952500"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podemos promover y apoyar una inclusión más significativa de las mujeres?</a:t>
            </a:r>
            <a:endParaRPr lang="en-US" sz="2200">
              <a:solidFill>
                <a:schemeClr val="bg1"/>
              </a:solidFill>
              <a:latin typeface="+mj-lt"/>
            </a:endParaRPr>
          </a:p>
        </p:txBody>
      </p:sp>
      <p:sp>
        <p:nvSpPr>
          <p:cNvPr id="61" name="Rectangle: Rounded Corners 60">
            <a:extLst>
              <a:ext uri="{FF2B5EF4-FFF2-40B4-BE49-F238E27FC236}">
                <a16:creationId xmlns:a16="http://schemas.microsoft.com/office/drawing/2014/main" id="{692CB132-15AD-46C8-87DC-6BD608170077}"/>
              </a:ext>
            </a:extLst>
          </p:cNvPr>
          <p:cNvSpPr/>
          <p:nvPr/>
        </p:nvSpPr>
        <p:spPr>
          <a:xfrm>
            <a:off x="435238"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¿Cuál es la situación actual de las mujeres?</a:t>
            </a:r>
            <a:endParaRPr lang="en-US" sz="2200">
              <a:solidFill>
                <a:schemeClr val="bg1"/>
              </a:solidFill>
              <a:latin typeface="+mj-lt"/>
            </a:endParaRPr>
          </a:p>
        </p:txBody>
      </p:sp>
      <p:sp>
        <p:nvSpPr>
          <p:cNvPr id="62" name="Rectangle: Rounded Corners 61">
            <a:extLst>
              <a:ext uri="{FF2B5EF4-FFF2-40B4-BE49-F238E27FC236}">
                <a16:creationId xmlns:a16="http://schemas.microsoft.com/office/drawing/2014/main" id="{7473ED52-54F8-43F6-A363-E20E5B532373}"/>
              </a:ext>
            </a:extLst>
          </p:cNvPr>
          <p:cNvSpPr/>
          <p:nvPr/>
        </p:nvSpPr>
        <p:spPr>
          <a:xfrm>
            <a:off x="2460619"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es posible que participen más mujeres?</a:t>
            </a:r>
            <a:endParaRPr lang="en-US" sz="2200">
              <a:solidFill>
                <a:schemeClr val="bg1"/>
              </a:solidFill>
              <a:latin typeface="+mj-lt"/>
            </a:endParaRPr>
          </a:p>
        </p:txBody>
      </p:sp>
      <p:sp>
        <p:nvSpPr>
          <p:cNvPr id="63" name="Rectangle: Rounded Corners 62">
            <a:extLst>
              <a:ext uri="{FF2B5EF4-FFF2-40B4-BE49-F238E27FC236}">
                <a16:creationId xmlns:a16="http://schemas.microsoft.com/office/drawing/2014/main" id="{C25D38B2-D2EC-4145-B877-3E8DDD21ABA8}"/>
              </a:ext>
            </a:extLst>
          </p:cNvPr>
          <p:cNvSpPr/>
          <p:nvPr/>
        </p:nvSpPr>
        <p:spPr>
          <a:xfrm>
            <a:off x="5153188"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podemos desarrollar la capacidad para la participación de las mujeres?</a:t>
            </a:r>
            <a:endParaRPr lang="en-US" sz="2200">
              <a:solidFill>
                <a:schemeClr val="bg1"/>
              </a:solidFill>
              <a:latin typeface="+mj-lt"/>
            </a:endParaRPr>
          </a:p>
        </p:txBody>
      </p:sp>
      <p:sp>
        <p:nvSpPr>
          <p:cNvPr id="64" name="Rectangle: Rounded Corners 63">
            <a:extLst>
              <a:ext uri="{FF2B5EF4-FFF2-40B4-BE49-F238E27FC236}">
                <a16:creationId xmlns:a16="http://schemas.microsoft.com/office/drawing/2014/main" id="{19E048FD-FB3B-4A75-AEAB-D4BF047FE65C}"/>
              </a:ext>
            </a:extLst>
          </p:cNvPr>
          <p:cNvSpPr/>
          <p:nvPr/>
        </p:nvSpPr>
        <p:spPr>
          <a:xfrm>
            <a:off x="1546054"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La participación de las mujeres</a:t>
            </a:r>
            <a:endParaRPr lang="en-US" sz="2200">
              <a:solidFill>
                <a:schemeClr val="bg1"/>
              </a:solidFill>
              <a:latin typeface="+mj-lt"/>
              <a:cs typeface="Arial" panose="020B0604020202020204" pitchFamily="34" charset="0"/>
            </a:endParaRPr>
          </a:p>
        </p:txBody>
      </p:sp>
      <p:sp>
        <p:nvSpPr>
          <p:cNvPr id="65" name="Arrow: Down 64">
            <a:extLst>
              <a:ext uri="{FF2B5EF4-FFF2-40B4-BE49-F238E27FC236}">
                <a16:creationId xmlns:a16="http://schemas.microsoft.com/office/drawing/2014/main" id="{4FCDDFA7-5A62-4261-B700-E00D8FE503A2}"/>
              </a:ext>
            </a:extLst>
          </p:cNvPr>
          <p:cNvSpPr/>
          <p:nvPr/>
        </p:nvSpPr>
        <p:spPr>
          <a:xfrm rot="10800000">
            <a:off x="3736935"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66" name="Arrow: Down 65">
            <a:extLst>
              <a:ext uri="{FF2B5EF4-FFF2-40B4-BE49-F238E27FC236}">
                <a16:creationId xmlns:a16="http://schemas.microsoft.com/office/drawing/2014/main" id="{AF144071-0144-4A3A-A1FB-8328D904606D}"/>
              </a:ext>
            </a:extLst>
          </p:cNvPr>
          <p:cNvSpPr/>
          <p:nvPr/>
        </p:nvSpPr>
        <p:spPr>
          <a:xfrm rot="10800000">
            <a:off x="3736935"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67" name="Rectangle 66">
            <a:extLst>
              <a:ext uri="{FF2B5EF4-FFF2-40B4-BE49-F238E27FC236}">
                <a16:creationId xmlns:a16="http://schemas.microsoft.com/office/drawing/2014/main" id="{AB38005A-2A9B-462A-A72D-3F1D6CB4AA99}"/>
              </a:ext>
            </a:extLst>
          </p:cNvPr>
          <p:cNvSpPr/>
          <p:nvPr/>
        </p:nvSpPr>
        <p:spPr>
          <a:xfrm>
            <a:off x="342200" y="1641326"/>
            <a:ext cx="6967332" cy="289479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68" name="Rectangle 67">
            <a:extLst>
              <a:ext uri="{FF2B5EF4-FFF2-40B4-BE49-F238E27FC236}">
                <a16:creationId xmlns:a16="http://schemas.microsoft.com/office/drawing/2014/main" id="{12DB4D8D-568A-4A7E-986B-08BF7D4D96B3}"/>
              </a:ext>
            </a:extLst>
          </p:cNvPr>
          <p:cNvSpPr/>
          <p:nvPr/>
        </p:nvSpPr>
        <p:spPr>
          <a:xfrm>
            <a:off x="304800" y="6963953"/>
            <a:ext cx="6967332" cy="145614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359110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CONTEXTO DE GÉNERO</a:t>
            </a:r>
          </a:p>
        </p:txBody>
      </p:sp>
      <p:sp>
        <p:nvSpPr>
          <p:cNvPr id="46" name="TextBox 45">
            <a:extLst>
              <a:ext uri="{FF2B5EF4-FFF2-40B4-BE49-F238E27FC236}">
                <a16:creationId xmlns:a16="http://schemas.microsoft.com/office/drawing/2014/main" id="{29AD5706-375F-4BBD-93E9-5BBF7E5648D2}"/>
              </a:ext>
            </a:extLst>
          </p:cNvPr>
          <p:cNvSpPr txBox="1"/>
          <p:nvPr/>
        </p:nvSpPr>
        <p:spPr>
          <a:xfrm>
            <a:off x="914400" y="2747467"/>
            <a:ext cx="6037249" cy="1292662"/>
          </a:xfrm>
          <a:prstGeom prst="rect">
            <a:avLst/>
          </a:prstGeom>
          <a:solidFill>
            <a:srgbClr val="94D2BD"/>
          </a:solidFill>
        </p:spPr>
        <p:txBody>
          <a:bodyPr wrap="square">
            <a:spAutoFit/>
          </a:bodyPr>
          <a:lstStyle/>
          <a:p>
            <a:pPr algn="ctr"/>
            <a:r>
              <a:rPr lang="es-ES" sz="2600">
                <a:solidFill>
                  <a:schemeClr val="bg1"/>
                </a:solidFill>
                <a:latin typeface="Now" panose="020B0604020202020204" charset="0"/>
              </a:rPr>
              <a:t>qué hacen las mujeres actualmente (y por qué) y qué podrían hacer potencialmente</a:t>
            </a:r>
            <a:endParaRPr lang="en-US" sz="260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E75D8F41-5E6B-4BE0-8CDB-9DA1F42C01E3}"/>
              </a:ext>
            </a:extLst>
          </p:cNvPr>
          <p:cNvSpPr txBox="1"/>
          <p:nvPr/>
        </p:nvSpPr>
        <p:spPr>
          <a:xfrm>
            <a:off x="838198" y="4162331"/>
            <a:ext cx="7364450" cy="5262979"/>
          </a:xfrm>
          <a:prstGeom prst="rect">
            <a:avLst/>
          </a:prstGeom>
          <a:noFill/>
        </p:spPr>
        <p:txBody>
          <a:bodyPr wrap="square">
            <a:spAutoFit/>
          </a:bodyPr>
          <a:lstStyle/>
          <a:p>
            <a:pPr>
              <a:spcAft>
                <a:spcPts val="1200"/>
              </a:spcAft>
            </a:pPr>
            <a:r>
              <a:rPr lang="es-ES" sz="2600">
                <a:solidFill>
                  <a:schemeClr val="bg1"/>
                </a:solidFill>
                <a:latin typeface="Now" panose="020B0604020202020204" charset="0"/>
                <a:sym typeface="Wingdings" panose="05000000000000000000" pitchFamily="2" charset="2"/>
              </a:rPr>
              <a:t>Esto incluye:</a:t>
            </a:r>
          </a:p>
          <a:p>
            <a:pPr>
              <a:spcAft>
                <a:spcPts val="1200"/>
              </a:spcAft>
            </a:pPr>
            <a:r>
              <a:rPr lang="es-ES" sz="2600">
                <a:solidFill>
                  <a:schemeClr val="bg1"/>
                </a:solidFill>
                <a:latin typeface="Now" panose="020B0604020202020204" charset="0"/>
                <a:sym typeface="Wingdings" panose="05000000000000000000" pitchFamily="2" charset="2"/>
              </a:rPr>
              <a:t> Los roles de las mujeres en sus comunidades y hogares</a:t>
            </a:r>
          </a:p>
          <a:p>
            <a:pPr>
              <a:spcAft>
                <a:spcPts val="1200"/>
              </a:spcAft>
            </a:pPr>
            <a:r>
              <a:rPr lang="es-ES" sz="2600">
                <a:solidFill>
                  <a:schemeClr val="bg1"/>
                </a:solidFill>
                <a:latin typeface="Now" panose="020B0604020202020204" charset="0"/>
                <a:sym typeface="Wingdings" panose="05000000000000000000" pitchFamily="2" charset="2"/>
              </a:rPr>
              <a:t> Participación de las mujeres en la conservación</a:t>
            </a:r>
          </a:p>
          <a:p>
            <a:pPr>
              <a:spcAft>
                <a:spcPts val="1200"/>
              </a:spcAft>
            </a:pPr>
            <a:r>
              <a:rPr lang="es-ES" sz="2600">
                <a:solidFill>
                  <a:schemeClr val="bg1"/>
                </a:solidFill>
                <a:latin typeface="Now" panose="020B0604020202020204" charset="0"/>
                <a:sym typeface="Wingdings" panose="05000000000000000000" pitchFamily="2" charset="2"/>
              </a:rPr>
              <a:t> Barreras a la participación de las mujeres</a:t>
            </a:r>
          </a:p>
          <a:p>
            <a:pPr>
              <a:spcAft>
                <a:spcPts val="1200"/>
              </a:spcAft>
            </a:pPr>
            <a:r>
              <a:rPr lang="es-ES" sz="2600">
                <a:solidFill>
                  <a:schemeClr val="bg1"/>
                </a:solidFill>
                <a:latin typeface="Now" panose="020B0604020202020204" charset="0"/>
                <a:sym typeface="Wingdings" panose="05000000000000000000" pitchFamily="2" charset="2"/>
              </a:rPr>
              <a:t> Oportunidades para una mayor participación</a:t>
            </a:r>
          </a:p>
          <a:p>
            <a:pPr>
              <a:spcAft>
                <a:spcPts val="1200"/>
              </a:spcAft>
            </a:pPr>
            <a:r>
              <a:rPr lang="es-ES" sz="2600">
                <a:solidFill>
                  <a:schemeClr val="bg1"/>
                </a:solidFill>
                <a:latin typeface="Now" panose="020B0604020202020204" charset="0"/>
                <a:sym typeface="Wingdings" panose="05000000000000000000" pitchFamily="2" charset="2"/>
              </a:rPr>
              <a:t> Apoyar las necesidades de empoderamiento</a:t>
            </a:r>
          </a:p>
        </p:txBody>
      </p:sp>
      <p:sp>
        <p:nvSpPr>
          <p:cNvPr id="11" name="TextBox 10">
            <a:extLst>
              <a:ext uri="{FF2B5EF4-FFF2-40B4-BE49-F238E27FC236}">
                <a16:creationId xmlns:a16="http://schemas.microsoft.com/office/drawing/2014/main" id="{574B9B38-FB44-4AD3-B396-948DEAE54F22}"/>
              </a:ext>
            </a:extLst>
          </p:cNvPr>
          <p:cNvSpPr txBox="1"/>
          <p:nvPr/>
        </p:nvSpPr>
        <p:spPr>
          <a:xfrm>
            <a:off x="8347131" y="3376272"/>
            <a:ext cx="9144000" cy="1754326"/>
          </a:xfrm>
          <a:prstGeom prst="rect">
            <a:avLst/>
          </a:prstGeom>
          <a:noFill/>
        </p:spPr>
        <p:txBody>
          <a:bodyPr wrap="square">
            <a:spAutoFit/>
          </a:bodyPr>
          <a:lstStyle/>
          <a:p>
            <a:pPr marL="457200" indent="-457200">
              <a:buFont typeface="Arial" panose="020B0604020202020204" pitchFamily="34" charset="0"/>
              <a:buChar char="•"/>
            </a:pPr>
            <a:r>
              <a:rPr lang="es-ES" sz="3600">
                <a:solidFill>
                  <a:schemeClr val="bg1"/>
                </a:solidFill>
                <a:latin typeface="Now" panose="020B0604020202020204" charset="0"/>
              </a:rPr>
              <a:t>Comprender el contexto actual de género y conservación en su proyecto y organización.</a:t>
            </a:r>
          </a:p>
        </p:txBody>
      </p:sp>
      <p:sp>
        <p:nvSpPr>
          <p:cNvPr id="15" name="Rectangle: Rounded Corners 14">
            <a:extLst>
              <a:ext uri="{FF2B5EF4-FFF2-40B4-BE49-F238E27FC236}">
                <a16:creationId xmlns:a16="http://schemas.microsoft.com/office/drawing/2014/main" id="{9B454FAB-4AA1-47DB-98F2-1617E72EDC0F}"/>
              </a:ext>
            </a:extLst>
          </p:cNvPr>
          <p:cNvSpPr/>
          <p:nvPr/>
        </p:nvSpPr>
        <p:spPr>
          <a:xfrm>
            <a:off x="8266505" y="3543300"/>
            <a:ext cx="496495" cy="458140"/>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Tree>
    <p:extLst>
      <p:ext uri="{BB962C8B-B14F-4D97-AF65-F5344CB8AC3E}">
        <p14:creationId xmlns:p14="http://schemas.microsoft.com/office/powerpoint/2010/main" val="1518154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655C9F-B772-4986-92AF-ED598D1B98D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640396"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CONTEXTO DE GÉNERO</a:t>
            </a:r>
          </a:p>
        </p:txBody>
      </p:sp>
      <p:sp>
        <p:nvSpPr>
          <p:cNvPr id="15" name="TextBox 14">
            <a:extLst>
              <a:ext uri="{FF2B5EF4-FFF2-40B4-BE49-F238E27FC236}">
                <a16:creationId xmlns:a16="http://schemas.microsoft.com/office/drawing/2014/main" id="{7DF28634-BC4E-4EA3-8238-2654BF13A499}"/>
              </a:ext>
            </a:extLst>
          </p:cNvPr>
          <p:cNvSpPr txBox="1"/>
          <p:nvPr/>
        </p:nvSpPr>
        <p:spPr>
          <a:xfrm>
            <a:off x="457200" y="2705100"/>
            <a:ext cx="10974857" cy="69249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000" b="0" i="1" u="none" strike="noStrike" kern="1200" cap="none" spc="0" normalizeH="0" baseline="0" noProof="0" dirty="0">
                <a:ln>
                  <a:noFill/>
                </a:ln>
                <a:solidFill>
                  <a:schemeClr val="bg1"/>
                </a:solidFill>
                <a:effectLst/>
                <a:uLnTx/>
                <a:uFillTx/>
                <a:latin typeface="Now" panose="020B0604020202020204" charset="0"/>
              </a:rPr>
              <a:t>En muchas comunidades rurales en el </a:t>
            </a:r>
            <a:r>
              <a:rPr kumimoji="0" lang="es-ES" sz="3000" b="0" i="1" u="none" strike="noStrike" kern="1200" cap="none" spc="0" normalizeH="0" baseline="0" noProof="0" dirty="0" err="1">
                <a:ln>
                  <a:noFill/>
                </a:ln>
                <a:solidFill>
                  <a:schemeClr val="bg1"/>
                </a:solidFill>
                <a:effectLst/>
                <a:uLnTx/>
                <a:uFillTx/>
                <a:latin typeface="Now" panose="020B0604020202020204" charset="0"/>
              </a:rPr>
              <a:t>Hotspot</a:t>
            </a:r>
            <a:r>
              <a:rPr kumimoji="0" lang="es-ES" sz="3000" b="0" i="1" u="none" strike="noStrike" kern="1200" cap="none" spc="0" normalizeH="0" baseline="0" noProof="0" dirty="0">
                <a:ln>
                  <a:noFill/>
                </a:ln>
                <a:solidFill>
                  <a:schemeClr val="bg1"/>
                </a:solidFill>
                <a:effectLst/>
                <a:uLnTx/>
                <a:uFillTx/>
                <a:latin typeface="Now" panose="020B0604020202020204" charset="0"/>
              </a:rPr>
              <a:t> Indo-Birmania, incluyendo las comunidades indígenas: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000" dirty="0">
              <a:solidFill>
                <a:schemeClr val="bg1"/>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lang="en-US" sz="3000" dirty="0" err="1">
                <a:solidFill>
                  <a:schemeClr val="bg1"/>
                </a:solidFill>
                <a:latin typeface="Now" panose="020B0604020202020204" charset="0"/>
              </a:rPr>
              <a:t>Normas</a:t>
            </a:r>
            <a:r>
              <a:rPr lang="en-US" sz="3000" dirty="0">
                <a:solidFill>
                  <a:schemeClr val="bg1"/>
                </a:solidFill>
                <a:latin typeface="Now" panose="020B0604020202020204" charset="0"/>
              </a:rPr>
              <a:t> de </a:t>
            </a:r>
            <a:r>
              <a:rPr lang="en-US" sz="3000" dirty="0" err="1">
                <a:solidFill>
                  <a:schemeClr val="bg1"/>
                </a:solidFill>
                <a:latin typeface="Now" panose="020B0604020202020204" charset="0"/>
              </a:rPr>
              <a:t>género</a:t>
            </a:r>
            <a:r>
              <a:rPr lang="en-US" sz="3000" dirty="0">
                <a:solidFill>
                  <a:schemeClr val="bg1"/>
                </a:solidFill>
                <a:latin typeface="Now" panose="020B0604020202020204" charset="0"/>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200" dirty="0">
                <a:solidFill>
                  <a:schemeClr val="bg1"/>
                </a:solidFill>
                <a:latin typeface="Now" panose="020B0604020202020204" charset="0"/>
              </a:rPr>
              <a:t>Se supone que las mujeres deben concentrarse en las tareas del hogar y el cuidado de los niños.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200" dirty="0">
                <a:solidFill>
                  <a:schemeClr val="bg1"/>
                </a:solidFill>
                <a:latin typeface="Now" panose="020B0604020202020204" charset="0"/>
              </a:rPr>
              <a:t>Se desaconseja participar en actividades fuera de las tareas del hogar y fuera de la comunidad.	</a:t>
            </a:r>
          </a:p>
          <a:p>
            <a:pPr>
              <a:defRPr/>
            </a:pPr>
            <a:endParaRPr kumimoji="0" lang="en-US" sz="3000" b="0" i="0" u="none" strike="noStrike" kern="1200" cap="none" spc="0" normalizeH="0" baseline="0" noProof="0" dirty="0">
              <a:ln>
                <a:noFill/>
              </a:ln>
              <a:solidFill>
                <a:schemeClr val="bg1"/>
              </a:solidFill>
              <a:effectLst/>
              <a:uLnTx/>
              <a:uFillTx/>
              <a:latin typeface="Now" panose="020B0604020202020204" charset="0"/>
            </a:endParaRPr>
          </a:p>
          <a:p>
            <a:pPr>
              <a:defRPr/>
            </a:pPr>
            <a:r>
              <a:rPr lang="es-ES" sz="3000" dirty="0">
                <a:solidFill>
                  <a:schemeClr val="bg1"/>
                </a:solidFill>
                <a:latin typeface="Now" panose="020B0604020202020204" charset="0"/>
              </a:rPr>
              <a:t>Las condiciones comunes incluyen:</a:t>
            </a:r>
          </a:p>
          <a:p>
            <a:pPr marL="457200" indent="-457200">
              <a:buFont typeface="Arial" panose="020B0604020202020204" pitchFamily="34" charset="0"/>
              <a:buChar char="•"/>
              <a:defRPr/>
            </a:pPr>
            <a:r>
              <a:rPr lang="es-ES" sz="2200" dirty="0">
                <a:solidFill>
                  <a:schemeClr val="bg1"/>
                </a:solidFill>
                <a:latin typeface="Now" panose="020B0604020202020204" charset="0"/>
              </a:rPr>
              <a:t>Las mujeres tienen menos acceso a la educación que los hombres y un nivel de alfabetización relativamente bajo.</a:t>
            </a:r>
          </a:p>
          <a:p>
            <a:pPr marL="457200" indent="-457200">
              <a:buFont typeface="Arial" panose="020B0604020202020204" pitchFamily="34" charset="0"/>
              <a:buChar char="•"/>
              <a:defRPr/>
            </a:pPr>
            <a:r>
              <a:rPr lang="es-ES" sz="2200" dirty="0">
                <a:solidFill>
                  <a:schemeClr val="bg1"/>
                </a:solidFill>
                <a:latin typeface="Now" panose="020B0604020202020204" charset="0"/>
              </a:rPr>
              <a:t>Oportunidades laborales desiguales.</a:t>
            </a:r>
          </a:p>
          <a:p>
            <a:pPr marL="457200" indent="-457200">
              <a:buFont typeface="Arial" panose="020B0604020202020204" pitchFamily="34" charset="0"/>
              <a:buChar char="•"/>
              <a:defRPr/>
            </a:pPr>
            <a:r>
              <a:rPr lang="es-ES" sz="2200" dirty="0">
                <a:solidFill>
                  <a:schemeClr val="bg1"/>
                </a:solidFill>
                <a:latin typeface="Now" panose="020B0604020202020204" charset="0"/>
              </a:rPr>
              <a:t>Las mujeres se sienten tímidas/reacias a participar activamente o hablar, e incluso si lo hacen, es común que sus voces no sean escuchadas.</a:t>
            </a:r>
          </a:p>
          <a:p>
            <a:pPr marL="457200" indent="-457200">
              <a:buFont typeface="Arial" panose="020B0604020202020204" pitchFamily="34" charset="0"/>
              <a:buChar char="•"/>
              <a:defRPr/>
            </a:pPr>
            <a:r>
              <a:rPr lang="es-ES" sz="2200" dirty="0">
                <a:solidFill>
                  <a:schemeClr val="bg1"/>
                </a:solidFill>
                <a:latin typeface="Now" panose="020B0604020202020204" charset="0"/>
              </a:rPr>
              <a:t>Las mujeres son especialmente vulnerables a la degradación o pérdida de tierras: dado que muchas veces la recolecta de agua, plantas, y leña es el trabajo de las mujeres.</a:t>
            </a:r>
          </a:p>
        </p:txBody>
      </p:sp>
      <p:pic>
        <p:nvPicPr>
          <p:cNvPr id="6" name="Picture 5" descr="A picture containing several&#10;&#10;Description automatically generated">
            <a:extLst>
              <a:ext uri="{FF2B5EF4-FFF2-40B4-BE49-F238E27FC236}">
                <a16:creationId xmlns:a16="http://schemas.microsoft.com/office/drawing/2014/main" id="{08F0ECE5-B886-483E-9EFD-3295F1F6BA8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5400000">
            <a:off x="10839521" y="2909197"/>
            <a:ext cx="7728775" cy="5796582"/>
          </a:xfrm>
          <a:prstGeom prst="rect">
            <a:avLst/>
          </a:prstGeom>
        </p:spPr>
      </p:pic>
      <p:sp>
        <p:nvSpPr>
          <p:cNvPr id="14" name="TextBox 4">
            <a:extLst>
              <a:ext uri="{FF2B5EF4-FFF2-40B4-BE49-F238E27FC236}">
                <a16:creationId xmlns:a16="http://schemas.microsoft.com/office/drawing/2014/main" id="{F30182A9-85FD-4FC7-8A27-CDCAEA7255E8}"/>
              </a:ext>
            </a:extLst>
          </p:cNvPr>
          <p:cNvSpPr txBox="1"/>
          <p:nvPr/>
        </p:nvSpPr>
        <p:spPr>
          <a:xfrm>
            <a:off x="11781559" y="8795351"/>
            <a:ext cx="5668241" cy="843949"/>
          </a:xfrm>
          <a:prstGeom prst="rect">
            <a:avLst/>
          </a:prstGeom>
        </p:spPr>
        <p:txBody>
          <a:bodyPr wrap="square" lIns="0" tIns="0" rIns="0" bIns="0" rtlCol="0" anchor="t">
            <a:spAutoFit/>
          </a:bodyPr>
          <a:lstStyle/>
          <a:p>
            <a:pPr algn="r">
              <a:lnSpc>
                <a:spcPts val="2240"/>
              </a:lnSpc>
            </a:pPr>
            <a:r>
              <a:rPr lang="es-ES">
                <a:solidFill>
                  <a:schemeClr val="bg1"/>
                </a:solidFill>
                <a:latin typeface="Now"/>
              </a:rPr>
              <a:t>Mujeres clasificando las capturas de pescado y atendiendo a los niños en el estado de Mon, Myanmar.</a:t>
            </a:r>
            <a:r>
              <a:rPr lang="en-US">
                <a:solidFill>
                  <a:schemeClr val="bg1"/>
                </a:solidFill>
                <a:latin typeface="Now"/>
              </a:rPr>
              <a:t> © </a:t>
            </a:r>
            <a:r>
              <a:rPr lang="en-US" err="1">
                <a:solidFill>
                  <a:schemeClr val="bg1"/>
                </a:solidFill>
                <a:latin typeface="Now"/>
              </a:rPr>
              <a:t>TSWhitty</a:t>
            </a:r>
            <a:endParaRPr lang="en-US">
              <a:solidFill>
                <a:schemeClr val="bg1"/>
              </a:solidFill>
              <a:latin typeface="Now"/>
            </a:endParaRPr>
          </a:p>
        </p:txBody>
      </p:sp>
    </p:spTree>
    <p:extLst>
      <p:ext uri="{BB962C8B-B14F-4D97-AF65-F5344CB8AC3E}">
        <p14:creationId xmlns:p14="http://schemas.microsoft.com/office/powerpoint/2010/main" val="288621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781E1E-6874-4C93-860A-CC328E45FF2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640396" cy="83058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CONTEXTO DE GÉNERO</a:t>
            </a:r>
          </a:p>
        </p:txBody>
      </p:sp>
      <p:sp>
        <p:nvSpPr>
          <p:cNvPr id="15" name="TextBox 14">
            <a:extLst>
              <a:ext uri="{FF2B5EF4-FFF2-40B4-BE49-F238E27FC236}">
                <a16:creationId xmlns:a16="http://schemas.microsoft.com/office/drawing/2014/main" id="{7DF28634-BC4E-4EA3-8238-2654BF13A499}"/>
              </a:ext>
            </a:extLst>
          </p:cNvPr>
          <p:cNvSpPr txBox="1"/>
          <p:nvPr/>
        </p:nvSpPr>
        <p:spPr>
          <a:xfrm>
            <a:off x="838200" y="3158580"/>
            <a:ext cx="7803356" cy="56015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000" dirty="0">
                <a:solidFill>
                  <a:schemeClr val="bg1"/>
                </a:solidFill>
                <a:latin typeface="Now" panose="020B0604020202020204" charset="0"/>
              </a:rPr>
              <a:t>Las mujeres también tienen puntos fuertes actuales - y futuros - que pueden contribuir a los esfuerzos de conservación y construcción de comunidades.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dirty="0">
              <a:ln>
                <a:noFill/>
              </a:ln>
              <a:solidFill>
                <a:schemeClr val="bg1"/>
              </a:solidFill>
              <a:effectLst/>
              <a:uLnTx/>
              <a:uFillTx/>
              <a:latin typeface="Now" panose="020B060402020202020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600" b="0" i="0" u="none" strike="noStrike" kern="1200" cap="none" spc="0" normalizeH="0" baseline="0" noProof="0" dirty="0">
                <a:ln>
                  <a:noFill/>
                </a:ln>
                <a:solidFill>
                  <a:schemeClr val="bg1"/>
                </a:solidFill>
                <a:effectLst/>
                <a:uLnTx/>
                <a:uFillTx/>
                <a:latin typeface="Now" panose="020B0604020202020204" charset="0"/>
              </a:rPr>
              <a:t>En los hogares, las mujeres pueden desempeñar un papel activo, por ejemplo, administrar las finanzas del hogar.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600" dirty="0">
              <a:solidFill>
                <a:schemeClr val="bg1"/>
              </a:solidFill>
              <a:latin typeface="Now" panose="020B060402020202020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600" b="0" u="none" strike="noStrike" kern="1200" cap="none" spc="0" normalizeH="0" baseline="0" noProof="0" dirty="0">
                <a:ln>
                  <a:noFill/>
                </a:ln>
                <a:solidFill>
                  <a:schemeClr val="bg1"/>
                </a:solidFill>
                <a:effectLst/>
                <a:uLnTx/>
                <a:uFillTx/>
                <a:latin typeface="Now" panose="020B0604020202020204" charset="0"/>
              </a:rPr>
              <a:t>Las mujeres están muy involucradas en el trabajo en cadenas comerciales relacionadas con los recursos naturales</a:t>
            </a:r>
            <a:endParaRPr kumimoji="0" lang="en-US" sz="2600" b="0" u="none" strike="noStrike" kern="1200" cap="none" spc="0" normalizeH="0" baseline="0" noProof="0" dirty="0">
              <a:ln>
                <a:noFill/>
              </a:ln>
              <a:solidFill>
                <a:schemeClr val="bg1"/>
              </a:solidFill>
              <a:effectLst/>
              <a:uLnTx/>
              <a:uFillTx/>
              <a:latin typeface="Now" panose="020B0604020202020204" charset="0"/>
            </a:endParaRPr>
          </a:p>
        </p:txBody>
      </p:sp>
      <p:sp>
        <p:nvSpPr>
          <p:cNvPr id="9" name="Rectangle 8">
            <a:extLst>
              <a:ext uri="{FF2B5EF4-FFF2-40B4-BE49-F238E27FC236}">
                <a16:creationId xmlns:a16="http://schemas.microsoft.com/office/drawing/2014/main" id="{6EEF7454-BE56-4DAB-89CD-25682A9ECF44}"/>
              </a:ext>
            </a:extLst>
          </p:cNvPr>
          <p:cNvSpPr/>
          <p:nvPr/>
        </p:nvSpPr>
        <p:spPr>
          <a:xfrm>
            <a:off x="9608864" y="2360340"/>
            <a:ext cx="7536558" cy="316416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s-ES" sz="2400" dirty="0">
                <a:solidFill>
                  <a:schemeClr val="bg1"/>
                </a:solidFill>
                <a:latin typeface="Now" panose="020B0604020202020204" charset="0"/>
              </a:rPr>
              <a:t>Descubrimos que las mujeres eran muy influyentes como comunicadoras, ya que utilizan un enfoque más diplomático y menos conflictivo que los hombres. Fue útil tener hombres y mujeres involucrados en el diseño de actividades y enfoques de gestión, ya que trajeron diferentes perspectivas.</a:t>
            </a:r>
            <a:r>
              <a:rPr kumimoji="0" lang="en-US" sz="2000" b="0" u="none" strike="noStrike" kern="1200" cap="none" spc="0" normalizeH="0" baseline="0" noProof="0" dirty="0">
                <a:ln>
                  <a:noFill/>
                </a:ln>
                <a:solidFill>
                  <a:schemeClr val="bg1"/>
                </a:solidFill>
                <a:effectLst/>
                <a:uLnTx/>
                <a:uFillTx/>
                <a:latin typeface="Now" panose="020B0604020202020204" charset="0"/>
              </a:rPr>
              <a:t>	</a:t>
            </a:r>
          </a:p>
          <a:p>
            <a:pPr algn="r"/>
            <a:r>
              <a:rPr kumimoji="0" lang="en-US" sz="2000" b="0" u="none" strike="noStrike" kern="1200" cap="none" spc="0" normalizeH="0" baseline="0" noProof="0" dirty="0" err="1">
                <a:ln>
                  <a:noFill/>
                </a:ln>
                <a:solidFill>
                  <a:schemeClr val="bg1"/>
                </a:solidFill>
                <a:effectLst/>
                <a:uLnTx/>
                <a:uFillTx/>
                <a:latin typeface="Now" panose="020B0604020202020204" charset="0"/>
              </a:rPr>
              <a:t>WorldFish</a:t>
            </a:r>
            <a:r>
              <a:rPr lang="en-US" sz="2000" dirty="0">
                <a:solidFill>
                  <a:schemeClr val="bg1"/>
                </a:solidFill>
                <a:latin typeface="Now" panose="020B0604020202020204" charset="0"/>
              </a:rPr>
              <a:t> |</a:t>
            </a:r>
            <a:r>
              <a:rPr kumimoji="0" lang="en-US" sz="2000" b="0" u="none" strike="noStrike" kern="1200" cap="none" spc="0" normalizeH="0" baseline="0" noProof="0" dirty="0">
                <a:ln>
                  <a:noFill/>
                </a:ln>
                <a:solidFill>
                  <a:schemeClr val="bg1"/>
                </a:solidFill>
                <a:effectLst/>
                <a:uLnTx/>
                <a:uFillTx/>
                <a:latin typeface="Now" panose="020B0604020202020204" charset="0"/>
              </a:rPr>
              <a:t> </a:t>
            </a:r>
            <a:r>
              <a:rPr kumimoji="0" lang="en-US" sz="2000" b="0" u="none" strike="noStrike" kern="1200" cap="none" spc="0" normalizeH="0" baseline="0" noProof="0" dirty="0" err="1">
                <a:ln>
                  <a:noFill/>
                </a:ln>
                <a:solidFill>
                  <a:schemeClr val="bg1"/>
                </a:solidFill>
                <a:effectLst/>
                <a:uLnTx/>
                <a:uFillTx/>
                <a:latin typeface="Now" panose="020B0604020202020204" charset="0"/>
              </a:rPr>
              <a:t>Camboya</a:t>
            </a:r>
            <a:endParaRPr kumimoji="0" lang="en-US" sz="2000" b="0" u="none" strike="noStrike" kern="1200" cap="none" spc="0" normalizeH="0" baseline="0" noProof="0" dirty="0">
              <a:ln>
                <a:noFill/>
              </a:ln>
              <a:solidFill>
                <a:schemeClr val="bg1"/>
              </a:solidFill>
              <a:effectLst/>
              <a:uLnTx/>
              <a:uFillTx/>
              <a:latin typeface="Now" panose="020B0604020202020204" charset="0"/>
            </a:endParaRPr>
          </a:p>
        </p:txBody>
      </p:sp>
      <p:sp>
        <p:nvSpPr>
          <p:cNvPr id="11" name="Rectangle 10">
            <a:extLst>
              <a:ext uri="{FF2B5EF4-FFF2-40B4-BE49-F238E27FC236}">
                <a16:creationId xmlns:a16="http://schemas.microsoft.com/office/drawing/2014/main" id="{84869244-C373-477A-8AEA-88CF1E91F63E}"/>
              </a:ext>
            </a:extLst>
          </p:cNvPr>
          <p:cNvSpPr/>
          <p:nvPr/>
        </p:nvSpPr>
        <p:spPr>
          <a:xfrm>
            <a:off x="9613346" y="5974734"/>
            <a:ext cx="7536558" cy="351245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s-ES" sz="2400" dirty="0">
                <a:solidFill>
                  <a:schemeClr val="bg1"/>
                </a:solidFill>
                <a:latin typeface="Now" panose="020B0604020202020204" charset="0"/>
              </a:rPr>
              <a:t>Se considera que las mujeres son fuertes en cuanto a gestión financiera, transparencia, y responsabilidad, por lo que involucrarlas en posiciones financieras es un buen primer paso. El proyecto optó por involucrar a las mujeres basándose en sus funciones actuales (secretariales y financieras) como punto de partida para avanzar hacia más funciones de liderazgo</a:t>
            </a:r>
          </a:p>
          <a:p>
            <a:pPr algn="r"/>
            <a:r>
              <a:rPr lang="en-US" sz="2000" dirty="0">
                <a:solidFill>
                  <a:schemeClr val="bg1"/>
                </a:solidFill>
                <a:latin typeface="Now" panose="020B0604020202020204" charset="0"/>
              </a:rPr>
              <a:t>FACT | </a:t>
            </a:r>
            <a:r>
              <a:rPr lang="en-US" sz="2000" dirty="0" err="1">
                <a:solidFill>
                  <a:schemeClr val="bg1"/>
                </a:solidFill>
                <a:latin typeface="Now" panose="020B0604020202020204" charset="0"/>
              </a:rPr>
              <a:t>Camboya</a:t>
            </a:r>
            <a:endParaRPr kumimoji="0" lang="en-US" sz="2000" b="0" u="none" strike="noStrike" kern="1200" cap="none" spc="0" normalizeH="0" baseline="0" noProof="0" dirty="0">
              <a:ln>
                <a:noFill/>
              </a:ln>
              <a:solidFill>
                <a:schemeClr val="bg1"/>
              </a:solidFill>
              <a:effectLst/>
              <a:uLnTx/>
              <a:uFillTx/>
              <a:latin typeface="Now" panose="020B0604020202020204" charset="0"/>
            </a:endParaRPr>
          </a:p>
        </p:txBody>
      </p:sp>
    </p:spTree>
    <p:extLst>
      <p:ext uri="{BB962C8B-B14F-4D97-AF65-F5344CB8AC3E}">
        <p14:creationId xmlns:p14="http://schemas.microsoft.com/office/powerpoint/2010/main" val="3180655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553256D-6579-4FA0-BA33-A047A5E2A5A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3" name="Arrow: Right 2">
            <a:extLst>
              <a:ext uri="{FF2B5EF4-FFF2-40B4-BE49-F238E27FC236}">
                <a16:creationId xmlns:a16="http://schemas.microsoft.com/office/drawing/2014/main" id="{8B315DF4-40D7-42CF-8673-6FD0543DE992}"/>
              </a:ext>
            </a:extLst>
          </p:cNvPr>
          <p:cNvSpPr/>
          <p:nvPr/>
        </p:nvSpPr>
        <p:spPr>
          <a:xfrm rot="10800000">
            <a:off x="7819098" y="1485900"/>
            <a:ext cx="8986689" cy="1676399"/>
          </a:xfrm>
          <a:prstGeom prst="rightArrow">
            <a:avLst/>
          </a:prstGeom>
          <a:solidFill>
            <a:srgbClr val="005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228601" y="1562100"/>
            <a:ext cx="7543800" cy="2514600"/>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CONTEXTO DE GÉNERO</a:t>
            </a:r>
          </a:p>
        </p:txBody>
      </p:sp>
      <p:sp>
        <p:nvSpPr>
          <p:cNvPr id="46" name="TextBox 45">
            <a:extLst>
              <a:ext uri="{FF2B5EF4-FFF2-40B4-BE49-F238E27FC236}">
                <a16:creationId xmlns:a16="http://schemas.microsoft.com/office/drawing/2014/main" id="{29AD5706-375F-4BBD-93E9-5BBF7E5648D2}"/>
              </a:ext>
            </a:extLst>
          </p:cNvPr>
          <p:cNvSpPr txBox="1"/>
          <p:nvPr/>
        </p:nvSpPr>
        <p:spPr>
          <a:xfrm>
            <a:off x="762000" y="2747467"/>
            <a:ext cx="6629400" cy="1292662"/>
          </a:xfrm>
          <a:prstGeom prst="rect">
            <a:avLst/>
          </a:prstGeom>
          <a:noFill/>
        </p:spPr>
        <p:txBody>
          <a:bodyPr wrap="square">
            <a:spAutoFit/>
          </a:bodyPr>
          <a:lstStyle/>
          <a:p>
            <a:pPr algn="ctr"/>
            <a:r>
              <a:rPr lang="es-ES" sz="2600">
                <a:solidFill>
                  <a:schemeClr val="bg1"/>
                </a:solidFill>
                <a:latin typeface="Now" panose="020B0604020202020204" charset="0"/>
              </a:rPr>
              <a:t>qué hacen las mujeres actualmente (y por qué) y qué podrían hacer potencialmente</a:t>
            </a:r>
          </a:p>
        </p:txBody>
      </p:sp>
      <p:sp>
        <p:nvSpPr>
          <p:cNvPr id="11" name="TextBox 10">
            <a:extLst>
              <a:ext uri="{FF2B5EF4-FFF2-40B4-BE49-F238E27FC236}">
                <a16:creationId xmlns:a16="http://schemas.microsoft.com/office/drawing/2014/main" id="{05DC1A07-BA44-471B-84DB-EDC7DDD6AE97}"/>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ANÁLISIS DE GÉNERO</a:t>
            </a:r>
          </a:p>
        </p:txBody>
      </p:sp>
      <p:sp>
        <p:nvSpPr>
          <p:cNvPr id="15" name="TextBox 14">
            <a:extLst>
              <a:ext uri="{FF2B5EF4-FFF2-40B4-BE49-F238E27FC236}">
                <a16:creationId xmlns:a16="http://schemas.microsoft.com/office/drawing/2014/main" id="{540DBDC8-0712-47E0-BD9B-84B3B8EBCA0E}"/>
              </a:ext>
            </a:extLst>
          </p:cNvPr>
          <p:cNvSpPr txBox="1"/>
          <p:nvPr/>
        </p:nvSpPr>
        <p:spPr>
          <a:xfrm>
            <a:off x="9033387" y="2819400"/>
            <a:ext cx="7993626" cy="1815882"/>
          </a:xfrm>
          <a:prstGeom prst="rect">
            <a:avLst/>
          </a:prstGeom>
          <a:noFill/>
        </p:spPr>
        <p:txBody>
          <a:bodyPr wrap="square">
            <a:spAutoFit/>
          </a:bodyPr>
          <a:lstStyle/>
          <a:p>
            <a:r>
              <a:rPr lang="es-ES" sz="2800" dirty="0">
                <a:solidFill>
                  <a:schemeClr val="bg1"/>
                </a:solidFill>
                <a:latin typeface="Now" panose="020B0604020202020204" charset="0"/>
              </a:rPr>
              <a:t>una evaluación de las normas de género y los roles de género en hogares, comunidades, y áreas específicas de trabajo (por ejemplo, la conservación)</a:t>
            </a:r>
            <a:endParaRPr lang="en-US" sz="2800" b="1" dirty="0">
              <a:solidFill>
                <a:schemeClr val="bg1"/>
              </a:solidFill>
              <a:latin typeface="Now" panose="020B0604020202020204" charset="0"/>
            </a:endParaRPr>
          </a:p>
        </p:txBody>
      </p:sp>
      <p:sp>
        <p:nvSpPr>
          <p:cNvPr id="16" name="AutoShape 10">
            <a:extLst>
              <a:ext uri="{FF2B5EF4-FFF2-40B4-BE49-F238E27FC236}">
                <a16:creationId xmlns:a16="http://schemas.microsoft.com/office/drawing/2014/main" id="{4504865E-8AD4-493F-9F15-41CA703E6FAB}"/>
              </a:ext>
            </a:extLst>
          </p:cNvPr>
          <p:cNvSpPr/>
          <p:nvPr/>
        </p:nvSpPr>
        <p:spPr>
          <a:xfrm rot="-5400000" flipH="1">
            <a:off x="9054453" y="-2567947"/>
            <a:ext cx="28594" cy="14632299"/>
          </a:xfrm>
          <a:prstGeom prst="line">
            <a:avLst/>
          </a:prstGeom>
          <a:ln w="28575" cap="rnd">
            <a:solidFill>
              <a:srgbClr val="DFFCFD"/>
            </a:solidFill>
            <a:prstDash val="sysDot"/>
            <a:headEnd type="none" w="sm" len="sm"/>
            <a:tailEnd type="none" w="sm" len="sm"/>
          </a:ln>
        </p:spPr>
        <p:txBody>
          <a:bodyPr/>
          <a:lstStyle/>
          <a:p>
            <a:endParaRPr lang="en-US"/>
          </a:p>
        </p:txBody>
      </p:sp>
      <p:sp>
        <p:nvSpPr>
          <p:cNvPr id="23" name="TextBox 22">
            <a:extLst>
              <a:ext uri="{FF2B5EF4-FFF2-40B4-BE49-F238E27FC236}">
                <a16:creationId xmlns:a16="http://schemas.microsoft.com/office/drawing/2014/main" id="{3BA54C47-76FF-48BE-A693-539DF74B6F0F}"/>
              </a:ext>
            </a:extLst>
          </p:cNvPr>
          <p:cNvSpPr txBox="1"/>
          <p:nvPr/>
        </p:nvSpPr>
        <p:spPr>
          <a:xfrm>
            <a:off x="3962400" y="4995511"/>
            <a:ext cx="12649199" cy="4779776"/>
          </a:xfrm>
          <a:prstGeom prst="rect">
            <a:avLst/>
          </a:prstGeom>
          <a:solidFill>
            <a:srgbClr val="94D2BD"/>
          </a:solidFill>
        </p:spPr>
        <p:txBody>
          <a:bodyPr wrap="square" lIns="182880" tIns="182880" rIns="182880" bIns="182880">
            <a:noAutofit/>
          </a:bodyPr>
          <a:lstStyle/>
          <a:p>
            <a:r>
              <a:rPr lang="en-US" sz="3000" b="0" i="0" u="none" strike="noStrike" baseline="0" dirty="0">
                <a:solidFill>
                  <a:srgbClr val="264653"/>
                </a:solidFill>
                <a:latin typeface="Now" panose="020B0604020202020204" charset="0"/>
              </a:rPr>
              <a:t>“</a:t>
            </a:r>
            <a:r>
              <a:rPr lang="es-ES" sz="3000" b="0" i="0" u="none" strike="noStrike" baseline="0" dirty="0">
                <a:solidFill>
                  <a:srgbClr val="264653"/>
                </a:solidFill>
                <a:latin typeface="Now" panose="020B0604020202020204" charset="0"/>
              </a:rPr>
              <a:t>El proceso de recopilación e interpretación de información sobre los roles y responsabilidades respectivos entre mujeres y hombres en seis dominios de actividad: </a:t>
            </a:r>
          </a:p>
          <a:p>
            <a:pPr marL="914400" lvl="1" indent="-457200">
              <a:buFont typeface="Arial" panose="020B0604020202020204" pitchFamily="34" charset="0"/>
              <a:buChar char="•"/>
            </a:pPr>
            <a:r>
              <a:rPr lang="es-ES" sz="3000" b="0" i="0" u="none" strike="noStrike" baseline="0" dirty="0">
                <a:solidFill>
                  <a:srgbClr val="264653"/>
                </a:solidFill>
                <a:latin typeface="Now" panose="020B0604020202020204" charset="0"/>
              </a:rPr>
              <a:t>prácticas y participación; </a:t>
            </a:r>
          </a:p>
          <a:p>
            <a:pPr marL="914400" lvl="1" indent="-457200">
              <a:buFont typeface="Arial" panose="020B0604020202020204" pitchFamily="34" charset="0"/>
              <a:buChar char="•"/>
            </a:pPr>
            <a:r>
              <a:rPr lang="es-ES" sz="3000" b="0" i="0" u="none" strike="noStrike" baseline="0" dirty="0">
                <a:solidFill>
                  <a:srgbClr val="264653"/>
                </a:solidFill>
                <a:latin typeface="Now" panose="020B0604020202020204" charset="0"/>
              </a:rPr>
              <a:t>acceso a recursos; </a:t>
            </a:r>
          </a:p>
          <a:p>
            <a:pPr marL="914400" lvl="1" indent="-457200">
              <a:buFont typeface="Arial" panose="020B0604020202020204" pitchFamily="34" charset="0"/>
              <a:buChar char="•"/>
            </a:pPr>
            <a:r>
              <a:rPr lang="es-ES" sz="3000" b="0" i="0" u="none" strike="noStrike" baseline="0" dirty="0">
                <a:solidFill>
                  <a:srgbClr val="264653"/>
                </a:solidFill>
                <a:latin typeface="Now" panose="020B0604020202020204" charset="0"/>
              </a:rPr>
              <a:t>conocimiento y creencias; </a:t>
            </a:r>
          </a:p>
          <a:p>
            <a:pPr marL="914400" lvl="1" indent="-457200">
              <a:buFont typeface="Arial" panose="020B0604020202020204" pitchFamily="34" charset="0"/>
              <a:buChar char="•"/>
            </a:pPr>
            <a:r>
              <a:rPr lang="es-ES" sz="3000" b="0" i="0" u="none" strike="noStrike" baseline="0" dirty="0">
                <a:solidFill>
                  <a:srgbClr val="264653"/>
                </a:solidFill>
                <a:latin typeface="Now" panose="020B0604020202020204" charset="0"/>
              </a:rPr>
              <a:t>leyes; </a:t>
            </a:r>
          </a:p>
          <a:p>
            <a:pPr marL="914400" lvl="1" indent="-457200">
              <a:buFont typeface="Arial" panose="020B0604020202020204" pitchFamily="34" charset="0"/>
              <a:buChar char="•"/>
            </a:pPr>
            <a:r>
              <a:rPr lang="es-ES" sz="3000" b="0" i="0" u="none" strike="noStrike" baseline="0" dirty="0">
                <a:solidFill>
                  <a:srgbClr val="264653"/>
                </a:solidFill>
                <a:latin typeface="Now" panose="020B0604020202020204" charset="0"/>
              </a:rPr>
              <a:t>políticas; </a:t>
            </a:r>
          </a:p>
          <a:p>
            <a:pPr marL="914400" lvl="1" indent="-457200">
              <a:buFont typeface="Arial" panose="020B0604020202020204" pitchFamily="34" charset="0"/>
              <a:buChar char="•"/>
            </a:pPr>
            <a:r>
              <a:rPr lang="es-ES" sz="3000" b="0" i="0" u="none" strike="noStrike" baseline="0" dirty="0">
                <a:solidFill>
                  <a:srgbClr val="264653"/>
                </a:solidFill>
                <a:latin typeface="Now" panose="020B0604020202020204" charset="0"/>
              </a:rPr>
              <a:t>e instituciones reguladora</a:t>
            </a:r>
            <a:r>
              <a:rPr lang="es-ES" sz="3000" b="0" i="0" u="none" strike="noStrike" baseline="0" dirty="0">
                <a:solidFill>
                  <a:schemeClr val="accent1">
                    <a:lumMod val="50000"/>
                  </a:schemeClr>
                </a:solidFill>
                <a:latin typeface="Now" panose="020B0604020202020204" charset="0"/>
              </a:rPr>
              <a:t>s”</a:t>
            </a:r>
            <a:endParaRPr lang="en-US" sz="3000" b="0" i="0" u="none" strike="noStrike" baseline="0" dirty="0">
              <a:solidFill>
                <a:schemeClr val="accent1">
                  <a:lumMod val="50000"/>
                </a:schemeClr>
              </a:solidFill>
              <a:latin typeface="Now" panose="020B0604020202020204" charset="0"/>
            </a:endParaRPr>
          </a:p>
        </p:txBody>
      </p:sp>
      <p:sp>
        <p:nvSpPr>
          <p:cNvPr id="26" name="TextBox 25">
            <a:extLst>
              <a:ext uri="{FF2B5EF4-FFF2-40B4-BE49-F238E27FC236}">
                <a16:creationId xmlns:a16="http://schemas.microsoft.com/office/drawing/2014/main" id="{88FB729B-C078-49A1-910D-40C8A7817924}"/>
              </a:ext>
            </a:extLst>
          </p:cNvPr>
          <p:cNvSpPr txBox="1"/>
          <p:nvPr/>
        </p:nvSpPr>
        <p:spPr>
          <a:xfrm>
            <a:off x="12344400" y="9022259"/>
            <a:ext cx="4200875" cy="769441"/>
          </a:xfrm>
          <a:prstGeom prst="rect">
            <a:avLst/>
          </a:prstGeom>
          <a:noFill/>
        </p:spPr>
        <p:txBody>
          <a:bodyPr wrap="square">
            <a:spAutoFit/>
          </a:bodyPr>
          <a:lstStyle/>
          <a:p>
            <a:pPr algn="r"/>
            <a:r>
              <a:rPr lang="es-ES" sz="2200" b="0" u="none" strike="noStrike" baseline="0">
                <a:solidFill>
                  <a:srgbClr val="264653"/>
                </a:solidFill>
                <a:latin typeface="Now" panose="020B0604020202020204" charset="0"/>
              </a:rPr>
              <a:t>El Conjunto de herramientas de género del CEPF</a:t>
            </a:r>
            <a:endParaRPr lang="en-US" sz="2200">
              <a:solidFill>
                <a:srgbClr val="264653"/>
              </a:solidFill>
              <a:latin typeface="Now" panose="020B0604020202020204" charset="0"/>
            </a:endParaRPr>
          </a:p>
        </p:txBody>
      </p:sp>
      <p:sp>
        <p:nvSpPr>
          <p:cNvPr id="27" name="TextBox 26">
            <a:extLst>
              <a:ext uri="{FF2B5EF4-FFF2-40B4-BE49-F238E27FC236}">
                <a16:creationId xmlns:a16="http://schemas.microsoft.com/office/drawing/2014/main" id="{93601B8C-C917-4713-A333-8C44D6389A2E}"/>
              </a:ext>
            </a:extLst>
          </p:cNvPr>
          <p:cNvSpPr txBox="1"/>
          <p:nvPr/>
        </p:nvSpPr>
        <p:spPr>
          <a:xfrm>
            <a:off x="419004" y="5156125"/>
            <a:ext cx="3695796" cy="584775"/>
          </a:xfrm>
          <a:prstGeom prst="rect">
            <a:avLst/>
          </a:prstGeom>
          <a:noFill/>
        </p:spPr>
        <p:txBody>
          <a:bodyPr wrap="square">
            <a:spAutoFit/>
          </a:bodyPr>
          <a:lstStyle/>
          <a:p>
            <a:r>
              <a:rPr lang="en-US" sz="3200" b="1">
                <a:solidFill>
                  <a:schemeClr val="bg1"/>
                </a:solidFill>
                <a:latin typeface="Now" panose="020B0604020202020204" charset="0"/>
              </a:rPr>
              <a:t>Una definición:</a:t>
            </a:r>
          </a:p>
        </p:txBody>
      </p:sp>
    </p:spTree>
    <p:extLst>
      <p:ext uri="{BB962C8B-B14F-4D97-AF65-F5344CB8AC3E}">
        <p14:creationId xmlns:p14="http://schemas.microsoft.com/office/powerpoint/2010/main" val="1197047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1CD940-49C7-4F63-8CA0-336A7193C73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15" name="TextBox 14">
            <a:extLst>
              <a:ext uri="{FF2B5EF4-FFF2-40B4-BE49-F238E27FC236}">
                <a16:creationId xmlns:a16="http://schemas.microsoft.com/office/drawing/2014/main" id="{540DBDC8-0712-47E0-BD9B-84B3B8EBCA0E}"/>
              </a:ext>
            </a:extLst>
          </p:cNvPr>
          <p:cNvSpPr txBox="1"/>
          <p:nvPr/>
        </p:nvSpPr>
        <p:spPr>
          <a:xfrm>
            <a:off x="533400" y="2855575"/>
            <a:ext cx="9982200" cy="584775"/>
          </a:xfrm>
          <a:prstGeom prst="rect">
            <a:avLst/>
          </a:prstGeom>
          <a:noFill/>
        </p:spPr>
        <p:txBody>
          <a:bodyPr wrap="square">
            <a:spAutoFit/>
          </a:bodyPr>
          <a:lstStyle/>
          <a:p>
            <a:r>
              <a:rPr lang="es-ES" sz="3200">
                <a:solidFill>
                  <a:schemeClr val="bg1"/>
                </a:solidFill>
                <a:latin typeface="Now" panose="020B0604020202020204" charset="0"/>
              </a:rPr>
              <a:t>LOS TEMAS CLAVES INCLUYEN:</a:t>
            </a:r>
            <a:endParaRPr lang="en-US" sz="3200" b="1">
              <a:solidFill>
                <a:schemeClr val="bg1"/>
              </a:solidFill>
              <a:latin typeface="Now" panose="020B0604020202020204" charset="0"/>
            </a:endParaRPr>
          </a:p>
        </p:txBody>
      </p:sp>
      <p:sp>
        <p:nvSpPr>
          <p:cNvPr id="13" name="Rectangle 12">
            <a:extLst>
              <a:ext uri="{FF2B5EF4-FFF2-40B4-BE49-F238E27FC236}">
                <a16:creationId xmlns:a16="http://schemas.microsoft.com/office/drawing/2014/main" id="{46AA63A1-26DE-44B4-B56F-1F82A8B5685B}"/>
              </a:ext>
            </a:extLst>
          </p:cNvPr>
          <p:cNvSpPr/>
          <p:nvPr/>
        </p:nvSpPr>
        <p:spPr>
          <a:xfrm>
            <a:off x="609599" y="3695700"/>
            <a:ext cx="8686800" cy="11430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en-US" sz="2400" b="1">
                <a:solidFill>
                  <a:srgbClr val="264653"/>
                </a:solidFill>
                <a:latin typeface="+mj-lt"/>
              </a:rPr>
              <a:t>Normas de género</a:t>
            </a:r>
          </a:p>
          <a:p>
            <a:r>
              <a:rPr lang="es-ES" sz="2400">
                <a:solidFill>
                  <a:srgbClr val="264653"/>
                </a:solidFill>
                <a:latin typeface="+mj-lt"/>
              </a:rPr>
              <a:t>Lo que las mujeres y los hombres deben y pueden hacer, de acuerdo con las normas locales.</a:t>
            </a:r>
            <a:endParaRPr lang="en-US" sz="2400">
              <a:solidFill>
                <a:srgbClr val="264653"/>
              </a:solidFill>
              <a:latin typeface="+mj-lt"/>
            </a:endParaRPr>
          </a:p>
        </p:txBody>
      </p:sp>
      <p:sp>
        <p:nvSpPr>
          <p:cNvPr id="14" name="Rectangle 13">
            <a:extLst>
              <a:ext uri="{FF2B5EF4-FFF2-40B4-BE49-F238E27FC236}">
                <a16:creationId xmlns:a16="http://schemas.microsoft.com/office/drawing/2014/main" id="{8DBC86DE-FFFE-4BA1-9B4F-64E09032D984}"/>
              </a:ext>
            </a:extLst>
          </p:cNvPr>
          <p:cNvSpPr/>
          <p:nvPr/>
        </p:nvSpPr>
        <p:spPr>
          <a:xfrm>
            <a:off x="5181600" y="4991099"/>
            <a:ext cx="4114799" cy="266699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es-ES" sz="2400" b="1" dirty="0">
                <a:solidFill>
                  <a:srgbClr val="264653"/>
                </a:solidFill>
                <a:latin typeface="+mj-lt"/>
              </a:rPr>
              <a:t>Roles y experiencias de género en el uso, manejo, y conservación de los recursos naturales, </a:t>
            </a:r>
            <a:r>
              <a:rPr lang="es-ES" sz="2400" dirty="0">
                <a:solidFill>
                  <a:srgbClr val="264653"/>
                </a:solidFill>
                <a:latin typeface="+mj-lt"/>
              </a:rPr>
              <a:t>incluyendo su dependencia de los recursos naturales.</a:t>
            </a:r>
            <a:endParaRPr lang="en-US" sz="2400" dirty="0">
              <a:solidFill>
                <a:srgbClr val="264653"/>
              </a:solidFill>
              <a:latin typeface="+mj-lt"/>
            </a:endParaRPr>
          </a:p>
        </p:txBody>
      </p:sp>
      <p:sp>
        <p:nvSpPr>
          <p:cNvPr id="17" name="Rectangle 16">
            <a:extLst>
              <a:ext uri="{FF2B5EF4-FFF2-40B4-BE49-F238E27FC236}">
                <a16:creationId xmlns:a16="http://schemas.microsoft.com/office/drawing/2014/main" id="{06C7AB6C-DCCA-4A68-954F-1FC6496A4C43}"/>
              </a:ext>
            </a:extLst>
          </p:cNvPr>
          <p:cNvSpPr/>
          <p:nvPr/>
        </p:nvSpPr>
        <p:spPr>
          <a:xfrm>
            <a:off x="609600" y="4991100"/>
            <a:ext cx="4343400" cy="26670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es-ES" sz="2400" b="1" dirty="0">
                <a:solidFill>
                  <a:srgbClr val="264653"/>
                </a:solidFill>
                <a:latin typeface="+mj-lt"/>
              </a:rPr>
              <a:t>Roles de género en hogares y comunidades </a:t>
            </a:r>
            <a:r>
              <a:rPr lang="es-ES" sz="2400" dirty="0">
                <a:solidFill>
                  <a:srgbClr val="264653"/>
                </a:solidFill>
                <a:latin typeface="+mj-lt"/>
              </a:rPr>
              <a:t>(y/u organizaciones y posiciones de influencia, según su enfoque).</a:t>
            </a:r>
            <a:endParaRPr lang="en-US" sz="2400" dirty="0">
              <a:solidFill>
                <a:srgbClr val="264653"/>
              </a:solidFill>
              <a:latin typeface="+mj-lt"/>
            </a:endParaRPr>
          </a:p>
        </p:txBody>
      </p:sp>
      <p:sp>
        <p:nvSpPr>
          <p:cNvPr id="18" name="Rectangle 17">
            <a:extLst>
              <a:ext uri="{FF2B5EF4-FFF2-40B4-BE49-F238E27FC236}">
                <a16:creationId xmlns:a16="http://schemas.microsoft.com/office/drawing/2014/main" id="{CFD7AA74-89BB-4475-B26D-C13216990AA2}"/>
              </a:ext>
            </a:extLst>
          </p:cNvPr>
          <p:cNvSpPr/>
          <p:nvPr/>
        </p:nvSpPr>
        <p:spPr>
          <a:xfrm>
            <a:off x="609601" y="7810500"/>
            <a:ext cx="8686800" cy="1862321"/>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es-ES" sz="2400" b="1">
                <a:solidFill>
                  <a:srgbClr val="264653"/>
                </a:solidFill>
                <a:latin typeface="+mj-lt"/>
              </a:rPr>
              <a:t>Habilidades y conocimientos:</a:t>
            </a:r>
          </a:p>
          <a:p>
            <a:pPr marL="457200" indent="-457200">
              <a:buFont typeface="Arial" panose="020B0604020202020204" pitchFamily="34" charset="0"/>
              <a:buChar char="•"/>
            </a:pPr>
            <a:r>
              <a:rPr lang="es-ES" sz="2400">
                <a:solidFill>
                  <a:srgbClr val="264653"/>
                </a:solidFill>
                <a:latin typeface="+mj-lt"/>
              </a:rPr>
              <a:t>Específicos relacionados con actividades y roles</a:t>
            </a:r>
          </a:p>
          <a:p>
            <a:pPr marL="457200" indent="-457200">
              <a:buFont typeface="Arial" panose="020B0604020202020204" pitchFamily="34" charset="0"/>
              <a:buChar char="•"/>
            </a:pPr>
            <a:r>
              <a:rPr lang="es-ES" sz="2400">
                <a:solidFill>
                  <a:srgbClr val="264653"/>
                </a:solidFill>
                <a:latin typeface="+mj-lt"/>
              </a:rPr>
              <a:t>Potenciales que pueden desarrollarse y son necesarios para una mayor participación en la conservación.</a:t>
            </a:r>
            <a:endParaRPr lang="en-US" sz="2400">
              <a:solidFill>
                <a:srgbClr val="264653"/>
              </a:solidFill>
              <a:latin typeface="+mj-lt"/>
            </a:endParaRPr>
          </a:p>
        </p:txBody>
      </p:sp>
      <p:sp>
        <p:nvSpPr>
          <p:cNvPr id="19" name="Rectangle 18">
            <a:extLst>
              <a:ext uri="{FF2B5EF4-FFF2-40B4-BE49-F238E27FC236}">
                <a16:creationId xmlns:a16="http://schemas.microsoft.com/office/drawing/2014/main" id="{8AE3647F-5265-4142-911D-F9AA53F4BFA4}"/>
              </a:ext>
            </a:extLst>
          </p:cNvPr>
          <p:cNvSpPr/>
          <p:nvPr/>
        </p:nvSpPr>
        <p:spPr>
          <a:xfrm>
            <a:off x="9601200" y="3692101"/>
            <a:ext cx="8077198" cy="2526865"/>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es-ES" sz="2400" b="1" dirty="0">
                <a:solidFill>
                  <a:srgbClr val="264653"/>
                </a:solidFill>
                <a:latin typeface="+mj-lt"/>
              </a:rPr>
              <a:t>Barreras para una mayor participación en la conservación</a:t>
            </a:r>
          </a:p>
          <a:p>
            <a:pPr marL="457200" indent="-457200">
              <a:buFont typeface="Arial" panose="020B0604020202020204" pitchFamily="34" charset="0"/>
              <a:buChar char="•"/>
            </a:pPr>
            <a:r>
              <a:rPr lang="es-ES" sz="2400" dirty="0">
                <a:solidFill>
                  <a:srgbClr val="264653"/>
                </a:solidFill>
                <a:latin typeface="+mj-lt"/>
              </a:rPr>
              <a:t>Normas sociales que limitan las actividades de las mujeres</a:t>
            </a:r>
          </a:p>
          <a:p>
            <a:pPr marL="457200" indent="-457200">
              <a:buFont typeface="Arial" panose="020B0604020202020204" pitchFamily="34" charset="0"/>
              <a:buChar char="•"/>
            </a:pPr>
            <a:r>
              <a:rPr lang="es-ES" sz="2400" dirty="0">
                <a:solidFill>
                  <a:srgbClr val="264653"/>
                </a:solidFill>
                <a:latin typeface="+mj-lt"/>
              </a:rPr>
              <a:t>Desafíos logísticos planteados por las tareas domésticas</a:t>
            </a:r>
          </a:p>
          <a:p>
            <a:pPr marL="457200" indent="-457200">
              <a:buFont typeface="Arial" panose="020B0604020202020204" pitchFamily="34" charset="0"/>
              <a:buChar char="•"/>
            </a:pPr>
            <a:r>
              <a:rPr lang="es-ES" sz="2400" dirty="0">
                <a:solidFill>
                  <a:srgbClr val="264653"/>
                </a:solidFill>
                <a:latin typeface="+mj-lt"/>
              </a:rPr>
              <a:t>Preocupaciones de seguridad (especialmente relacionadas con patrullar o viajar solas)</a:t>
            </a:r>
          </a:p>
          <a:p>
            <a:pPr marL="457200" indent="-457200">
              <a:buFont typeface="Arial" panose="020B0604020202020204" pitchFamily="34" charset="0"/>
              <a:buChar char="•"/>
            </a:pPr>
            <a:r>
              <a:rPr lang="es-ES" sz="2400" dirty="0">
                <a:solidFill>
                  <a:srgbClr val="264653"/>
                </a:solidFill>
                <a:latin typeface="+mj-lt"/>
              </a:rPr>
              <a:t>Habilidades, confianza, y capacidades limitadas.</a:t>
            </a:r>
            <a:endParaRPr lang="en-US" sz="2400" dirty="0">
              <a:solidFill>
                <a:srgbClr val="264653"/>
              </a:solidFill>
              <a:latin typeface="+mj-lt"/>
            </a:endParaRPr>
          </a:p>
        </p:txBody>
      </p:sp>
      <p:sp>
        <p:nvSpPr>
          <p:cNvPr id="20" name="Rectangle 19">
            <a:extLst>
              <a:ext uri="{FF2B5EF4-FFF2-40B4-BE49-F238E27FC236}">
                <a16:creationId xmlns:a16="http://schemas.microsoft.com/office/drawing/2014/main" id="{6A278EC0-F8B3-4385-AAE2-32A57476C8F5}"/>
              </a:ext>
            </a:extLst>
          </p:cNvPr>
          <p:cNvSpPr/>
          <p:nvPr/>
        </p:nvSpPr>
        <p:spPr>
          <a:xfrm>
            <a:off x="9601199" y="6470717"/>
            <a:ext cx="8077199" cy="3202104"/>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91440" rIns="182880" bIns="91440" rtlCol="0" anchor="ctr"/>
          <a:lstStyle/>
          <a:p>
            <a:r>
              <a:rPr lang="es-ES" sz="2400" b="1" dirty="0">
                <a:solidFill>
                  <a:srgbClr val="264653"/>
                </a:solidFill>
                <a:latin typeface="+mj-lt"/>
              </a:rPr>
              <a:t>Oportunidades para una mayor participación en la conservación</a:t>
            </a:r>
          </a:p>
          <a:p>
            <a:pPr marL="342900" indent="-342900">
              <a:buFont typeface="Arial" panose="020B0604020202020204" pitchFamily="34" charset="0"/>
              <a:buChar char="•"/>
            </a:pPr>
            <a:r>
              <a:rPr lang="es-ES" sz="2400" dirty="0">
                <a:solidFill>
                  <a:srgbClr val="264653"/>
                </a:solidFill>
                <a:latin typeface="+mj-lt"/>
              </a:rPr>
              <a:t>El tipo de apoyo que se necesitaría para ayudar a las mujeres a aprovechar estas oportunidades</a:t>
            </a:r>
          </a:p>
          <a:p>
            <a:pPr marL="342900" indent="-342900">
              <a:buFont typeface="Arial" panose="020B0604020202020204" pitchFamily="34" charset="0"/>
              <a:buChar char="•"/>
            </a:pPr>
            <a:r>
              <a:rPr lang="es-ES" sz="2400" dirty="0">
                <a:solidFill>
                  <a:srgbClr val="264653"/>
                </a:solidFill>
                <a:latin typeface="+mj-lt"/>
              </a:rPr>
              <a:t>Las áreas de interés de las mujeres en la participación</a:t>
            </a:r>
          </a:p>
          <a:p>
            <a:pPr marL="342900" indent="-342900">
              <a:buFont typeface="Arial" panose="020B0604020202020204" pitchFamily="34" charset="0"/>
              <a:buChar char="•"/>
            </a:pPr>
            <a:r>
              <a:rPr lang="es-ES" sz="2400" dirty="0">
                <a:solidFill>
                  <a:srgbClr val="264653"/>
                </a:solidFill>
                <a:latin typeface="+mj-lt"/>
              </a:rPr>
              <a:t>Las formas de reducir las barreras a la participación de las mujeres (sin ser disruptivas y causar conflictos en los hogares o comunidades).</a:t>
            </a:r>
            <a:endParaRPr lang="en-US" sz="2400" dirty="0">
              <a:solidFill>
                <a:srgbClr val="264653"/>
              </a:solidFill>
              <a:latin typeface="+mj-lt"/>
            </a:endParaRPr>
          </a:p>
        </p:txBody>
      </p:sp>
      <p:sp>
        <p:nvSpPr>
          <p:cNvPr id="23" name="Freeform 4">
            <a:extLst>
              <a:ext uri="{FF2B5EF4-FFF2-40B4-BE49-F238E27FC236}">
                <a16:creationId xmlns:a16="http://schemas.microsoft.com/office/drawing/2014/main" id="{772559D7-610A-4483-8DA8-AE34B7D02DA1}"/>
              </a:ext>
            </a:extLst>
          </p:cNvPr>
          <p:cNvSpPr/>
          <p:nvPr/>
        </p:nvSpPr>
        <p:spPr>
          <a:xfrm>
            <a:off x="8770374" y="1907669"/>
            <a:ext cx="7993626"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sp>
        <p:nvSpPr>
          <p:cNvPr id="24" name="TextBox 23">
            <a:extLst>
              <a:ext uri="{FF2B5EF4-FFF2-40B4-BE49-F238E27FC236}">
                <a16:creationId xmlns:a16="http://schemas.microsoft.com/office/drawing/2014/main" id="{BD1C75B3-F2E9-4092-9518-8CE7B3E54612}"/>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ANÁLISIS DE GÉNERO</a:t>
            </a:r>
          </a:p>
        </p:txBody>
      </p:sp>
    </p:spTree>
    <p:extLst>
      <p:ext uri="{BB962C8B-B14F-4D97-AF65-F5344CB8AC3E}">
        <p14:creationId xmlns:p14="http://schemas.microsoft.com/office/powerpoint/2010/main" val="2455169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15" name="TextBox 14">
            <a:extLst>
              <a:ext uri="{FF2B5EF4-FFF2-40B4-BE49-F238E27FC236}">
                <a16:creationId xmlns:a16="http://schemas.microsoft.com/office/drawing/2014/main" id="{540DBDC8-0712-47E0-BD9B-84B3B8EBCA0E}"/>
              </a:ext>
            </a:extLst>
          </p:cNvPr>
          <p:cNvSpPr txBox="1"/>
          <p:nvPr/>
        </p:nvSpPr>
        <p:spPr>
          <a:xfrm>
            <a:off x="9033386" y="2819400"/>
            <a:ext cx="8721213" cy="2400657"/>
          </a:xfrm>
          <a:prstGeom prst="rect">
            <a:avLst/>
          </a:prstGeom>
          <a:noFill/>
        </p:spPr>
        <p:txBody>
          <a:bodyPr wrap="square">
            <a:spAutoFit/>
          </a:bodyPr>
          <a:lstStyle/>
          <a:p>
            <a:r>
              <a:rPr lang="es-ES" sz="3000" dirty="0">
                <a:solidFill>
                  <a:schemeClr val="bg1"/>
                </a:solidFill>
                <a:latin typeface="Now" panose="020B0604020202020204" charset="0"/>
                <a:sym typeface="Wingdings" panose="05000000000000000000" pitchFamily="2" charset="2"/>
              </a:rPr>
              <a:t>Se puede realizar a través de una combinación de:</a:t>
            </a:r>
          </a:p>
          <a:p>
            <a:r>
              <a:rPr lang="es-ES" sz="3000" dirty="0">
                <a:solidFill>
                  <a:schemeClr val="bg1"/>
                </a:solidFill>
                <a:latin typeface="Now" panose="020B0604020202020204" charset="0"/>
                <a:sym typeface="Wingdings" panose="05000000000000000000" pitchFamily="2" charset="2"/>
              </a:rPr>
              <a:t>•	Entrevistas</a:t>
            </a:r>
          </a:p>
          <a:p>
            <a:r>
              <a:rPr lang="es-ES" sz="3000" dirty="0">
                <a:solidFill>
                  <a:schemeClr val="bg1"/>
                </a:solidFill>
                <a:latin typeface="Now" panose="020B0604020202020204" charset="0"/>
                <a:sym typeface="Wingdings" panose="05000000000000000000" pitchFamily="2" charset="2"/>
              </a:rPr>
              <a:t>•	Discusiones de grupos focales</a:t>
            </a:r>
          </a:p>
          <a:p>
            <a:r>
              <a:rPr lang="es-ES" sz="3000" dirty="0">
                <a:solidFill>
                  <a:schemeClr val="bg1"/>
                </a:solidFill>
                <a:latin typeface="Now" panose="020B0604020202020204" charset="0"/>
                <a:sym typeface="Wingdings" panose="05000000000000000000" pitchFamily="2" charset="2"/>
              </a:rPr>
              <a:t>•	Revisión de informes y datos existentes</a:t>
            </a:r>
          </a:p>
        </p:txBody>
      </p:sp>
      <p:sp>
        <p:nvSpPr>
          <p:cNvPr id="23" name="Freeform 4">
            <a:extLst>
              <a:ext uri="{FF2B5EF4-FFF2-40B4-BE49-F238E27FC236}">
                <a16:creationId xmlns:a16="http://schemas.microsoft.com/office/drawing/2014/main" id="{DCDC9E79-7B52-4E1B-826E-FE16F3321D22}"/>
              </a:ext>
            </a:extLst>
          </p:cNvPr>
          <p:cNvSpPr/>
          <p:nvPr/>
        </p:nvSpPr>
        <p:spPr>
          <a:xfrm>
            <a:off x="8770374" y="1907669"/>
            <a:ext cx="7993626"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endParaRPr lang="en-US"/>
          </a:p>
        </p:txBody>
      </p:sp>
      <p:pic>
        <p:nvPicPr>
          <p:cNvPr id="5" name="Picture 4" descr="A picture containing person&#10;&#10;Description automatically generated">
            <a:extLst>
              <a:ext uri="{FF2B5EF4-FFF2-40B4-BE49-F238E27FC236}">
                <a16:creationId xmlns:a16="http://schemas.microsoft.com/office/drawing/2014/main" id="{A0C9BFCA-857C-45C4-BAF6-A6E21701C06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5400000">
            <a:off x="-293181" y="1636567"/>
            <a:ext cx="9351818" cy="7013864"/>
          </a:xfrm>
          <a:prstGeom prst="rect">
            <a:avLst/>
          </a:prstGeom>
        </p:spPr>
      </p:pic>
      <p:sp>
        <p:nvSpPr>
          <p:cNvPr id="24" name="TextBox 4">
            <a:extLst>
              <a:ext uri="{FF2B5EF4-FFF2-40B4-BE49-F238E27FC236}">
                <a16:creationId xmlns:a16="http://schemas.microsoft.com/office/drawing/2014/main" id="{2B8AFB2C-F8A6-4C68-9DC3-93D65C10FD08}"/>
              </a:ext>
            </a:extLst>
          </p:cNvPr>
          <p:cNvSpPr txBox="1"/>
          <p:nvPr/>
        </p:nvSpPr>
        <p:spPr>
          <a:xfrm>
            <a:off x="990600" y="8665063"/>
            <a:ext cx="4766604" cy="1126077"/>
          </a:xfrm>
          <a:prstGeom prst="rect">
            <a:avLst/>
          </a:prstGeom>
        </p:spPr>
        <p:txBody>
          <a:bodyPr wrap="square" lIns="0" tIns="0" rIns="0" bIns="0" rtlCol="0" anchor="t">
            <a:spAutoFit/>
          </a:bodyPr>
          <a:lstStyle/>
          <a:p>
            <a:pPr>
              <a:lnSpc>
                <a:spcPts val="2240"/>
              </a:lnSpc>
            </a:pPr>
            <a:r>
              <a:rPr lang="es-ES">
                <a:solidFill>
                  <a:schemeClr val="bg1"/>
                </a:solidFill>
                <a:latin typeface="Now"/>
              </a:rPr>
              <a:t>La documentación de las actividades y experiencias diarias relacionadas con la pesca de hombres y mujeres, Myanmar</a:t>
            </a:r>
            <a:br>
              <a:rPr lang="en-US">
                <a:solidFill>
                  <a:schemeClr val="bg1"/>
                </a:solidFill>
                <a:latin typeface="Now"/>
              </a:rPr>
            </a:br>
            <a:r>
              <a:rPr lang="en-US">
                <a:solidFill>
                  <a:schemeClr val="bg1"/>
                </a:solidFill>
                <a:latin typeface="Now"/>
              </a:rPr>
              <a:t>© </a:t>
            </a:r>
            <a:r>
              <a:rPr lang="en-US" err="1">
                <a:solidFill>
                  <a:schemeClr val="bg1"/>
                </a:solidFill>
                <a:latin typeface="Now"/>
              </a:rPr>
              <a:t>TSWhitty</a:t>
            </a:r>
            <a:endParaRPr lang="en-US">
              <a:solidFill>
                <a:schemeClr val="bg1"/>
              </a:solidFill>
              <a:highlight>
                <a:srgbClr val="FFFF00"/>
              </a:highlight>
              <a:latin typeface="Now"/>
            </a:endParaRPr>
          </a:p>
        </p:txBody>
      </p:sp>
      <p:sp>
        <p:nvSpPr>
          <p:cNvPr id="25" name="TextBox 24">
            <a:extLst>
              <a:ext uri="{FF2B5EF4-FFF2-40B4-BE49-F238E27FC236}">
                <a16:creationId xmlns:a16="http://schemas.microsoft.com/office/drawing/2014/main" id="{191C99C2-3E8D-40CB-8079-C50ABA245DA4}"/>
              </a:ext>
            </a:extLst>
          </p:cNvPr>
          <p:cNvSpPr txBox="1"/>
          <p:nvPr/>
        </p:nvSpPr>
        <p:spPr>
          <a:xfrm>
            <a:off x="9033387" y="5861090"/>
            <a:ext cx="7993626"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s-ES" sz="3000" b="1" i="0" u="sng"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Se debe tener cuidado </a:t>
            </a:r>
            <a:r>
              <a:rPr kumimoji="0" lang="es-ES" sz="3000" b="0" i="0" u="none"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de recopilar información que sea </a:t>
            </a:r>
            <a:r>
              <a:rPr kumimoji="0" lang="es-ES" sz="3000" b="1" i="0" u="none"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representativa</a:t>
            </a:r>
            <a:r>
              <a:rPr kumimoji="0" lang="es-ES" sz="3000" b="0" i="0" u="none"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 de la comunidad</a:t>
            </a:r>
          </a:p>
          <a:p>
            <a:pPr marL="0" marR="0" lvl="0" indent="0" algn="l" defTabSz="914400" rtl="0" eaLnBrk="1" fontAlgn="auto" latinLnBrk="0" hangingPunct="1">
              <a:lnSpc>
                <a:spcPct val="100000"/>
              </a:lnSpc>
              <a:spcBef>
                <a:spcPts val="0"/>
              </a:spcBef>
              <a:spcAft>
                <a:spcPts val="1200"/>
              </a:spcAft>
              <a:buClrTx/>
              <a:buSzTx/>
              <a:buFontTx/>
              <a:buNone/>
              <a:tabLst/>
              <a:defRPr/>
            </a:pPr>
            <a:r>
              <a:rPr lang="es-ES" sz="3000">
                <a:solidFill>
                  <a:prstClr val="white"/>
                </a:solidFill>
                <a:latin typeface="Now" panose="020B0604020202020204" charset="0"/>
                <a:sym typeface="Wingdings" panose="05000000000000000000" pitchFamily="2" charset="2"/>
              </a:rPr>
              <a:t> </a:t>
            </a:r>
            <a:r>
              <a:rPr kumimoji="0" lang="es-ES" sz="3000" b="0" i="0" u="none" strike="noStrike" kern="1200" cap="none" spc="0" normalizeH="0" baseline="0" noProof="0">
                <a:ln>
                  <a:noFill/>
                </a:ln>
                <a:solidFill>
                  <a:prstClr val="white"/>
                </a:solidFill>
                <a:effectLst/>
                <a:uLnTx/>
                <a:uFillTx/>
                <a:latin typeface="Now" panose="020B0604020202020204" charset="0"/>
                <a:ea typeface="+mn-ea"/>
                <a:cs typeface="+mn-cs"/>
                <a:sym typeface="Wingdings" panose="05000000000000000000" pitchFamily="2" charset="2"/>
              </a:rPr>
              <a:t>incluyendo hombres, mujeres, niños, y niñas de diferentes etnias, religiones, nivel socioeconómico, etc.</a:t>
            </a:r>
            <a:endParaRPr lang="en-US" sz="3000">
              <a:solidFill>
                <a:prstClr val="white"/>
              </a:solidFill>
              <a:latin typeface="Now" panose="020B0604020202020204" charset="0"/>
              <a:sym typeface="Wingdings" panose="05000000000000000000" pitchFamily="2" charset="2"/>
            </a:endParaRPr>
          </a:p>
        </p:txBody>
      </p:sp>
      <p:sp>
        <p:nvSpPr>
          <p:cNvPr id="9" name="TextBox 8">
            <a:extLst>
              <a:ext uri="{FF2B5EF4-FFF2-40B4-BE49-F238E27FC236}">
                <a16:creationId xmlns:a16="http://schemas.microsoft.com/office/drawing/2014/main" id="{9F367DF1-5834-4CB7-A762-5F6306B26070}"/>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ANÁLISIS DE GÉNERO</a:t>
            </a:r>
          </a:p>
        </p:txBody>
      </p:sp>
    </p:spTree>
    <p:extLst>
      <p:ext uri="{BB962C8B-B14F-4D97-AF65-F5344CB8AC3E}">
        <p14:creationId xmlns:p14="http://schemas.microsoft.com/office/powerpoint/2010/main" val="209388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23" name="Freeform 4">
            <a:extLst>
              <a:ext uri="{FF2B5EF4-FFF2-40B4-BE49-F238E27FC236}">
                <a16:creationId xmlns:a16="http://schemas.microsoft.com/office/drawing/2014/main" id="{DCDC9E79-7B52-4E1B-826E-FE16F3321D22}"/>
              </a:ext>
            </a:extLst>
          </p:cNvPr>
          <p:cNvSpPr/>
          <p:nvPr/>
        </p:nvSpPr>
        <p:spPr>
          <a:xfrm>
            <a:off x="9601200" y="1907669"/>
            <a:ext cx="7162800"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4">
            <a:extLst>
              <a:ext uri="{FF2B5EF4-FFF2-40B4-BE49-F238E27FC236}">
                <a16:creationId xmlns:a16="http://schemas.microsoft.com/office/drawing/2014/main" id="{D578EFF5-2303-4E03-8D5E-539772FBCC26}"/>
              </a:ext>
            </a:extLst>
          </p:cNvPr>
          <p:cNvSpPr/>
          <p:nvPr/>
        </p:nvSpPr>
        <p:spPr>
          <a:xfrm>
            <a:off x="9677400" y="2857500"/>
            <a:ext cx="7714144" cy="1623099"/>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91440" bIns="9144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bg1"/>
                </a:solidFill>
                <a:effectLst/>
                <a:uLnTx/>
                <a:uFillTx/>
                <a:latin typeface="Calibri"/>
                <a:ea typeface="+mn-ea"/>
                <a:cs typeface="+mn-cs"/>
              </a:rPr>
              <a:t>Identificar preguntas claves de género - lo que se necesita saber para apoyar mejor la participación de las mujeres.</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9" name="TextBox 8">
            <a:extLst>
              <a:ext uri="{FF2B5EF4-FFF2-40B4-BE49-F238E27FC236}">
                <a16:creationId xmlns:a16="http://schemas.microsoft.com/office/drawing/2014/main" id="{1773481F-D4AD-438C-9F3F-5691CE13B023}"/>
              </a:ext>
            </a:extLst>
          </p:cNvPr>
          <p:cNvSpPr txBox="1"/>
          <p:nvPr/>
        </p:nvSpPr>
        <p:spPr>
          <a:xfrm>
            <a:off x="5105400" y="2007013"/>
            <a:ext cx="725826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para realizar un</a:t>
            </a:r>
          </a:p>
        </p:txBody>
      </p:sp>
      <p:sp>
        <p:nvSpPr>
          <p:cNvPr id="10" name="TextBox 9">
            <a:extLst>
              <a:ext uri="{FF2B5EF4-FFF2-40B4-BE49-F238E27FC236}">
                <a16:creationId xmlns:a16="http://schemas.microsoft.com/office/drawing/2014/main" id="{90464880-3586-4143-BEB3-EDF78148CD61}"/>
              </a:ext>
            </a:extLst>
          </p:cNvPr>
          <p:cNvSpPr txBox="1"/>
          <p:nvPr/>
        </p:nvSpPr>
        <p:spPr>
          <a:xfrm>
            <a:off x="457200" y="3034725"/>
            <a:ext cx="92964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i="0" strike="noStrike" kern="1200" cap="none" spc="0" normalizeH="0" baseline="0" noProof="0">
                <a:ln>
                  <a:noFill/>
                </a:ln>
                <a:solidFill>
                  <a:prstClr val="white"/>
                </a:solidFill>
                <a:effectLst/>
                <a:uLnTx/>
                <a:uFillTx/>
                <a:latin typeface="Now" panose="020B0604020202020204" charset="0"/>
                <a:ea typeface="+mn-ea"/>
                <a:cs typeface="+mn-cs"/>
              </a:rPr>
              <a:t>Hay muchas estrategias, pero en general:</a:t>
            </a:r>
            <a:endParaRPr kumimoji="0" lang="en-US" sz="3200" i="0"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3" name="Freeform 4">
            <a:extLst>
              <a:ext uri="{FF2B5EF4-FFF2-40B4-BE49-F238E27FC236}">
                <a16:creationId xmlns:a16="http://schemas.microsoft.com/office/drawing/2014/main" id="{6DF31EE6-8C39-4951-B793-D840C77FD110}"/>
              </a:ext>
            </a:extLst>
          </p:cNvPr>
          <p:cNvSpPr/>
          <p:nvPr/>
        </p:nvSpPr>
        <p:spPr>
          <a:xfrm>
            <a:off x="9677400" y="6206770"/>
            <a:ext cx="7714144" cy="99413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solidFill>
                  <a:schemeClr val="bg1"/>
                </a:solidFill>
                <a:latin typeface="Calibri"/>
              </a:rPr>
              <a:t>Elegir métodos/conjuntos de herramientas, asegurándose de adaptarlos a su proyecto.</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4" name="Freeform 4">
            <a:extLst>
              <a:ext uri="{FF2B5EF4-FFF2-40B4-BE49-F238E27FC236}">
                <a16:creationId xmlns:a16="http://schemas.microsoft.com/office/drawing/2014/main" id="{1C7E3327-4926-4879-993C-D9A349364D04}"/>
              </a:ext>
            </a:extLst>
          </p:cNvPr>
          <p:cNvSpPr/>
          <p:nvPr/>
        </p:nvSpPr>
        <p:spPr>
          <a:xfrm>
            <a:off x="9677400" y="7317695"/>
            <a:ext cx="7714144" cy="159168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chemeClr val="bg1"/>
                </a:solidFill>
                <a:effectLst/>
                <a:uLnTx/>
                <a:uFillTx/>
                <a:latin typeface="Calibri"/>
                <a:ea typeface="+mn-ea"/>
                <a:cs typeface="+mn-cs"/>
              </a:rPr>
              <a:t>Seleccionar una muestra representativa de miembros de la comunidad para entrevistarlos o unirse a las discusiones de los grupos focales.</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6" name="Freeform 4">
            <a:extLst>
              <a:ext uri="{FF2B5EF4-FFF2-40B4-BE49-F238E27FC236}">
                <a16:creationId xmlns:a16="http://schemas.microsoft.com/office/drawing/2014/main" id="{95FFB58D-AB38-4828-BBB2-F514EC4DE1A4}"/>
              </a:ext>
            </a:extLst>
          </p:cNvPr>
          <p:cNvSpPr/>
          <p:nvPr/>
        </p:nvSpPr>
        <p:spPr>
          <a:xfrm>
            <a:off x="9679858" y="4602122"/>
            <a:ext cx="7714144" cy="1469463"/>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solidFill>
                  <a:schemeClr val="bg1"/>
                </a:solidFill>
                <a:latin typeface="Calibri"/>
              </a:rPr>
              <a:t>Revisar los informes o datos existentes relacionados con los roles de género en los hogares, las comunidades, los medios de vida, etc.</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15" name="Freeform 4">
            <a:extLst>
              <a:ext uri="{FF2B5EF4-FFF2-40B4-BE49-F238E27FC236}">
                <a16:creationId xmlns:a16="http://schemas.microsoft.com/office/drawing/2014/main" id="{E5374198-0DD8-44AE-AE32-4657190BEFF7}"/>
              </a:ext>
            </a:extLst>
          </p:cNvPr>
          <p:cNvSpPr/>
          <p:nvPr/>
        </p:nvSpPr>
        <p:spPr>
          <a:xfrm>
            <a:off x="9677400" y="9026170"/>
            <a:ext cx="7714144" cy="994130"/>
          </a:xfrm>
          <a:custGeom>
            <a:avLst/>
            <a:gdLst/>
            <a:ahLst/>
            <a:cxnLst/>
            <a:rect l="l" t="t" r="r" b="b"/>
            <a:pathLst>
              <a:path w="1913890" h="1913890">
                <a:moveTo>
                  <a:pt x="0" y="0"/>
                </a:moveTo>
                <a:lnTo>
                  <a:pt x="1913890" y="0"/>
                </a:lnTo>
                <a:lnTo>
                  <a:pt x="1913890" y="1913890"/>
                </a:lnTo>
                <a:lnTo>
                  <a:pt x="0" y="1913890"/>
                </a:lnTo>
                <a:close/>
              </a:path>
            </a:pathLst>
          </a:custGeom>
          <a:solidFill>
            <a:srgbClr val="005F73">
              <a:alpha val="78000"/>
            </a:srgbClr>
          </a:solidFill>
        </p:spPr>
        <p:txBody>
          <a:bodyPr lIns="274320" tIns="182880" bIns="18288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solidFill>
                  <a:schemeClr val="bg1"/>
                </a:solidFill>
                <a:latin typeface="Calibri"/>
              </a:rPr>
              <a:t>Analizar los datos para sintetizar las respuestas a sus preguntas claves.</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Oval 1">
            <a:extLst>
              <a:ext uri="{FF2B5EF4-FFF2-40B4-BE49-F238E27FC236}">
                <a16:creationId xmlns:a16="http://schemas.microsoft.com/office/drawing/2014/main" id="{85C7A379-41B1-497E-87CD-BDD0EA6E4B06}"/>
              </a:ext>
            </a:extLst>
          </p:cNvPr>
          <p:cNvSpPr/>
          <p:nvPr/>
        </p:nvSpPr>
        <p:spPr>
          <a:xfrm>
            <a:off x="9296400" y="3009900"/>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1</a:t>
            </a:r>
          </a:p>
        </p:txBody>
      </p:sp>
      <p:sp>
        <p:nvSpPr>
          <p:cNvPr id="20" name="Oval 19">
            <a:extLst>
              <a:ext uri="{FF2B5EF4-FFF2-40B4-BE49-F238E27FC236}">
                <a16:creationId xmlns:a16="http://schemas.microsoft.com/office/drawing/2014/main" id="{114E398A-03F8-45E6-9506-70717357F14A}"/>
              </a:ext>
            </a:extLst>
          </p:cNvPr>
          <p:cNvSpPr/>
          <p:nvPr/>
        </p:nvSpPr>
        <p:spPr>
          <a:xfrm>
            <a:off x="9296400" y="47111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2</a:t>
            </a:r>
          </a:p>
        </p:txBody>
      </p:sp>
      <p:sp>
        <p:nvSpPr>
          <p:cNvPr id="21" name="Oval 20">
            <a:extLst>
              <a:ext uri="{FF2B5EF4-FFF2-40B4-BE49-F238E27FC236}">
                <a16:creationId xmlns:a16="http://schemas.microsoft.com/office/drawing/2014/main" id="{072FE9D2-2D2E-456F-9011-7EFDEA0D0687}"/>
              </a:ext>
            </a:extLst>
          </p:cNvPr>
          <p:cNvSpPr/>
          <p:nvPr/>
        </p:nvSpPr>
        <p:spPr>
          <a:xfrm>
            <a:off x="9298858" y="63113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3</a:t>
            </a:r>
          </a:p>
        </p:txBody>
      </p:sp>
      <p:sp>
        <p:nvSpPr>
          <p:cNvPr id="22" name="Oval 21">
            <a:extLst>
              <a:ext uri="{FF2B5EF4-FFF2-40B4-BE49-F238E27FC236}">
                <a16:creationId xmlns:a16="http://schemas.microsoft.com/office/drawing/2014/main" id="{9E620B20-80F0-4B79-8798-A48A3C6673B6}"/>
              </a:ext>
            </a:extLst>
          </p:cNvPr>
          <p:cNvSpPr/>
          <p:nvPr/>
        </p:nvSpPr>
        <p:spPr>
          <a:xfrm>
            <a:off x="9298858" y="7429500"/>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4</a:t>
            </a:r>
          </a:p>
        </p:txBody>
      </p:sp>
      <p:sp>
        <p:nvSpPr>
          <p:cNvPr id="24" name="Oval 23">
            <a:extLst>
              <a:ext uri="{FF2B5EF4-FFF2-40B4-BE49-F238E27FC236}">
                <a16:creationId xmlns:a16="http://schemas.microsoft.com/office/drawing/2014/main" id="{C0221A9A-B4F3-4520-8C95-04B06BA7E51B}"/>
              </a:ext>
            </a:extLst>
          </p:cNvPr>
          <p:cNvSpPr/>
          <p:nvPr/>
        </p:nvSpPr>
        <p:spPr>
          <a:xfrm>
            <a:off x="9296400" y="9206925"/>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5</a:t>
            </a:r>
          </a:p>
        </p:txBody>
      </p:sp>
      <p:pic>
        <p:nvPicPr>
          <p:cNvPr id="4" name="Picture 3" descr="A group of people sitting on the floor playing a board game&#10;&#10;Description automatically generated">
            <a:extLst>
              <a:ext uri="{FF2B5EF4-FFF2-40B4-BE49-F238E27FC236}">
                <a16:creationId xmlns:a16="http://schemas.microsoft.com/office/drawing/2014/main" id="{A1B78E32-44FD-4A12-BF52-55F4A76E01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38200" y="4076699"/>
            <a:ext cx="7315200" cy="5486401"/>
          </a:xfrm>
          <a:prstGeom prst="rect">
            <a:avLst/>
          </a:prstGeom>
        </p:spPr>
      </p:pic>
      <p:sp>
        <p:nvSpPr>
          <p:cNvPr id="25" name="TextBox 4">
            <a:extLst>
              <a:ext uri="{FF2B5EF4-FFF2-40B4-BE49-F238E27FC236}">
                <a16:creationId xmlns:a16="http://schemas.microsoft.com/office/drawing/2014/main" id="{7026C2A5-CED2-499D-811E-A72423624945}"/>
              </a:ext>
            </a:extLst>
          </p:cNvPr>
          <p:cNvSpPr txBox="1"/>
          <p:nvPr/>
        </p:nvSpPr>
        <p:spPr>
          <a:xfrm>
            <a:off x="914400" y="8648700"/>
            <a:ext cx="5638800" cy="843949"/>
          </a:xfrm>
          <a:prstGeom prst="rect">
            <a:avLst/>
          </a:prstGeom>
        </p:spPr>
        <p:txBody>
          <a:bodyPr wrap="square" lIns="0" tIns="0" rIns="0" bIns="0" rtlCol="0" anchor="t">
            <a:spAutoFit/>
          </a:bodyPr>
          <a:lstStyle/>
          <a:p>
            <a:pPr>
              <a:lnSpc>
                <a:spcPts val="2240"/>
              </a:lnSpc>
            </a:pPr>
            <a:r>
              <a:rPr lang="es-ES">
                <a:solidFill>
                  <a:schemeClr val="bg1"/>
                </a:solidFill>
                <a:latin typeface="Now"/>
              </a:rPr>
              <a:t>Discusiones de grupo administradas por mujeres sobre la gestión de los recursos pesqueros. </a:t>
            </a:r>
          </a:p>
          <a:p>
            <a:pPr>
              <a:lnSpc>
                <a:spcPts val="2240"/>
              </a:lnSpc>
            </a:pPr>
            <a:r>
              <a:rPr lang="en-US">
                <a:solidFill>
                  <a:schemeClr val="bg1"/>
                </a:solidFill>
                <a:latin typeface="Now"/>
              </a:rPr>
              <a:t>© FACT</a:t>
            </a:r>
            <a:endParaRPr lang="en-US">
              <a:solidFill>
                <a:schemeClr val="bg1"/>
              </a:solidFill>
              <a:highlight>
                <a:srgbClr val="FFFF00"/>
              </a:highlight>
              <a:latin typeface="Now"/>
            </a:endParaRPr>
          </a:p>
        </p:txBody>
      </p:sp>
      <p:sp>
        <p:nvSpPr>
          <p:cNvPr id="19" name="TextBox 18">
            <a:extLst>
              <a:ext uri="{FF2B5EF4-FFF2-40B4-BE49-F238E27FC236}">
                <a16:creationId xmlns:a16="http://schemas.microsoft.com/office/drawing/2014/main" id="{E0E8F66F-5F44-40DD-BCDC-D4B93E27DA9B}"/>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ANÁLISIS DE GÉNERO</a:t>
            </a:r>
          </a:p>
        </p:txBody>
      </p:sp>
    </p:spTree>
    <p:extLst>
      <p:ext uri="{BB962C8B-B14F-4D97-AF65-F5344CB8AC3E}">
        <p14:creationId xmlns:p14="http://schemas.microsoft.com/office/powerpoint/2010/main" val="252827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23" name="Freeform 4">
            <a:extLst>
              <a:ext uri="{FF2B5EF4-FFF2-40B4-BE49-F238E27FC236}">
                <a16:creationId xmlns:a16="http://schemas.microsoft.com/office/drawing/2014/main" id="{DCDC9E79-7B52-4E1B-826E-FE16F3321D22}"/>
              </a:ext>
            </a:extLst>
          </p:cNvPr>
          <p:cNvSpPr/>
          <p:nvPr/>
        </p:nvSpPr>
        <p:spPr>
          <a:xfrm>
            <a:off x="9601200" y="1907669"/>
            <a:ext cx="7162800"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1773481F-D4AD-438C-9F3F-5691CE13B023}"/>
              </a:ext>
            </a:extLst>
          </p:cNvPr>
          <p:cNvSpPr txBox="1"/>
          <p:nvPr/>
        </p:nvSpPr>
        <p:spPr>
          <a:xfrm>
            <a:off x="2971800" y="2007013"/>
            <a:ext cx="687726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algunas herramientas de</a:t>
            </a:r>
          </a:p>
        </p:txBody>
      </p:sp>
      <p:sp>
        <p:nvSpPr>
          <p:cNvPr id="15" name="AutoShape 2">
            <a:extLst>
              <a:ext uri="{FF2B5EF4-FFF2-40B4-BE49-F238E27FC236}">
                <a16:creationId xmlns:a16="http://schemas.microsoft.com/office/drawing/2014/main" id="{06BF850F-081D-42B1-9CBE-CF6755F94808}"/>
              </a:ext>
            </a:extLst>
          </p:cNvPr>
          <p:cNvSpPr/>
          <p:nvPr/>
        </p:nvSpPr>
        <p:spPr>
          <a:xfrm>
            <a:off x="609600" y="3613508"/>
            <a:ext cx="4374988" cy="0"/>
          </a:xfrm>
          <a:prstGeom prst="line">
            <a:avLst/>
          </a:prstGeom>
          <a:ln w="28575" cap="rnd">
            <a:solidFill>
              <a:schemeClr val="bg1"/>
            </a:solidFill>
            <a:prstDash val="sysDot"/>
            <a:headEnd type="none" w="sm" len="sm"/>
            <a:tailEnd type="none" w="sm" len="sm"/>
          </a:ln>
        </p:spPr>
      </p:sp>
      <p:sp>
        <p:nvSpPr>
          <p:cNvPr id="17" name="TextBox 3">
            <a:extLst>
              <a:ext uri="{FF2B5EF4-FFF2-40B4-BE49-F238E27FC236}">
                <a16:creationId xmlns:a16="http://schemas.microsoft.com/office/drawing/2014/main" id="{EF714464-9F0C-42BA-8800-60DE3FDAC81E}"/>
              </a:ext>
            </a:extLst>
          </p:cNvPr>
          <p:cNvSpPr txBox="1"/>
          <p:nvPr/>
        </p:nvSpPr>
        <p:spPr>
          <a:xfrm>
            <a:off x="609600" y="3810853"/>
            <a:ext cx="5411029" cy="2161874"/>
          </a:xfrm>
          <a:prstGeom prst="rect">
            <a:avLst/>
          </a:prstGeom>
        </p:spPr>
        <p:txBody>
          <a:bodyPr lIns="0" tIns="0" rIns="0" bIns="0" rtlCol="0" anchor="t">
            <a:spAutoFit/>
          </a:bodyPr>
          <a:lstStyle/>
          <a:p>
            <a:pPr>
              <a:lnSpc>
                <a:spcPts val="3359"/>
              </a:lnSpc>
            </a:pPr>
            <a:r>
              <a:rPr lang="es-ES" sz="2400" dirty="0">
                <a:solidFill>
                  <a:srgbClr val="1E1E1E"/>
                </a:solidFill>
                <a:latin typeface="Now"/>
              </a:rPr>
              <a:t>Cuestionario estructurado que pregunta sobre las expectativas y roles de mujeres, hombres, niñas, niños en la comunidad + uso y manejo de recursos naturales.</a:t>
            </a:r>
            <a:endParaRPr lang="en-US" sz="2400" dirty="0">
              <a:solidFill>
                <a:srgbClr val="1E1E1E"/>
              </a:solidFill>
              <a:latin typeface="Now"/>
            </a:endParaRPr>
          </a:p>
        </p:txBody>
      </p:sp>
      <p:sp>
        <p:nvSpPr>
          <p:cNvPr id="18" name="TextBox 4">
            <a:extLst>
              <a:ext uri="{FF2B5EF4-FFF2-40B4-BE49-F238E27FC236}">
                <a16:creationId xmlns:a16="http://schemas.microsoft.com/office/drawing/2014/main" id="{2BD1EB5C-FE72-42C4-B60E-D1615CC116A3}"/>
              </a:ext>
            </a:extLst>
          </p:cNvPr>
          <p:cNvSpPr txBox="1"/>
          <p:nvPr/>
        </p:nvSpPr>
        <p:spPr>
          <a:xfrm>
            <a:off x="609600" y="2705100"/>
            <a:ext cx="5257800" cy="855362"/>
          </a:xfrm>
          <a:prstGeom prst="rect">
            <a:avLst/>
          </a:prstGeom>
        </p:spPr>
        <p:txBody>
          <a:bodyPr wrap="square" lIns="0" tIns="0" rIns="0" bIns="0" rtlCol="0" anchor="t">
            <a:spAutoFit/>
          </a:bodyPr>
          <a:lstStyle/>
          <a:p>
            <a:pPr>
              <a:lnSpc>
                <a:spcPts val="3359"/>
              </a:lnSpc>
            </a:pPr>
            <a:r>
              <a:rPr lang="es-ES" sz="2400">
                <a:solidFill>
                  <a:srgbClr val="0A9396"/>
                </a:solidFill>
                <a:latin typeface="Now Bold"/>
              </a:rPr>
              <a:t>Cuestionario sobre normas y roles de género </a:t>
            </a:r>
            <a:endParaRPr lang="en-US" sz="2400">
              <a:solidFill>
                <a:srgbClr val="0A9396"/>
              </a:solidFill>
              <a:latin typeface="Now Bold"/>
            </a:endParaRPr>
          </a:p>
        </p:txBody>
      </p:sp>
      <p:sp>
        <p:nvSpPr>
          <p:cNvPr id="19" name="AutoShape 2">
            <a:extLst>
              <a:ext uri="{FF2B5EF4-FFF2-40B4-BE49-F238E27FC236}">
                <a16:creationId xmlns:a16="http://schemas.microsoft.com/office/drawing/2014/main" id="{28C8FC81-048F-47F9-9EAC-7CD852631EFB}"/>
              </a:ext>
            </a:extLst>
          </p:cNvPr>
          <p:cNvSpPr/>
          <p:nvPr/>
        </p:nvSpPr>
        <p:spPr>
          <a:xfrm>
            <a:off x="4191000" y="6851155"/>
            <a:ext cx="4374988"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0ABF9A5C-EA3E-49D7-B774-60B5E1EAC613}"/>
              </a:ext>
            </a:extLst>
          </p:cNvPr>
          <p:cNvSpPr txBox="1"/>
          <p:nvPr/>
        </p:nvSpPr>
        <p:spPr>
          <a:xfrm>
            <a:off x="4191000" y="7048500"/>
            <a:ext cx="5411029" cy="3033907"/>
          </a:xfrm>
          <a:prstGeom prst="rect">
            <a:avLst/>
          </a:prstGeom>
        </p:spPr>
        <p:txBody>
          <a:bodyPr lIns="0" tIns="0" rIns="0" bIns="0" rtlCol="0" anchor="t">
            <a:spAutoFit/>
          </a:bodyPr>
          <a:lstStyle/>
          <a:p>
            <a:pPr>
              <a:lnSpc>
                <a:spcPts val="3359"/>
              </a:lnSpc>
            </a:pPr>
            <a:r>
              <a:rPr lang="es-ES" sz="2400" dirty="0">
                <a:solidFill>
                  <a:srgbClr val="1E1E1E"/>
                </a:solidFill>
                <a:latin typeface="Now"/>
              </a:rPr>
              <a:t>Describe las diferentes actividades de las mujeres y los hombres a lo largo de las estaciones - dado que muchas veces el uso de los recursos naturales cambia con las estaciones, también las actividades de las personas.</a:t>
            </a:r>
            <a:endParaRPr lang="en-US" sz="2400" dirty="0">
              <a:solidFill>
                <a:srgbClr val="1E1E1E"/>
              </a:solidFill>
              <a:latin typeface="Now"/>
            </a:endParaRPr>
          </a:p>
        </p:txBody>
      </p:sp>
      <p:sp>
        <p:nvSpPr>
          <p:cNvPr id="21" name="TextBox 4">
            <a:extLst>
              <a:ext uri="{FF2B5EF4-FFF2-40B4-BE49-F238E27FC236}">
                <a16:creationId xmlns:a16="http://schemas.microsoft.com/office/drawing/2014/main" id="{BBD7381E-B7A1-43BF-8699-2DF4FD1CD391}"/>
              </a:ext>
            </a:extLst>
          </p:cNvPr>
          <p:cNvSpPr txBox="1"/>
          <p:nvPr/>
        </p:nvSpPr>
        <p:spPr>
          <a:xfrm>
            <a:off x="4191000" y="6323747"/>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Calendario estacional</a:t>
            </a:r>
          </a:p>
        </p:txBody>
      </p:sp>
      <p:sp>
        <p:nvSpPr>
          <p:cNvPr id="22" name="AutoShape 2">
            <a:extLst>
              <a:ext uri="{FF2B5EF4-FFF2-40B4-BE49-F238E27FC236}">
                <a16:creationId xmlns:a16="http://schemas.microsoft.com/office/drawing/2014/main" id="{943D1105-82A3-4BDD-9BD0-374355F399AB}"/>
              </a:ext>
            </a:extLst>
          </p:cNvPr>
          <p:cNvSpPr/>
          <p:nvPr/>
        </p:nvSpPr>
        <p:spPr>
          <a:xfrm>
            <a:off x="6780971" y="3597415"/>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4390FA50-DDA4-4B3E-A59E-1135CB7B86F8}"/>
              </a:ext>
            </a:extLst>
          </p:cNvPr>
          <p:cNvSpPr txBox="1"/>
          <p:nvPr/>
        </p:nvSpPr>
        <p:spPr>
          <a:xfrm>
            <a:off x="6780971" y="3794760"/>
            <a:ext cx="5411029" cy="2161874"/>
          </a:xfrm>
          <a:prstGeom prst="rect">
            <a:avLst/>
          </a:prstGeom>
        </p:spPr>
        <p:txBody>
          <a:bodyPr lIns="0" tIns="0" rIns="0" bIns="0" rtlCol="0" anchor="t">
            <a:spAutoFit/>
          </a:bodyPr>
          <a:lstStyle/>
          <a:p>
            <a:pPr>
              <a:lnSpc>
                <a:spcPts val="3359"/>
              </a:lnSpc>
            </a:pPr>
            <a:r>
              <a:rPr lang="es-ES" sz="2400" dirty="0">
                <a:solidFill>
                  <a:srgbClr val="1E1E1E"/>
                </a:solidFill>
                <a:latin typeface="Now"/>
              </a:rPr>
              <a:t>Elaboración de mapas de los recursos utilizados por mujeres y hombres, incluyendo el etiquetado de los recursos, cómo se utilizan, y quién los utiliza.</a:t>
            </a:r>
            <a:endParaRPr lang="en-US" sz="2400" dirty="0">
              <a:solidFill>
                <a:srgbClr val="1E1E1E"/>
              </a:solidFill>
              <a:latin typeface="Now"/>
            </a:endParaRPr>
          </a:p>
        </p:txBody>
      </p:sp>
      <p:sp>
        <p:nvSpPr>
          <p:cNvPr id="25" name="TextBox 4">
            <a:extLst>
              <a:ext uri="{FF2B5EF4-FFF2-40B4-BE49-F238E27FC236}">
                <a16:creationId xmlns:a16="http://schemas.microsoft.com/office/drawing/2014/main" id="{AEA23989-BDBA-4A75-AF2C-726017CB491D}"/>
              </a:ext>
            </a:extLst>
          </p:cNvPr>
          <p:cNvSpPr txBox="1"/>
          <p:nvPr/>
        </p:nvSpPr>
        <p:spPr>
          <a:xfrm>
            <a:off x="6780971" y="3070007"/>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Mapeo de recursos</a:t>
            </a:r>
          </a:p>
        </p:txBody>
      </p:sp>
      <p:sp>
        <p:nvSpPr>
          <p:cNvPr id="26" name="AutoShape 2">
            <a:extLst>
              <a:ext uri="{FF2B5EF4-FFF2-40B4-BE49-F238E27FC236}">
                <a16:creationId xmlns:a16="http://schemas.microsoft.com/office/drawing/2014/main" id="{7643E8C8-34C4-4D03-A768-C5744679A849}"/>
              </a:ext>
            </a:extLst>
          </p:cNvPr>
          <p:cNvSpPr/>
          <p:nvPr/>
        </p:nvSpPr>
        <p:spPr>
          <a:xfrm>
            <a:off x="10172271" y="6813908"/>
            <a:ext cx="4374988" cy="0"/>
          </a:xfrm>
          <a:prstGeom prst="line">
            <a:avLst/>
          </a:prstGeom>
          <a:ln w="28575" cap="rnd">
            <a:solidFill>
              <a:schemeClr val="bg1"/>
            </a:solidFill>
            <a:prstDash val="sysDot"/>
            <a:headEnd type="none" w="sm" len="sm"/>
            <a:tailEnd type="none" w="sm" len="sm"/>
          </a:ln>
        </p:spPr>
      </p:sp>
      <p:sp>
        <p:nvSpPr>
          <p:cNvPr id="27" name="TextBox 3">
            <a:extLst>
              <a:ext uri="{FF2B5EF4-FFF2-40B4-BE49-F238E27FC236}">
                <a16:creationId xmlns:a16="http://schemas.microsoft.com/office/drawing/2014/main" id="{B835EC6B-1A56-4FAE-BFCA-D4A2109D800C}"/>
              </a:ext>
            </a:extLst>
          </p:cNvPr>
          <p:cNvSpPr txBox="1"/>
          <p:nvPr/>
        </p:nvSpPr>
        <p:spPr>
          <a:xfrm>
            <a:off x="10172271" y="7011253"/>
            <a:ext cx="5411029" cy="3033907"/>
          </a:xfrm>
          <a:prstGeom prst="rect">
            <a:avLst/>
          </a:prstGeom>
        </p:spPr>
        <p:txBody>
          <a:bodyPr lIns="0" tIns="0" rIns="0" bIns="0" rtlCol="0" anchor="t">
            <a:spAutoFit/>
          </a:bodyPr>
          <a:lstStyle/>
          <a:p>
            <a:pPr>
              <a:lnSpc>
                <a:spcPts val="3359"/>
              </a:lnSpc>
            </a:pPr>
            <a:r>
              <a:rPr lang="es-ES" sz="2400" dirty="0">
                <a:solidFill>
                  <a:srgbClr val="1E1E1E"/>
                </a:solidFill>
                <a:latin typeface="Now"/>
              </a:rPr>
              <a:t>Documentar cómo las mujeres y los hombres experimentan sus días o ciertos procesos (por ejemplo, el proceso desde la pesca hasta la venta de productos pesqueros), incluyendo sus actividades y sentimientos.</a:t>
            </a:r>
            <a:endParaRPr lang="en-US" sz="2400" dirty="0">
              <a:solidFill>
                <a:srgbClr val="1E1E1E"/>
              </a:solidFill>
              <a:latin typeface="Now"/>
            </a:endParaRPr>
          </a:p>
        </p:txBody>
      </p:sp>
      <p:sp>
        <p:nvSpPr>
          <p:cNvPr id="28" name="TextBox 4">
            <a:extLst>
              <a:ext uri="{FF2B5EF4-FFF2-40B4-BE49-F238E27FC236}">
                <a16:creationId xmlns:a16="http://schemas.microsoft.com/office/drawing/2014/main" id="{BB2D9E79-9CB4-4235-A08C-39654753196E}"/>
              </a:ext>
            </a:extLst>
          </p:cNvPr>
          <p:cNvSpPr txBox="1"/>
          <p:nvPr/>
        </p:nvSpPr>
        <p:spPr>
          <a:xfrm>
            <a:off x="10172271" y="6286500"/>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Mapeo de viaje</a:t>
            </a:r>
          </a:p>
        </p:txBody>
      </p:sp>
      <p:sp>
        <p:nvSpPr>
          <p:cNvPr id="29" name="AutoShape 2">
            <a:extLst>
              <a:ext uri="{FF2B5EF4-FFF2-40B4-BE49-F238E27FC236}">
                <a16:creationId xmlns:a16="http://schemas.microsoft.com/office/drawing/2014/main" id="{29920DF9-5C63-4BAF-9AF3-F974154B91AB}"/>
              </a:ext>
            </a:extLst>
          </p:cNvPr>
          <p:cNvSpPr/>
          <p:nvPr/>
        </p:nvSpPr>
        <p:spPr>
          <a:xfrm>
            <a:off x="12496801" y="3597415"/>
            <a:ext cx="4374988" cy="0"/>
          </a:xfrm>
          <a:prstGeom prst="line">
            <a:avLst/>
          </a:prstGeom>
          <a:ln w="28575" cap="rnd">
            <a:solidFill>
              <a:schemeClr val="bg1"/>
            </a:solidFill>
            <a:prstDash val="sysDot"/>
            <a:headEnd type="none" w="sm" len="sm"/>
            <a:tailEnd type="none" w="sm" len="sm"/>
          </a:ln>
        </p:spPr>
      </p:sp>
      <p:sp>
        <p:nvSpPr>
          <p:cNvPr id="30" name="TextBox 3">
            <a:extLst>
              <a:ext uri="{FF2B5EF4-FFF2-40B4-BE49-F238E27FC236}">
                <a16:creationId xmlns:a16="http://schemas.microsoft.com/office/drawing/2014/main" id="{57D4D415-678C-436E-8D8F-CC47189218E7}"/>
              </a:ext>
            </a:extLst>
          </p:cNvPr>
          <p:cNvSpPr txBox="1"/>
          <p:nvPr/>
        </p:nvSpPr>
        <p:spPr>
          <a:xfrm>
            <a:off x="12496801" y="3794760"/>
            <a:ext cx="5411029" cy="2161874"/>
          </a:xfrm>
          <a:prstGeom prst="rect">
            <a:avLst/>
          </a:prstGeom>
        </p:spPr>
        <p:txBody>
          <a:bodyPr lIns="0" tIns="0" rIns="0" bIns="0" rtlCol="0" anchor="t">
            <a:spAutoFit/>
          </a:bodyPr>
          <a:lstStyle/>
          <a:p>
            <a:pPr>
              <a:lnSpc>
                <a:spcPts val="3359"/>
              </a:lnSpc>
            </a:pPr>
            <a:r>
              <a:rPr lang="es-ES" sz="2400" dirty="0">
                <a:solidFill>
                  <a:srgbClr val="1E1E1E"/>
                </a:solidFill>
                <a:latin typeface="Now"/>
              </a:rPr>
              <a:t>Preguntas abiertas y/o una lista de temas para orientar entrevistas más detalladas o discusiones en grupo sobre las normas, los problemas, y experiencias de género.</a:t>
            </a:r>
            <a:endParaRPr lang="en-US" sz="2400" dirty="0">
              <a:solidFill>
                <a:srgbClr val="1E1E1E"/>
              </a:solidFill>
              <a:latin typeface="Now"/>
            </a:endParaRPr>
          </a:p>
        </p:txBody>
      </p:sp>
      <p:sp>
        <p:nvSpPr>
          <p:cNvPr id="31" name="TextBox 4">
            <a:extLst>
              <a:ext uri="{FF2B5EF4-FFF2-40B4-BE49-F238E27FC236}">
                <a16:creationId xmlns:a16="http://schemas.microsoft.com/office/drawing/2014/main" id="{01189A05-EF84-4757-A260-63A959F1FCA9}"/>
              </a:ext>
            </a:extLst>
          </p:cNvPr>
          <p:cNvSpPr txBox="1"/>
          <p:nvPr/>
        </p:nvSpPr>
        <p:spPr>
          <a:xfrm>
            <a:off x="12496800" y="3070007"/>
            <a:ext cx="5986241" cy="419346"/>
          </a:xfrm>
          <a:prstGeom prst="rect">
            <a:avLst/>
          </a:prstGeom>
        </p:spPr>
        <p:txBody>
          <a:bodyPr wrap="square" lIns="0" tIns="0" rIns="0" bIns="0" rtlCol="0" anchor="t">
            <a:spAutoFit/>
          </a:bodyPr>
          <a:lstStyle/>
          <a:p>
            <a:pPr>
              <a:lnSpc>
                <a:spcPts val="3359"/>
              </a:lnSpc>
            </a:pPr>
            <a:r>
              <a:rPr lang="es-ES" sz="2400">
                <a:solidFill>
                  <a:srgbClr val="0A9396"/>
                </a:solidFill>
                <a:latin typeface="Now Bold"/>
              </a:rPr>
              <a:t>Guías para entrevistas y discusiones</a:t>
            </a:r>
            <a:endParaRPr lang="en-US" sz="2400">
              <a:solidFill>
                <a:srgbClr val="0A9396"/>
              </a:solidFill>
              <a:latin typeface="Now Bold"/>
            </a:endParaRPr>
          </a:p>
        </p:txBody>
      </p:sp>
      <p:sp>
        <p:nvSpPr>
          <p:cNvPr id="32" name="TextBox 31">
            <a:extLst>
              <a:ext uri="{FF2B5EF4-FFF2-40B4-BE49-F238E27FC236}">
                <a16:creationId xmlns:a16="http://schemas.microsoft.com/office/drawing/2014/main" id="{F089F736-69A1-4D8B-9A24-096D9791066E}"/>
              </a:ext>
            </a:extLst>
          </p:cNvPr>
          <p:cNvSpPr txBox="1"/>
          <p:nvPr/>
        </p:nvSpPr>
        <p:spPr>
          <a:xfrm>
            <a:off x="9601200" y="2006397"/>
            <a:ext cx="7993626" cy="707886"/>
          </a:xfrm>
          <a:prstGeom prst="rect">
            <a:avLst/>
          </a:prstGeom>
          <a:noFill/>
        </p:spPr>
        <p:txBody>
          <a:bodyPr wrap="square">
            <a:spAutoFit/>
          </a:bodyPr>
          <a:lstStyle/>
          <a:p>
            <a:r>
              <a:rPr lang="en-US" sz="4000" b="1">
                <a:solidFill>
                  <a:schemeClr val="bg1"/>
                </a:solidFill>
                <a:latin typeface="Now" panose="020B0604020202020204" charset="0"/>
              </a:rPr>
              <a:t>ANÁLISIS DE GÉNERO</a:t>
            </a:r>
          </a:p>
        </p:txBody>
      </p:sp>
    </p:spTree>
    <p:extLst>
      <p:ext uri="{BB962C8B-B14F-4D97-AF65-F5344CB8AC3E}">
        <p14:creationId xmlns:p14="http://schemas.microsoft.com/office/powerpoint/2010/main" val="378262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61D71C-214E-41CC-A586-3137523257BE}"/>
              </a:ext>
            </a:extLst>
          </p:cNvPr>
          <p:cNvSpPr/>
          <p:nvPr/>
        </p:nvSpPr>
        <p:spPr>
          <a:xfrm>
            <a:off x="5874190" y="1307132"/>
            <a:ext cx="12337610" cy="8941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pic>
        <p:nvPicPr>
          <p:cNvPr id="32" name="Picture 31">
            <a:extLst>
              <a:ext uri="{FF2B5EF4-FFF2-40B4-BE49-F238E27FC236}">
                <a16:creationId xmlns:a16="http://schemas.microsoft.com/office/drawing/2014/main" id="{DD971103-6BDE-4380-B1B1-A4183CF057F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874190" y="8443756"/>
            <a:ext cx="3892823" cy="1633661"/>
          </a:xfrm>
          <a:prstGeom prst="rect">
            <a:avLst/>
          </a:prstGeom>
        </p:spPr>
      </p:pic>
      <p:pic>
        <p:nvPicPr>
          <p:cNvPr id="33" name="Picture 32">
            <a:extLst>
              <a:ext uri="{FF2B5EF4-FFF2-40B4-BE49-F238E27FC236}">
                <a16:creationId xmlns:a16="http://schemas.microsoft.com/office/drawing/2014/main" id="{C8E9C05B-5080-47C3-8422-11F7F438946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874190" y="1307132"/>
            <a:ext cx="12337610" cy="7136624"/>
          </a:xfrm>
          <a:prstGeom prst="rect">
            <a:avLst/>
          </a:prstGeom>
        </p:spPr>
      </p:pic>
      <p:pic>
        <p:nvPicPr>
          <p:cNvPr id="34" name="Picture 33">
            <a:extLst>
              <a:ext uri="{FF2B5EF4-FFF2-40B4-BE49-F238E27FC236}">
                <a16:creationId xmlns:a16="http://schemas.microsoft.com/office/drawing/2014/main" id="{5FB72058-AB9A-4574-9E7D-C3BDB3D0ABF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3347461" y="8441567"/>
            <a:ext cx="3881405" cy="1350133"/>
          </a:xfrm>
          <a:prstGeom prst="rect">
            <a:avLst/>
          </a:prstGeom>
        </p:spPr>
      </p:pic>
      <p:pic>
        <p:nvPicPr>
          <p:cNvPr id="35" name="Picture 34">
            <a:extLst>
              <a:ext uri="{FF2B5EF4-FFF2-40B4-BE49-F238E27FC236}">
                <a16:creationId xmlns:a16="http://schemas.microsoft.com/office/drawing/2014/main" id="{E8E48E39-441F-485F-9556-20E52F23295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9296669" y="9701456"/>
            <a:ext cx="8818310" cy="547444"/>
          </a:xfrm>
          <a:prstGeom prst="rect">
            <a:avLst/>
          </a:prstGeom>
        </p:spPr>
      </p:pic>
      <p:sp>
        <p:nvSpPr>
          <p:cNvPr id="36" name="TextBox 3">
            <a:extLst>
              <a:ext uri="{FF2B5EF4-FFF2-40B4-BE49-F238E27FC236}">
                <a16:creationId xmlns:a16="http://schemas.microsoft.com/office/drawing/2014/main" id="{3D76A5E5-8843-48DA-9E0D-B343ECADE941}"/>
              </a:ext>
            </a:extLst>
          </p:cNvPr>
          <p:cNvSpPr txBox="1"/>
          <p:nvPr/>
        </p:nvSpPr>
        <p:spPr>
          <a:xfrm>
            <a:off x="76201" y="3924300"/>
            <a:ext cx="5791200" cy="6070893"/>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Now"/>
                <a:ea typeface="+mn-ea"/>
                <a:cs typeface="+mn-cs"/>
              </a:rPr>
              <a:t>EJEMPLO:</a:t>
            </a:r>
          </a:p>
          <a:p>
            <a:pPr marL="0" marR="0" lvl="0" indent="0" algn="r" defTabSz="914400" rtl="0" eaLnBrk="1" fontAlgn="auto" latinLnBrk="0" hangingPunct="1">
              <a:lnSpc>
                <a:spcPts val="3359"/>
              </a:lnSpc>
              <a:spcBef>
                <a:spcPts val="0"/>
              </a:spcBef>
              <a:spcAft>
                <a:spcPts val="0"/>
              </a:spcAft>
              <a:buClrTx/>
              <a:buSzTx/>
              <a:buFontTx/>
              <a:buNone/>
              <a:tabLst/>
              <a:defRPr/>
            </a:pPr>
            <a:r>
              <a:rPr lang="es-ES" sz="2000">
                <a:solidFill>
                  <a:schemeClr val="bg1"/>
                </a:solidFill>
                <a:latin typeface="Now"/>
              </a:rPr>
              <a:t>Este calendario estacional documenta las actividades de hombres, mujeres, niños, y niñas relacionadas con las tareas del hogar, la pesca, y la agricultura. </a:t>
            </a:r>
          </a:p>
          <a:p>
            <a:pPr marL="0" marR="0" lvl="0" indent="0" algn="r" defTabSz="914400" rtl="0" eaLnBrk="1" fontAlgn="auto" latinLnBrk="0" hangingPunct="1">
              <a:lnSpc>
                <a:spcPts val="3359"/>
              </a:lnSpc>
              <a:spcBef>
                <a:spcPts val="0"/>
              </a:spcBef>
              <a:spcAft>
                <a:spcPts val="0"/>
              </a:spcAft>
              <a:buClrTx/>
              <a:buSzTx/>
              <a:buFontTx/>
              <a:buNone/>
              <a:tabLst/>
              <a:defRPr/>
            </a:pPr>
            <a:endParaRPr lang="es-ES" sz="2000">
              <a:solidFill>
                <a:schemeClr val="bg1"/>
              </a:solidFill>
              <a:latin typeface="Now"/>
            </a:endParaRPr>
          </a:p>
          <a:p>
            <a:pPr marL="0" marR="0" lvl="0" indent="0" algn="r" defTabSz="914400" rtl="0" eaLnBrk="1" fontAlgn="auto" latinLnBrk="0" hangingPunct="1">
              <a:lnSpc>
                <a:spcPts val="3359"/>
              </a:lnSpc>
              <a:spcBef>
                <a:spcPts val="0"/>
              </a:spcBef>
              <a:spcAft>
                <a:spcPts val="0"/>
              </a:spcAft>
              <a:buClrTx/>
              <a:buSzTx/>
              <a:buFontTx/>
              <a:buNone/>
              <a:tabLst/>
              <a:defRPr/>
            </a:pPr>
            <a:r>
              <a:rPr lang="es-ES" sz="2000">
                <a:solidFill>
                  <a:schemeClr val="bg1"/>
                </a:solidFill>
                <a:latin typeface="Now"/>
              </a:rPr>
              <a:t>Las actividades de los hombres están marcadas con un cuadrado blanco al principio, las de las mujeres con un círculo blanco - la línea indica la intensidad de sus actividades. </a:t>
            </a:r>
          </a:p>
          <a:p>
            <a:pPr marL="0" marR="0" lvl="0" indent="0" algn="r" defTabSz="914400" rtl="0" eaLnBrk="1" fontAlgn="auto" latinLnBrk="0" hangingPunct="1">
              <a:lnSpc>
                <a:spcPts val="3359"/>
              </a:lnSpc>
              <a:spcBef>
                <a:spcPts val="0"/>
              </a:spcBef>
              <a:spcAft>
                <a:spcPts val="0"/>
              </a:spcAft>
              <a:buClrTx/>
              <a:buSzTx/>
              <a:buFontTx/>
              <a:buNone/>
              <a:tabLst/>
              <a:defRPr/>
            </a:pPr>
            <a:endParaRPr lang="es-ES" sz="2000">
              <a:solidFill>
                <a:schemeClr val="bg1"/>
              </a:solidFill>
              <a:latin typeface="Now"/>
            </a:endParaRPr>
          </a:p>
          <a:p>
            <a:pPr marL="0" marR="0" lvl="0" indent="0" algn="r" defTabSz="914400" rtl="0" eaLnBrk="1" fontAlgn="auto" latinLnBrk="0" hangingPunct="1">
              <a:lnSpc>
                <a:spcPts val="3359"/>
              </a:lnSpc>
              <a:spcBef>
                <a:spcPts val="0"/>
              </a:spcBef>
              <a:spcAft>
                <a:spcPts val="0"/>
              </a:spcAft>
              <a:buClrTx/>
              <a:buSzTx/>
              <a:buFontTx/>
              <a:buNone/>
              <a:tabLst/>
              <a:defRPr/>
            </a:pPr>
            <a:r>
              <a:rPr lang="es-ES" sz="2000">
                <a:solidFill>
                  <a:schemeClr val="bg1"/>
                </a:solidFill>
                <a:latin typeface="Now"/>
              </a:rPr>
              <a:t>También hay notas sobre el tipo de actividad</a:t>
            </a:r>
            <a:endParaRPr kumimoji="0" lang="en-US" sz="2000" b="0" i="0" u="none" strike="noStrike" kern="1200" cap="none" spc="0" normalizeH="0" baseline="0" noProof="0">
              <a:ln>
                <a:noFill/>
              </a:ln>
              <a:solidFill>
                <a:schemeClr val="bg1"/>
              </a:solidFill>
              <a:effectLst/>
              <a:uLnTx/>
              <a:uFillTx/>
              <a:latin typeface="Now"/>
              <a:ea typeface="+mn-ea"/>
              <a:cs typeface="+mn-cs"/>
            </a:endParaRPr>
          </a:p>
        </p:txBody>
      </p:sp>
      <p:sp>
        <p:nvSpPr>
          <p:cNvPr id="37" name="AutoShape 2">
            <a:extLst>
              <a:ext uri="{FF2B5EF4-FFF2-40B4-BE49-F238E27FC236}">
                <a16:creationId xmlns:a16="http://schemas.microsoft.com/office/drawing/2014/main" id="{0AEC0603-26D4-40E2-9415-48C783EF4E10}"/>
              </a:ext>
            </a:extLst>
          </p:cNvPr>
          <p:cNvSpPr/>
          <p:nvPr/>
        </p:nvSpPr>
        <p:spPr>
          <a:xfrm flipH="1" flipV="1">
            <a:off x="5867400" y="4325565"/>
            <a:ext cx="0" cy="4780335"/>
          </a:xfrm>
          <a:prstGeom prst="line">
            <a:avLst/>
          </a:prstGeom>
          <a:ln w="28575" cap="rnd">
            <a:solidFill>
              <a:srgbClr val="94D2BD"/>
            </a:solidFill>
            <a:prstDash val="sysDot"/>
            <a:headEnd type="none" w="sm" len="sm"/>
            <a:tailEnd type="none" w="sm" len="sm"/>
          </a:ln>
        </p:spPr>
      </p:sp>
      <p:sp>
        <p:nvSpPr>
          <p:cNvPr id="13" name="AutoShape 2">
            <a:extLst>
              <a:ext uri="{FF2B5EF4-FFF2-40B4-BE49-F238E27FC236}">
                <a16:creationId xmlns:a16="http://schemas.microsoft.com/office/drawing/2014/main" id="{028F503D-EADE-4733-B234-53AFEAA1C49D}"/>
              </a:ext>
            </a:extLst>
          </p:cNvPr>
          <p:cNvSpPr/>
          <p:nvPr/>
        </p:nvSpPr>
        <p:spPr>
          <a:xfrm>
            <a:off x="285652" y="755155"/>
            <a:ext cx="4374988" cy="0"/>
          </a:xfrm>
          <a:prstGeom prst="line">
            <a:avLst/>
          </a:prstGeom>
          <a:ln w="28575" cap="rnd">
            <a:solidFill>
              <a:schemeClr val="bg1"/>
            </a:solidFill>
            <a:prstDash val="sysDot"/>
            <a:headEnd type="none" w="sm" len="sm"/>
            <a:tailEnd type="none" w="sm" len="sm"/>
          </a:ln>
        </p:spPr>
      </p:sp>
      <p:sp>
        <p:nvSpPr>
          <p:cNvPr id="14" name="TextBox 3">
            <a:extLst>
              <a:ext uri="{FF2B5EF4-FFF2-40B4-BE49-F238E27FC236}">
                <a16:creationId xmlns:a16="http://schemas.microsoft.com/office/drawing/2014/main" id="{D9219888-FCF3-418A-89B3-1CBCB7BFF5C6}"/>
              </a:ext>
            </a:extLst>
          </p:cNvPr>
          <p:cNvSpPr txBox="1"/>
          <p:nvPr/>
        </p:nvSpPr>
        <p:spPr>
          <a:xfrm>
            <a:off x="285652" y="952500"/>
            <a:ext cx="5411029" cy="3033907"/>
          </a:xfrm>
          <a:prstGeom prst="rect">
            <a:avLst/>
          </a:prstGeom>
        </p:spPr>
        <p:txBody>
          <a:bodyPr lIns="0" tIns="0" rIns="0" bIns="0" rtlCol="0" anchor="t">
            <a:spAutoFit/>
          </a:bodyPr>
          <a:lstStyle/>
          <a:p>
            <a:pPr>
              <a:lnSpc>
                <a:spcPts val="3359"/>
              </a:lnSpc>
            </a:pPr>
            <a:r>
              <a:rPr lang="es-ES" sz="2400">
                <a:solidFill>
                  <a:srgbClr val="1E1E1E"/>
                </a:solidFill>
                <a:latin typeface="Now"/>
              </a:rPr>
              <a:t>Describe las diferentes actividades de las mujeres y los hombres a lo largo de las estaciones - dado que muchas veces el uso de los recursos naturales cambia con las estaciones, también las actividades de las personas</a:t>
            </a:r>
            <a:endParaRPr lang="en-US" sz="2400">
              <a:solidFill>
                <a:srgbClr val="1E1E1E"/>
              </a:solidFill>
              <a:latin typeface="Now"/>
            </a:endParaRPr>
          </a:p>
        </p:txBody>
      </p:sp>
      <p:sp>
        <p:nvSpPr>
          <p:cNvPr id="15" name="TextBox 4">
            <a:extLst>
              <a:ext uri="{FF2B5EF4-FFF2-40B4-BE49-F238E27FC236}">
                <a16:creationId xmlns:a16="http://schemas.microsoft.com/office/drawing/2014/main" id="{822DE79B-1800-4021-A99E-B7D4CDC8FD78}"/>
              </a:ext>
            </a:extLst>
          </p:cNvPr>
          <p:cNvSpPr txBox="1"/>
          <p:nvPr/>
        </p:nvSpPr>
        <p:spPr>
          <a:xfrm>
            <a:off x="285652" y="227747"/>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Calendario estacional</a:t>
            </a:r>
          </a:p>
        </p:txBody>
      </p:sp>
    </p:spTree>
    <p:extLst>
      <p:ext uri="{BB962C8B-B14F-4D97-AF65-F5344CB8AC3E}">
        <p14:creationId xmlns:p14="http://schemas.microsoft.com/office/powerpoint/2010/main" val="410437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2178" y="-9525"/>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340533"/>
            <a:ext cx="6966412" cy="523875"/>
          </a:xfrm>
          <a:prstGeom prst="rect">
            <a:avLst/>
          </a:prstGeom>
        </p:spPr>
        <p:txBody>
          <a:bodyPr lIns="0" tIns="0" rIns="0" bIns="0" rtlCol="0" anchor="t">
            <a:spAutoFit/>
          </a:bodyPr>
          <a:lstStyle/>
          <a:p>
            <a:pPr>
              <a:lnSpc>
                <a:spcPts val="4200"/>
              </a:lnSpc>
            </a:pPr>
            <a:r>
              <a:rPr lang="en-US" sz="3200" err="1">
                <a:solidFill>
                  <a:srgbClr val="1E1E1E"/>
                </a:solidFill>
                <a:latin typeface="Now"/>
              </a:rPr>
              <a:t>Acerca</a:t>
            </a:r>
            <a:endParaRPr lang="en-US" sz="3200">
              <a:solidFill>
                <a:srgbClr val="1E1E1E"/>
              </a:solidFill>
              <a:latin typeface="Now"/>
            </a:endParaRP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952061"/>
            <a:ext cx="7842122" cy="3251659"/>
          </a:xfrm>
          <a:prstGeom prst="rect">
            <a:avLst/>
          </a:prstGeom>
        </p:spPr>
        <p:txBody>
          <a:bodyPr wrap="square" lIns="0" tIns="0" rIns="0" bIns="0" rtlCol="0" anchor="t">
            <a:spAutoFit/>
          </a:bodyPr>
          <a:lstStyle/>
          <a:p>
            <a:pPr>
              <a:lnSpc>
                <a:spcPts val="2700"/>
              </a:lnSpc>
              <a:spcAft>
                <a:spcPts val="1200"/>
              </a:spcAft>
            </a:pPr>
            <a:r>
              <a:rPr lang="en-US">
                <a:latin typeface="Now" panose="00000500000000000000" pitchFamily="50" charset="0"/>
                <a:ea typeface="Calibri" panose="020F0502020204030204" pitchFamily="34" charset="0"/>
                <a:cs typeface="Myanmar Text" panose="020B0502040204020203" pitchFamily="34" charset="0"/>
              </a:rPr>
              <a:t>Este producto de conocimiento se</a:t>
            </a:r>
            <a:r>
              <a:rPr lang="en-US" sz="1800">
                <a:effectLst/>
                <a:latin typeface="Now" panose="00000500000000000000" pitchFamily="50" charset="0"/>
                <a:ea typeface="Calibri" panose="020F0502020204030204" pitchFamily="34" charset="0"/>
                <a:cs typeface="Myanmar Text" panose="020B0502040204020203" pitchFamily="34" charset="0"/>
              </a:rPr>
              <a:t> basa en las experiencias, ideas, y lecciones aprendidas de los beneficiarios del CEPF en el Hotspot Indo-Birmania, así como en las buenas prácticas generales para la transversalización de género en proyectos de conservación. Su objetivo es proporcionar información útil y pautas para apoyar a las mujeres en la conservación.</a:t>
            </a:r>
            <a:r>
              <a:rPr lang="en-US" sz="1800" i="1">
                <a:effectLst/>
                <a:latin typeface="Now" panose="00000500000000000000" pitchFamily="50" charset="0"/>
                <a:ea typeface="Calibri" panose="020F0502020204030204" pitchFamily="34" charset="0"/>
                <a:cs typeface="Myanmar Text" panose="020B0502040204020203" pitchFamily="34" charset="0"/>
              </a:rPr>
              <a:t> </a:t>
            </a:r>
            <a:r>
              <a:rPr lang="es-ES" sz="1800" i="1">
                <a:effectLst/>
                <a:latin typeface="Now" panose="00000500000000000000" pitchFamily="50" charset="0"/>
                <a:ea typeface="Calibri" panose="020F0502020204030204" pitchFamily="34" charset="0"/>
                <a:cs typeface="Myanmar Text" panose="020B0502040204020203" pitchFamily="34" charset="0"/>
              </a:rPr>
              <a:t>Material licenciado bajo </a:t>
            </a:r>
            <a:r>
              <a:rPr lang="es-ES" sz="1800" i="1" u="sng">
                <a:solidFill>
                  <a:srgbClr val="0563C1"/>
                </a:solidFill>
                <a:effectLst/>
                <a:latin typeface="Now" panose="00000500000000000000" pitchFamily="50" charset="0"/>
                <a:ea typeface="Calibri" panose="020F0502020204030204" pitchFamily="34" charset="0"/>
                <a:cs typeface="Myanmar Text" panose="020B0502040204020203" pitchFamily="34" charset="0"/>
                <a:hlinkClick r:id="rId4"/>
              </a:rPr>
              <a:t>CC BY-NC 4.0</a:t>
            </a:r>
            <a:endParaRPr lang="en-US" i="1">
              <a:solidFill>
                <a:srgbClr val="1E1E1E"/>
              </a:solidFill>
              <a:latin typeface="Now" panose="00000500000000000000" pitchFamily="50" charset="0"/>
              <a:cs typeface="Myanmar Text" panose="020B0502040204020203" pitchFamily="34" charset="0"/>
            </a:endParaRPr>
          </a:p>
          <a:p>
            <a:pPr>
              <a:lnSpc>
                <a:spcPts val="2700"/>
              </a:lnSpc>
              <a:spcAft>
                <a:spcPts val="1200"/>
              </a:spcAft>
            </a:pPr>
            <a:r>
              <a:rPr lang="es-ES">
                <a:solidFill>
                  <a:srgbClr val="1E1E1E"/>
                </a:solidFill>
                <a:latin typeface="Now"/>
              </a:rPr>
              <a:t>Financiado como parte de la serie de recursos de aprendizaje "Construyendo sobre el éxito" del CEPF, cuyo objetivo es promover prácticas de conservación eficaces en todo el planeta.</a:t>
            </a:r>
          </a:p>
        </p:txBody>
      </p:sp>
      <p:sp>
        <p:nvSpPr>
          <p:cNvPr id="22" name="TextBox 7">
            <a:extLst>
              <a:ext uri="{FF2B5EF4-FFF2-40B4-BE49-F238E27FC236}">
                <a16:creationId xmlns:a16="http://schemas.microsoft.com/office/drawing/2014/main" id="{B5DECDFD-E340-4BEE-8AAD-797EB71C4A3C}"/>
              </a:ext>
            </a:extLst>
          </p:cNvPr>
          <p:cNvSpPr txBox="1"/>
          <p:nvPr/>
        </p:nvSpPr>
        <p:spPr>
          <a:xfrm>
            <a:off x="838200" y="9486900"/>
            <a:ext cx="7950720" cy="569387"/>
          </a:xfrm>
          <a:prstGeom prst="rect">
            <a:avLst/>
          </a:prstGeom>
          <a:solidFill>
            <a:schemeClr val="tx1">
              <a:alpha val="51000"/>
            </a:schemeClr>
          </a:solidFill>
        </p:spPr>
        <p:txBody>
          <a:bodyPr wrap="square" lIns="0" tIns="0" rIns="0" bIns="0" rtlCol="0" anchor="ctr">
            <a:spAutoFit/>
          </a:bodyPr>
          <a:lstStyle/>
          <a:p>
            <a:pPr algn="ctr">
              <a:lnSpc>
                <a:spcPts val="2240"/>
              </a:lnSpc>
            </a:pPr>
            <a:r>
              <a:rPr lang="en-US" sz="2000" err="1">
                <a:solidFill>
                  <a:srgbClr val="FBB38F"/>
                </a:solidFill>
                <a:latin typeface="Now"/>
              </a:rPr>
              <a:t>Publicado</a:t>
            </a:r>
            <a:r>
              <a:rPr lang="en-US" sz="2000">
                <a:solidFill>
                  <a:srgbClr val="FBB38F"/>
                </a:solidFill>
                <a:latin typeface="Now"/>
              </a:rPr>
              <a:t> 2021 |  Autor: Tara Sayuri Whitty, PhD. @ Keiruna Inc</a:t>
            </a:r>
          </a:p>
          <a:p>
            <a:pPr algn="ctr">
              <a:lnSpc>
                <a:spcPts val="2240"/>
              </a:lnSpc>
            </a:pPr>
            <a:r>
              <a:rPr lang="es-ES" sz="2000">
                <a:solidFill>
                  <a:srgbClr val="FBB38F"/>
                </a:solidFill>
                <a:latin typeface="Now"/>
              </a:rPr>
              <a:t>Traducción: </a:t>
            </a:r>
            <a:r>
              <a:rPr lang="es-ES" sz="2000" err="1">
                <a:solidFill>
                  <a:srgbClr val="FBB38F"/>
                </a:solidFill>
                <a:latin typeface="Now"/>
              </a:rPr>
              <a:t>Ellie</a:t>
            </a:r>
            <a:r>
              <a:rPr lang="es-ES" sz="2000">
                <a:solidFill>
                  <a:srgbClr val="FBB38F"/>
                </a:solidFill>
                <a:latin typeface="Now"/>
              </a:rPr>
              <a:t> </a:t>
            </a:r>
            <a:r>
              <a:rPr lang="es-ES" sz="2000" err="1">
                <a:solidFill>
                  <a:srgbClr val="FBB38F"/>
                </a:solidFill>
                <a:latin typeface="Now"/>
              </a:rPr>
              <a:t>Bergstrom</a:t>
            </a:r>
            <a:r>
              <a:rPr lang="es-ES" sz="2000">
                <a:solidFill>
                  <a:srgbClr val="FBB38F"/>
                </a:solidFill>
                <a:latin typeface="Now"/>
              </a:rPr>
              <a:t>, </a:t>
            </a:r>
            <a:r>
              <a:rPr lang="es-ES" sz="2000" err="1">
                <a:solidFill>
                  <a:srgbClr val="FBB38F"/>
                </a:solidFill>
                <a:latin typeface="Now"/>
              </a:rPr>
              <a:t>Ph.D</a:t>
            </a:r>
            <a:r>
              <a:rPr lang="es-ES" sz="2000">
                <a:solidFill>
                  <a:srgbClr val="FBB38F"/>
                </a:solidFill>
                <a:latin typeface="Now"/>
              </a:rPr>
              <a:t>.</a:t>
            </a:r>
            <a:endParaRPr lang="en-US" sz="2000">
              <a:solidFill>
                <a:srgbClr val="FBB38F"/>
              </a:solidFill>
              <a:latin typeface="Now"/>
            </a:endParaRP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31888"/>
            <a:ext cx="7365480" cy="523875"/>
          </a:xfrm>
          <a:prstGeom prst="rect">
            <a:avLst/>
          </a:prstGeom>
        </p:spPr>
        <p:txBody>
          <a:bodyPr wrap="square" lIns="0" tIns="0" rIns="0" bIns="0" rtlCol="0" anchor="t">
            <a:spAutoFit/>
          </a:bodyPr>
          <a:lstStyle/>
          <a:p>
            <a:pPr>
              <a:lnSpc>
                <a:spcPts val="4200"/>
              </a:lnSpc>
            </a:pPr>
            <a:r>
              <a:rPr lang="en-US" sz="3200" err="1">
                <a:solidFill>
                  <a:srgbClr val="1E1E1E"/>
                </a:solidFill>
                <a:latin typeface="Now"/>
              </a:rPr>
              <a:t>Cómo</a:t>
            </a:r>
            <a:r>
              <a:rPr lang="en-US" sz="3200">
                <a:solidFill>
                  <a:srgbClr val="1E1E1E"/>
                </a:solidFill>
                <a:latin typeface="Now"/>
              </a:rPr>
              <a:t> </a:t>
            </a:r>
            <a:r>
              <a:rPr lang="en-US" sz="3200" err="1">
                <a:solidFill>
                  <a:srgbClr val="1E1E1E"/>
                </a:solidFill>
                <a:latin typeface="Now"/>
              </a:rPr>
              <a:t>utilizar</a:t>
            </a:r>
            <a:r>
              <a:rPr lang="en-US" sz="3200">
                <a:solidFill>
                  <a:srgbClr val="1E1E1E"/>
                </a:solidFill>
                <a:latin typeface="Now"/>
              </a:rPr>
              <a:t> </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47558" y="4838700"/>
            <a:ext cx="7865552" cy="2212913"/>
          </a:xfrm>
          <a:prstGeom prst="rect">
            <a:avLst/>
          </a:prstGeom>
        </p:spPr>
        <p:txBody>
          <a:bodyPr wrap="square" lIns="0" tIns="0" rIns="0" bIns="0" rtlCol="0" anchor="t">
            <a:spAutoFit/>
          </a:bodyPr>
          <a:lstStyle/>
          <a:p>
            <a:pPr>
              <a:lnSpc>
                <a:spcPts val="2700"/>
              </a:lnSpc>
              <a:spcAft>
                <a:spcPts val="1200"/>
              </a:spcAft>
            </a:pPr>
            <a:r>
              <a:rPr lang="es-ES" dirty="0">
                <a:solidFill>
                  <a:srgbClr val="1E1E1E"/>
                </a:solidFill>
                <a:latin typeface="Now"/>
              </a:rPr>
              <a:t>Se trata de una guía de capacitación con 3 módulos que puede ser autoguiada o impartida por un profesional de capacitación a un grupo, incluye más detalle en el archivo de apuntes de capacitación. </a:t>
            </a:r>
          </a:p>
          <a:p>
            <a:pPr>
              <a:lnSpc>
                <a:spcPts val="2700"/>
              </a:lnSpc>
              <a:spcAft>
                <a:spcPts val="1200"/>
              </a:spcAft>
            </a:pPr>
            <a:r>
              <a:rPr lang="es-ES" dirty="0">
                <a:solidFill>
                  <a:srgbClr val="1E1E1E"/>
                </a:solidFill>
                <a:latin typeface="Now"/>
              </a:rPr>
              <a:t>Para obtener información más detallada sobre cualquier de los temas cubiertos, hay varias referencias útiles disponibles que se encuentran en el Anexo (Aprendizaje Adicional).</a:t>
            </a:r>
          </a:p>
        </p:txBody>
      </p:sp>
      <p:pic>
        <p:nvPicPr>
          <p:cNvPr id="28" name="Picture 27" descr="Text&#10;&#10;Description automatically generated with medium confidence">
            <a:extLst>
              <a:ext uri="{FF2B5EF4-FFF2-40B4-BE49-F238E27FC236}">
                <a16:creationId xmlns:a16="http://schemas.microsoft.com/office/drawing/2014/main" id="{3421265D-0C67-419E-90E9-CE5736199B7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993695" y="8039100"/>
            <a:ext cx="2734697" cy="847130"/>
          </a:xfrm>
          <a:prstGeom prst="rect">
            <a:avLst/>
          </a:prstGeom>
        </p:spPr>
      </p:pic>
      <p:sp>
        <p:nvSpPr>
          <p:cNvPr id="8" name="TextBox 8"/>
          <p:cNvSpPr txBox="1"/>
          <p:nvPr/>
        </p:nvSpPr>
        <p:spPr>
          <a:xfrm>
            <a:off x="12975923" y="8131757"/>
            <a:ext cx="5159677" cy="1956433"/>
          </a:xfrm>
          <a:prstGeom prst="rect">
            <a:avLst/>
          </a:prstGeom>
        </p:spPr>
        <p:txBody>
          <a:bodyPr wrap="square" lIns="0" tIns="0" rIns="0" bIns="0" rtlCol="0" anchor="t">
            <a:spAutoFit/>
          </a:bodyPr>
          <a:lstStyle/>
          <a:p>
            <a:pPr>
              <a:lnSpc>
                <a:spcPts val="3079"/>
              </a:lnSpc>
              <a:spcAft>
                <a:spcPts val="600"/>
              </a:spcAft>
            </a:pPr>
            <a:r>
              <a:rPr lang="es-ES">
                <a:solidFill>
                  <a:srgbClr val="0A9396"/>
                </a:solidFill>
                <a:effectLst/>
                <a:latin typeface="Now" panose="00000500000000000000" pitchFamily="50" charset="0"/>
                <a:ea typeface="Calibri" panose="020F0502020204030204" pitchFamily="34" charset="0"/>
                <a:cs typeface="Myanmar Text" panose="020B0502040204020203" pitchFamily="34" charset="0"/>
              </a:rPr>
              <a:t>El CEPF es una iniciativa conjunta de l’Agence Française de Développement, </a:t>
            </a:r>
            <a:r>
              <a:rPr lang="es-ES" err="1">
                <a:solidFill>
                  <a:srgbClr val="0A9396"/>
                </a:solidFill>
                <a:effectLst/>
                <a:latin typeface="Now" panose="00000500000000000000" pitchFamily="50" charset="0"/>
                <a:ea typeface="Calibri" panose="020F0502020204030204" pitchFamily="34" charset="0"/>
                <a:cs typeface="Myanmar Text" panose="020B0502040204020203" pitchFamily="34" charset="0"/>
              </a:rPr>
              <a:t>Conservation</a:t>
            </a:r>
            <a:r>
              <a:rPr lang="es-ES">
                <a:solidFill>
                  <a:srgbClr val="0A9396"/>
                </a:solidFill>
                <a:effectLst/>
                <a:latin typeface="Now" panose="00000500000000000000" pitchFamily="50" charset="0"/>
                <a:ea typeface="Calibri" panose="020F0502020204030204" pitchFamily="34" charset="0"/>
                <a:cs typeface="Myanmar Text" panose="020B0502040204020203" pitchFamily="34" charset="0"/>
              </a:rPr>
              <a:t> International, la Unión Europea, el Fondo Mundial para el Medio Ambiente, el Gobierno de Japón, y el Banco Mundial.</a:t>
            </a:r>
            <a:endParaRPr lang="en-US">
              <a:solidFill>
                <a:srgbClr val="0A9396"/>
              </a:solidFill>
              <a:latin typeface="Now"/>
            </a:endParaRPr>
          </a:p>
        </p:txBody>
      </p:sp>
      <p:pic>
        <p:nvPicPr>
          <p:cNvPr id="15" name="Picture 14">
            <a:extLst>
              <a:ext uri="{FF2B5EF4-FFF2-40B4-BE49-F238E27FC236}">
                <a16:creationId xmlns:a16="http://schemas.microsoft.com/office/drawing/2014/main" id="{333BD36F-5D16-4F1D-A122-9B553A07F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71" y="2646829"/>
            <a:ext cx="9797121" cy="4291956"/>
          </a:xfrm>
          <a:prstGeom prst="rect">
            <a:avLst/>
          </a:prstGeom>
        </p:spPr>
      </p:pic>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36" name="TextBox 3">
            <a:extLst>
              <a:ext uri="{FF2B5EF4-FFF2-40B4-BE49-F238E27FC236}">
                <a16:creationId xmlns:a16="http://schemas.microsoft.com/office/drawing/2014/main" id="{3D76A5E5-8843-48DA-9E0D-B343ECADE941}"/>
              </a:ext>
            </a:extLst>
          </p:cNvPr>
          <p:cNvSpPr txBox="1"/>
          <p:nvPr/>
        </p:nvSpPr>
        <p:spPr>
          <a:xfrm>
            <a:off x="-152400" y="3848100"/>
            <a:ext cx="6433897" cy="5634876"/>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Now"/>
                <a:ea typeface="+mn-ea"/>
                <a:cs typeface="+mn-cs"/>
              </a:rPr>
              <a:t>EJEMPLO:</a:t>
            </a:r>
          </a:p>
          <a:p>
            <a:pPr marL="0" marR="0" lvl="0" indent="0" algn="r" defTabSz="914400" rtl="0" eaLnBrk="1" fontAlgn="auto" latinLnBrk="0" hangingPunct="1">
              <a:lnSpc>
                <a:spcPts val="3359"/>
              </a:lnSpc>
              <a:spcBef>
                <a:spcPts val="0"/>
              </a:spcBef>
              <a:spcAft>
                <a:spcPts val="0"/>
              </a:spcAft>
              <a:buClrTx/>
              <a:buSzTx/>
              <a:buFontTx/>
              <a:buNone/>
              <a:tabLst/>
              <a:defRPr/>
            </a:pPr>
            <a:r>
              <a:rPr lang="es-ES" sz="2000" dirty="0">
                <a:solidFill>
                  <a:schemeClr val="bg1"/>
                </a:solidFill>
                <a:latin typeface="Now"/>
              </a:rPr>
              <a:t>En el Mapa de Viaje pidió a los entrevistados que describieran sus actividades, sentimientos (y por qué), y los cambios deseados durante las diferentes actividades pesqueras: </a:t>
            </a:r>
          </a:p>
          <a:p>
            <a:pPr marL="342900" marR="0" lvl="0" indent="-342900" algn="r" defTabSz="914400" rtl="0" eaLnBrk="1" fontAlgn="auto" latinLnBrk="0" hangingPunct="1">
              <a:lnSpc>
                <a:spcPts val="3359"/>
              </a:lnSpc>
              <a:spcBef>
                <a:spcPts val="0"/>
              </a:spcBef>
              <a:spcAft>
                <a:spcPts val="0"/>
              </a:spcAft>
              <a:buClrTx/>
              <a:buSzTx/>
              <a:buFont typeface="Arial" panose="020B0604020202020204" pitchFamily="34" charset="0"/>
              <a:buChar char="•"/>
              <a:tabLst/>
              <a:defRPr/>
            </a:pPr>
            <a:r>
              <a:rPr lang="es-ES" sz="2000" dirty="0">
                <a:solidFill>
                  <a:schemeClr val="bg1"/>
                </a:solidFill>
                <a:latin typeface="Now"/>
              </a:rPr>
              <a:t>salir a pescar</a:t>
            </a:r>
          </a:p>
          <a:p>
            <a:pPr marL="342900" marR="0" lvl="0" indent="-342900" algn="r" defTabSz="914400" rtl="0" eaLnBrk="1" fontAlgn="auto" latinLnBrk="0" hangingPunct="1">
              <a:lnSpc>
                <a:spcPts val="3359"/>
              </a:lnSpc>
              <a:spcBef>
                <a:spcPts val="0"/>
              </a:spcBef>
              <a:spcAft>
                <a:spcPts val="0"/>
              </a:spcAft>
              <a:buClrTx/>
              <a:buSzTx/>
              <a:buFont typeface="Arial" panose="020B0604020202020204" pitchFamily="34" charset="0"/>
              <a:buChar char="•"/>
              <a:tabLst/>
              <a:defRPr/>
            </a:pPr>
            <a:r>
              <a:rPr lang="es-ES" sz="2000" dirty="0">
                <a:solidFill>
                  <a:schemeClr val="bg1"/>
                </a:solidFill>
                <a:latin typeface="Now"/>
              </a:rPr>
              <a:t>descarga de capturas</a:t>
            </a:r>
          </a:p>
          <a:p>
            <a:pPr marL="342900" marR="0" lvl="0" indent="-342900" algn="r" defTabSz="914400" rtl="0" eaLnBrk="1" fontAlgn="auto" latinLnBrk="0" hangingPunct="1">
              <a:lnSpc>
                <a:spcPts val="3359"/>
              </a:lnSpc>
              <a:spcBef>
                <a:spcPts val="0"/>
              </a:spcBef>
              <a:spcAft>
                <a:spcPts val="0"/>
              </a:spcAft>
              <a:buClrTx/>
              <a:buSzTx/>
              <a:buFont typeface="Arial" panose="020B0604020202020204" pitchFamily="34" charset="0"/>
              <a:buChar char="•"/>
              <a:tabLst/>
              <a:defRPr/>
            </a:pPr>
            <a:r>
              <a:rPr lang="es-ES" sz="2000" dirty="0">
                <a:solidFill>
                  <a:schemeClr val="bg1"/>
                </a:solidFill>
                <a:latin typeface="Now"/>
              </a:rPr>
              <a:t>procesamiento de productos pesqueros</a:t>
            </a:r>
          </a:p>
          <a:p>
            <a:pPr marL="342900" marR="0" lvl="0" indent="-342900" algn="r" defTabSz="914400" rtl="0" eaLnBrk="1" fontAlgn="auto" latinLnBrk="0" hangingPunct="1">
              <a:lnSpc>
                <a:spcPts val="3359"/>
              </a:lnSpc>
              <a:spcBef>
                <a:spcPts val="0"/>
              </a:spcBef>
              <a:spcAft>
                <a:spcPts val="0"/>
              </a:spcAft>
              <a:buClrTx/>
              <a:buSzTx/>
              <a:buFont typeface="Arial" panose="020B0604020202020204" pitchFamily="34" charset="0"/>
              <a:buChar char="•"/>
              <a:tabLst/>
              <a:defRPr/>
            </a:pPr>
            <a:r>
              <a:rPr lang="es-ES" sz="2000" dirty="0">
                <a:solidFill>
                  <a:schemeClr val="bg1"/>
                </a:solidFill>
                <a:latin typeface="Now"/>
              </a:rPr>
              <a:t>venta de pescado y productos pesqueros. </a:t>
            </a:r>
          </a:p>
          <a:p>
            <a:pPr marL="342900" marR="0" lvl="0" indent="-342900" algn="r" defTabSz="914400" rtl="0" eaLnBrk="1" fontAlgn="auto" latinLnBrk="0" hangingPunct="1">
              <a:lnSpc>
                <a:spcPts val="3359"/>
              </a:lnSpc>
              <a:spcBef>
                <a:spcPts val="0"/>
              </a:spcBef>
              <a:spcAft>
                <a:spcPts val="0"/>
              </a:spcAft>
              <a:buClrTx/>
              <a:buSzTx/>
              <a:buFont typeface="Arial" panose="020B0604020202020204" pitchFamily="34" charset="0"/>
              <a:buChar char="•"/>
              <a:tabLst/>
              <a:defRPr/>
            </a:pPr>
            <a:endParaRPr lang="es-ES" sz="2000" dirty="0">
              <a:solidFill>
                <a:schemeClr val="bg1"/>
              </a:solidFill>
              <a:latin typeface="Now"/>
            </a:endParaRPr>
          </a:p>
          <a:p>
            <a:pPr marR="0" lvl="0" algn="r" defTabSz="914400" rtl="0" eaLnBrk="1" fontAlgn="auto" latinLnBrk="0" hangingPunct="1">
              <a:lnSpc>
                <a:spcPts val="3359"/>
              </a:lnSpc>
              <a:spcBef>
                <a:spcPts val="0"/>
              </a:spcBef>
              <a:spcAft>
                <a:spcPts val="0"/>
              </a:spcAft>
              <a:buClrTx/>
              <a:buSzTx/>
              <a:tabLst/>
              <a:defRPr/>
            </a:pPr>
            <a:r>
              <a:rPr lang="es-ES" sz="2000" dirty="0">
                <a:solidFill>
                  <a:schemeClr val="bg1"/>
                </a:solidFill>
                <a:latin typeface="Now"/>
              </a:rPr>
              <a:t>Se utilizó para comprender las diferentes experiencias de hombres y mujeres en la pesca en el estado de </a:t>
            </a:r>
            <a:r>
              <a:rPr lang="es-ES" sz="2000" dirty="0" err="1">
                <a:solidFill>
                  <a:schemeClr val="bg1"/>
                </a:solidFill>
                <a:latin typeface="Now"/>
              </a:rPr>
              <a:t>Mon</a:t>
            </a:r>
            <a:r>
              <a:rPr lang="es-ES" sz="2000" dirty="0">
                <a:solidFill>
                  <a:schemeClr val="bg1"/>
                </a:solidFill>
                <a:latin typeface="Now"/>
              </a:rPr>
              <a:t>, Myanmar</a:t>
            </a:r>
            <a:endParaRPr kumimoji="0" lang="en-US" sz="2000" b="0" i="0" u="none" strike="noStrike" kern="1200" cap="none" spc="0" normalizeH="0" baseline="0" noProof="0" dirty="0">
              <a:ln>
                <a:noFill/>
              </a:ln>
              <a:solidFill>
                <a:schemeClr val="bg1"/>
              </a:solidFill>
              <a:effectLst/>
              <a:uLnTx/>
              <a:uFillTx/>
              <a:latin typeface="Now"/>
              <a:ea typeface="+mn-ea"/>
              <a:cs typeface="+mn-cs"/>
            </a:endParaRPr>
          </a:p>
        </p:txBody>
      </p:sp>
      <p:sp>
        <p:nvSpPr>
          <p:cNvPr id="37" name="AutoShape 2">
            <a:extLst>
              <a:ext uri="{FF2B5EF4-FFF2-40B4-BE49-F238E27FC236}">
                <a16:creationId xmlns:a16="http://schemas.microsoft.com/office/drawing/2014/main" id="{0AEC0603-26D4-40E2-9415-48C783EF4E10}"/>
              </a:ext>
            </a:extLst>
          </p:cNvPr>
          <p:cNvSpPr/>
          <p:nvPr/>
        </p:nvSpPr>
        <p:spPr>
          <a:xfrm flipH="1" flipV="1">
            <a:off x="6220537" y="4397882"/>
            <a:ext cx="0" cy="4780335"/>
          </a:xfrm>
          <a:prstGeom prst="line">
            <a:avLst/>
          </a:prstGeom>
          <a:ln w="28575" cap="rnd">
            <a:solidFill>
              <a:srgbClr val="94D2BD"/>
            </a:solidFill>
            <a:prstDash val="sysDot"/>
            <a:headEnd type="none" w="sm" len="sm"/>
            <a:tailEnd type="none" w="sm" len="sm"/>
          </a:ln>
        </p:spPr>
      </p:sp>
      <p:grpSp>
        <p:nvGrpSpPr>
          <p:cNvPr id="16" name="Group 15">
            <a:extLst>
              <a:ext uri="{FF2B5EF4-FFF2-40B4-BE49-F238E27FC236}">
                <a16:creationId xmlns:a16="http://schemas.microsoft.com/office/drawing/2014/main" id="{0B53F57B-49CA-4DA9-A3DE-435A5A62F94C}"/>
              </a:ext>
            </a:extLst>
          </p:cNvPr>
          <p:cNvGrpSpPr/>
          <p:nvPr/>
        </p:nvGrpSpPr>
        <p:grpSpPr>
          <a:xfrm>
            <a:off x="6281497" y="2247900"/>
            <a:ext cx="11519652" cy="7492322"/>
            <a:chOff x="3537115" y="621101"/>
            <a:chExt cx="8654885" cy="5629093"/>
          </a:xfrm>
        </p:grpSpPr>
        <p:pic>
          <p:nvPicPr>
            <p:cNvPr id="17" name="Picture 16">
              <a:extLst>
                <a:ext uri="{FF2B5EF4-FFF2-40B4-BE49-F238E27FC236}">
                  <a16:creationId xmlns:a16="http://schemas.microsoft.com/office/drawing/2014/main" id="{FCE637BC-4317-42C6-B39C-6619CD8F811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537115" y="621101"/>
              <a:ext cx="8654885" cy="5629093"/>
            </a:xfrm>
            <a:prstGeom prst="rect">
              <a:avLst/>
            </a:prstGeom>
          </p:spPr>
        </p:pic>
        <p:sp>
          <p:nvSpPr>
            <p:cNvPr id="18" name="Title 1">
              <a:extLst>
                <a:ext uri="{FF2B5EF4-FFF2-40B4-BE49-F238E27FC236}">
                  <a16:creationId xmlns:a16="http://schemas.microsoft.com/office/drawing/2014/main" id="{2C24EA35-E287-484E-9344-A6EB1AD19720}"/>
                </a:ext>
              </a:extLst>
            </p:cNvPr>
            <p:cNvSpPr txBox="1">
              <a:spLocks/>
            </p:cNvSpPr>
            <p:nvPr/>
          </p:nvSpPr>
          <p:spPr>
            <a:xfrm>
              <a:off x="4053696" y="965200"/>
              <a:ext cx="989360" cy="992910"/>
            </a:xfrm>
            <a:custGeom>
              <a:avLst/>
              <a:gdLst>
                <a:gd name="connsiteX0" fmla="*/ 0 w 961651"/>
                <a:gd name="connsiteY0" fmla="*/ 0 h 1149928"/>
                <a:gd name="connsiteX1" fmla="*/ 961651 w 961651"/>
                <a:gd name="connsiteY1" fmla="*/ 0 h 1149928"/>
                <a:gd name="connsiteX2" fmla="*/ 961651 w 961651"/>
                <a:gd name="connsiteY2" fmla="*/ 1149928 h 1149928"/>
                <a:gd name="connsiteX3" fmla="*/ 0 w 961651"/>
                <a:gd name="connsiteY3" fmla="*/ 1149928 h 1149928"/>
                <a:gd name="connsiteX4" fmla="*/ 0 w 961651"/>
                <a:gd name="connsiteY4" fmla="*/ 0 h 1149928"/>
                <a:gd name="connsiteX0" fmla="*/ 378691 w 961651"/>
                <a:gd name="connsiteY0" fmla="*/ 240145 h 1149928"/>
                <a:gd name="connsiteX1" fmla="*/ 961651 w 961651"/>
                <a:gd name="connsiteY1" fmla="*/ 0 h 1149928"/>
                <a:gd name="connsiteX2" fmla="*/ 961651 w 961651"/>
                <a:gd name="connsiteY2" fmla="*/ 1149928 h 1149928"/>
                <a:gd name="connsiteX3" fmla="*/ 0 w 961651"/>
                <a:gd name="connsiteY3" fmla="*/ 1149928 h 1149928"/>
                <a:gd name="connsiteX4" fmla="*/ 378691 w 961651"/>
                <a:gd name="connsiteY4" fmla="*/ 240145 h 1149928"/>
                <a:gd name="connsiteX0" fmla="*/ 378691 w 989360"/>
                <a:gd name="connsiteY0" fmla="*/ 83127 h 992910"/>
                <a:gd name="connsiteX1" fmla="*/ 989360 w 989360"/>
                <a:gd name="connsiteY1" fmla="*/ 0 h 992910"/>
                <a:gd name="connsiteX2" fmla="*/ 961651 w 989360"/>
                <a:gd name="connsiteY2" fmla="*/ 992910 h 992910"/>
                <a:gd name="connsiteX3" fmla="*/ 0 w 989360"/>
                <a:gd name="connsiteY3" fmla="*/ 992910 h 992910"/>
                <a:gd name="connsiteX4" fmla="*/ 378691 w 989360"/>
                <a:gd name="connsiteY4" fmla="*/ 83127 h 99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360" h="992910">
                  <a:moveTo>
                    <a:pt x="378691" y="83127"/>
                  </a:moveTo>
                  <a:lnTo>
                    <a:pt x="989360" y="0"/>
                  </a:lnTo>
                  <a:lnTo>
                    <a:pt x="961651" y="992910"/>
                  </a:lnTo>
                  <a:lnTo>
                    <a:pt x="0" y="992910"/>
                  </a:lnTo>
                  <a:lnTo>
                    <a:pt x="378691" y="83127"/>
                  </a:lnTo>
                  <a:close/>
                </a:path>
              </a:pathLst>
            </a:custGeom>
            <a:gradFill flip="none" rotWithShape="1">
              <a:gsLst>
                <a:gs pos="30621">
                  <a:srgbClr val="D1D3D0">
                    <a:alpha val="79000"/>
                  </a:srgbClr>
                </a:gs>
                <a:gs pos="0">
                  <a:srgbClr val="D1D3D0">
                    <a:alpha val="52000"/>
                  </a:srgbClr>
                </a:gs>
                <a:gs pos="59000">
                  <a:srgbClr val="D1D3D0"/>
                </a:gs>
              </a:gsLst>
              <a:lin ang="13500000" scaled="1"/>
              <a:tileRect/>
            </a:gra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800" b="1">
                <a:latin typeface="+mn-lt"/>
              </a:endParaRPr>
            </a:p>
          </p:txBody>
        </p:sp>
      </p:grpSp>
      <p:sp>
        <p:nvSpPr>
          <p:cNvPr id="23" name="TextBox 4">
            <a:extLst>
              <a:ext uri="{FF2B5EF4-FFF2-40B4-BE49-F238E27FC236}">
                <a16:creationId xmlns:a16="http://schemas.microsoft.com/office/drawing/2014/main" id="{FA48C5C1-A6AB-4219-B8A3-8F3EECACF3E0}"/>
              </a:ext>
            </a:extLst>
          </p:cNvPr>
          <p:cNvSpPr txBox="1"/>
          <p:nvPr/>
        </p:nvSpPr>
        <p:spPr>
          <a:xfrm>
            <a:off x="12006505" y="9153680"/>
            <a:ext cx="5637899" cy="561820"/>
          </a:xfrm>
          <a:prstGeom prst="rect">
            <a:avLst/>
          </a:prstGeom>
        </p:spPr>
        <p:txBody>
          <a:bodyPr wrap="square" lIns="0" tIns="0" rIns="0" bIns="0" rtlCol="0" anchor="t">
            <a:spAutoFit/>
          </a:bodyPr>
          <a:lstStyle/>
          <a:p>
            <a:pPr algn="r">
              <a:lnSpc>
                <a:spcPts val="2240"/>
              </a:lnSpc>
            </a:pPr>
            <a:r>
              <a:rPr lang="es-ES">
                <a:solidFill>
                  <a:schemeClr val="bg1"/>
                </a:solidFill>
                <a:latin typeface="Now"/>
              </a:rPr>
              <a:t>Mapa de viaje para la investigación pesquera en el estado de Mon, Myanmar.</a:t>
            </a:r>
            <a:r>
              <a:rPr lang="en-US">
                <a:solidFill>
                  <a:schemeClr val="bg1"/>
                </a:solidFill>
                <a:latin typeface="Now"/>
              </a:rPr>
              <a:t> © </a:t>
            </a:r>
            <a:r>
              <a:rPr lang="en-US" err="1">
                <a:solidFill>
                  <a:schemeClr val="bg1"/>
                </a:solidFill>
                <a:latin typeface="Now"/>
              </a:rPr>
              <a:t>TSWhitty</a:t>
            </a:r>
            <a:endParaRPr lang="en-US">
              <a:solidFill>
                <a:schemeClr val="bg1"/>
              </a:solidFill>
              <a:highlight>
                <a:srgbClr val="FFFF00"/>
              </a:highlight>
              <a:latin typeface="Now"/>
            </a:endParaRPr>
          </a:p>
        </p:txBody>
      </p:sp>
      <p:sp>
        <p:nvSpPr>
          <p:cNvPr id="22" name="AutoShape 2">
            <a:extLst>
              <a:ext uri="{FF2B5EF4-FFF2-40B4-BE49-F238E27FC236}">
                <a16:creationId xmlns:a16="http://schemas.microsoft.com/office/drawing/2014/main" id="{9FC33A0E-02E7-4BEE-BE27-60BF64D1CF05}"/>
              </a:ext>
            </a:extLst>
          </p:cNvPr>
          <p:cNvSpPr/>
          <p:nvPr/>
        </p:nvSpPr>
        <p:spPr>
          <a:xfrm>
            <a:off x="303971" y="693048"/>
            <a:ext cx="4374988" cy="0"/>
          </a:xfrm>
          <a:prstGeom prst="line">
            <a:avLst/>
          </a:prstGeom>
          <a:ln w="28575" cap="rnd">
            <a:solidFill>
              <a:schemeClr val="bg1"/>
            </a:solidFill>
            <a:prstDash val="sysDot"/>
            <a:headEnd type="none" w="sm" len="sm"/>
            <a:tailEnd type="none" w="sm" len="sm"/>
          </a:ln>
        </p:spPr>
      </p:sp>
      <p:sp>
        <p:nvSpPr>
          <p:cNvPr id="24" name="TextBox 3">
            <a:extLst>
              <a:ext uri="{FF2B5EF4-FFF2-40B4-BE49-F238E27FC236}">
                <a16:creationId xmlns:a16="http://schemas.microsoft.com/office/drawing/2014/main" id="{970C864F-7813-4FB1-8B25-DB3A320876EF}"/>
              </a:ext>
            </a:extLst>
          </p:cNvPr>
          <p:cNvSpPr txBox="1"/>
          <p:nvPr/>
        </p:nvSpPr>
        <p:spPr>
          <a:xfrm>
            <a:off x="303971" y="890393"/>
            <a:ext cx="5411029" cy="3033907"/>
          </a:xfrm>
          <a:prstGeom prst="rect">
            <a:avLst/>
          </a:prstGeom>
        </p:spPr>
        <p:txBody>
          <a:bodyPr lIns="0" tIns="0" rIns="0" bIns="0" rtlCol="0" anchor="t">
            <a:spAutoFit/>
          </a:bodyPr>
          <a:lstStyle/>
          <a:p>
            <a:pPr>
              <a:lnSpc>
                <a:spcPts val="3359"/>
              </a:lnSpc>
            </a:pPr>
            <a:r>
              <a:rPr lang="es-ES" sz="2400">
                <a:solidFill>
                  <a:srgbClr val="1E1E1E"/>
                </a:solidFill>
                <a:latin typeface="Now"/>
              </a:rPr>
              <a:t>Documentar cómo las mujeres y los hombres experimentan sus días o ciertos procesos (por ejemplo, el proceso desde la pesca hasta la venta de productos pesqueros), incluyendo sus actividades y sentimientos</a:t>
            </a:r>
            <a:endParaRPr lang="en-US" sz="2400">
              <a:solidFill>
                <a:srgbClr val="1E1E1E"/>
              </a:solidFill>
              <a:latin typeface="Now"/>
            </a:endParaRPr>
          </a:p>
        </p:txBody>
      </p:sp>
      <p:sp>
        <p:nvSpPr>
          <p:cNvPr id="25" name="TextBox 4">
            <a:extLst>
              <a:ext uri="{FF2B5EF4-FFF2-40B4-BE49-F238E27FC236}">
                <a16:creationId xmlns:a16="http://schemas.microsoft.com/office/drawing/2014/main" id="{9AFBB1AD-2984-49EA-BCC9-764E5C3FA7E2}"/>
              </a:ext>
            </a:extLst>
          </p:cNvPr>
          <p:cNvSpPr txBox="1"/>
          <p:nvPr/>
        </p:nvSpPr>
        <p:spPr>
          <a:xfrm>
            <a:off x="303971" y="165640"/>
            <a:ext cx="3589631" cy="419346"/>
          </a:xfrm>
          <a:prstGeom prst="rect">
            <a:avLst/>
          </a:prstGeom>
        </p:spPr>
        <p:txBody>
          <a:bodyPr lIns="0" tIns="0" rIns="0" bIns="0" rtlCol="0" anchor="t">
            <a:spAutoFit/>
          </a:bodyPr>
          <a:lstStyle/>
          <a:p>
            <a:pPr>
              <a:lnSpc>
                <a:spcPts val="3359"/>
              </a:lnSpc>
            </a:pPr>
            <a:r>
              <a:rPr lang="en-US" sz="2400">
                <a:solidFill>
                  <a:srgbClr val="0A9396"/>
                </a:solidFill>
                <a:latin typeface="Now Bold"/>
              </a:rPr>
              <a:t>Mapeo de viaje</a:t>
            </a:r>
          </a:p>
        </p:txBody>
      </p:sp>
    </p:spTree>
    <p:extLst>
      <p:ext uri="{BB962C8B-B14F-4D97-AF65-F5344CB8AC3E}">
        <p14:creationId xmlns:p14="http://schemas.microsoft.com/office/powerpoint/2010/main" val="1328160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pic>
        <p:nvPicPr>
          <p:cNvPr id="3" name="Graphic 2" descr="Add with solid fill">
            <a:extLst>
              <a:ext uri="{FF2B5EF4-FFF2-40B4-BE49-F238E27FC236}">
                <a16:creationId xmlns:a16="http://schemas.microsoft.com/office/drawing/2014/main" id="{688CF589-42C5-468F-B0F5-CC06F6EC4A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1439" y="384353"/>
            <a:ext cx="1005840" cy="1005840"/>
          </a:xfrm>
          <a:prstGeom prst="rect">
            <a:avLst/>
          </a:prstGeom>
        </p:spPr>
      </p:pic>
      <p:sp>
        <p:nvSpPr>
          <p:cNvPr id="26" name="TextBox 3">
            <a:extLst>
              <a:ext uri="{FF2B5EF4-FFF2-40B4-BE49-F238E27FC236}">
                <a16:creationId xmlns:a16="http://schemas.microsoft.com/office/drawing/2014/main" id="{F5A16925-5E90-42BC-A01B-AD92ED941527}"/>
              </a:ext>
            </a:extLst>
          </p:cNvPr>
          <p:cNvSpPr txBox="1"/>
          <p:nvPr/>
        </p:nvSpPr>
        <p:spPr>
          <a:xfrm>
            <a:off x="1143000" y="5676900"/>
            <a:ext cx="6085477" cy="4326826"/>
          </a:xfrm>
          <a:prstGeom prst="rect">
            <a:avLst/>
          </a:prstGeom>
          <a:noFill/>
        </p:spPr>
        <p:txBody>
          <a:bodyPr wrap="square" lIns="274320" tIns="0" rIns="274320" bIns="0" rtlCol="0" anchor="t">
            <a:spAutoFit/>
          </a:bodyPr>
          <a:lstStyle/>
          <a:p>
            <a:pPr marL="0" marR="0" lvl="0" indent="0" algn="r" defTabSz="914400" rtl="0" eaLnBrk="1" fontAlgn="auto" latinLnBrk="0" hangingPunct="1">
              <a:lnSpc>
                <a:spcPts val="3359"/>
              </a:lnSpc>
              <a:spcBef>
                <a:spcPts val="0"/>
              </a:spcBef>
              <a:spcAft>
                <a:spcPts val="0"/>
              </a:spcAft>
              <a:buClrTx/>
              <a:buSzTx/>
              <a:buFontTx/>
              <a:buNone/>
              <a:tabLst/>
              <a:defRPr/>
            </a:pPr>
            <a:r>
              <a:rPr lang="en-US" sz="2000">
                <a:solidFill>
                  <a:schemeClr val="bg1"/>
                </a:solidFill>
                <a:latin typeface="Now"/>
              </a:rPr>
              <a:t>EJEMPLO:</a:t>
            </a:r>
            <a:endParaRPr kumimoji="0" lang="en-US" sz="2000" b="0" i="0" u="none" strike="noStrike" kern="1200" cap="none" spc="0" normalizeH="0" baseline="0" noProof="0">
              <a:ln>
                <a:noFill/>
              </a:ln>
              <a:solidFill>
                <a:schemeClr val="bg1"/>
              </a:solidFill>
              <a:effectLst/>
              <a:uLnTx/>
              <a:uFillTx/>
              <a:latin typeface="Now"/>
              <a:ea typeface="+mn-ea"/>
              <a:cs typeface="+mn-cs"/>
            </a:endParaRPr>
          </a:p>
          <a:p>
            <a:pPr marL="0" marR="0" lvl="0" indent="0" algn="r" defTabSz="914400" rtl="0" eaLnBrk="1" fontAlgn="auto" latinLnBrk="0" hangingPunct="1">
              <a:lnSpc>
                <a:spcPts val="3359"/>
              </a:lnSpc>
              <a:spcBef>
                <a:spcPts val="0"/>
              </a:spcBef>
              <a:spcAft>
                <a:spcPts val="0"/>
              </a:spcAft>
              <a:buClrTx/>
              <a:buSzTx/>
              <a:buFontTx/>
              <a:buNone/>
              <a:tabLst/>
              <a:defRPr/>
            </a:pPr>
            <a:r>
              <a:rPr lang="es-ES" sz="2000">
                <a:solidFill>
                  <a:schemeClr val="bg1"/>
                </a:solidFill>
                <a:latin typeface="Now"/>
              </a:rPr>
              <a:t>Los Manglares para el Futuro Análisis de Género para Profesionales del Manejo Costero (“Mangroves for the Future Gender Analysis Toolkit for Coastal Management Practitioners”): </a:t>
            </a:r>
          </a:p>
          <a:p>
            <a:pPr marL="0" marR="0" lvl="0" indent="0" algn="r" defTabSz="914400" rtl="0" eaLnBrk="1" fontAlgn="auto" latinLnBrk="0" hangingPunct="1">
              <a:lnSpc>
                <a:spcPts val="3359"/>
              </a:lnSpc>
              <a:spcBef>
                <a:spcPts val="0"/>
              </a:spcBef>
              <a:spcAft>
                <a:spcPts val="0"/>
              </a:spcAft>
              <a:buClrTx/>
              <a:buSzTx/>
              <a:buFontTx/>
              <a:buNone/>
              <a:tabLst/>
              <a:defRPr/>
            </a:pPr>
            <a:r>
              <a:rPr lang="es-ES" sz="2000">
                <a:solidFill>
                  <a:schemeClr val="bg1"/>
                </a:solidFill>
                <a:latin typeface="Now"/>
              </a:rPr>
              <a:t>este conjunto de herramientas es una guía excelente a través del proceso de análisis de género, e incluye guías de entrevistas y plantillas para completar</a:t>
            </a:r>
            <a:endParaRPr kumimoji="0" lang="en-US" sz="2000" b="0" i="0" u="none" strike="noStrike" kern="1200" cap="none" spc="0" normalizeH="0" baseline="0" noProof="0">
              <a:ln>
                <a:noFill/>
              </a:ln>
              <a:solidFill>
                <a:schemeClr val="bg1"/>
              </a:solidFill>
              <a:effectLst/>
              <a:uLnTx/>
              <a:uFillTx/>
              <a:latin typeface="Now"/>
              <a:ea typeface="+mn-ea"/>
              <a:cs typeface="+mn-cs"/>
            </a:endParaRPr>
          </a:p>
        </p:txBody>
      </p:sp>
      <p:pic>
        <p:nvPicPr>
          <p:cNvPr id="5" name="Picture 4">
            <a:extLst>
              <a:ext uri="{FF2B5EF4-FFF2-40B4-BE49-F238E27FC236}">
                <a16:creationId xmlns:a16="http://schemas.microsoft.com/office/drawing/2014/main" id="{BF19EFB7-6DED-479E-8EAF-B74B42C4B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7600" y="3399127"/>
            <a:ext cx="4781550" cy="6800850"/>
          </a:xfrm>
          <a:prstGeom prst="rect">
            <a:avLst/>
          </a:prstGeom>
        </p:spPr>
      </p:pic>
      <p:pic>
        <p:nvPicPr>
          <p:cNvPr id="7" name="Picture 6">
            <a:extLst>
              <a:ext uri="{FF2B5EF4-FFF2-40B4-BE49-F238E27FC236}">
                <a16:creationId xmlns:a16="http://schemas.microsoft.com/office/drawing/2014/main" id="{086EE176-0796-42C5-863C-85A7B0588C5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2493189" y="3391507"/>
            <a:ext cx="5185211" cy="6800850"/>
          </a:xfrm>
          <a:prstGeom prst="rect">
            <a:avLst/>
          </a:prstGeom>
        </p:spPr>
      </p:pic>
      <p:sp>
        <p:nvSpPr>
          <p:cNvPr id="13" name="AutoShape 2">
            <a:extLst>
              <a:ext uri="{FF2B5EF4-FFF2-40B4-BE49-F238E27FC236}">
                <a16:creationId xmlns:a16="http://schemas.microsoft.com/office/drawing/2014/main" id="{A1DBA142-4478-4F78-9159-3C76CCF3AA5B}"/>
              </a:ext>
            </a:extLst>
          </p:cNvPr>
          <p:cNvSpPr/>
          <p:nvPr/>
        </p:nvSpPr>
        <p:spPr>
          <a:xfrm>
            <a:off x="304800" y="1031681"/>
            <a:ext cx="4374988" cy="0"/>
          </a:xfrm>
          <a:prstGeom prst="line">
            <a:avLst/>
          </a:prstGeom>
          <a:ln w="28575" cap="rnd">
            <a:solidFill>
              <a:schemeClr val="bg1"/>
            </a:solidFill>
            <a:prstDash val="sysDot"/>
            <a:headEnd type="none" w="sm" len="sm"/>
            <a:tailEnd type="none" w="sm" len="sm"/>
          </a:ln>
        </p:spPr>
      </p:sp>
      <p:sp>
        <p:nvSpPr>
          <p:cNvPr id="14" name="TextBox 3">
            <a:extLst>
              <a:ext uri="{FF2B5EF4-FFF2-40B4-BE49-F238E27FC236}">
                <a16:creationId xmlns:a16="http://schemas.microsoft.com/office/drawing/2014/main" id="{DC99674F-D512-4BF6-9E7B-182F568F370B}"/>
              </a:ext>
            </a:extLst>
          </p:cNvPr>
          <p:cNvSpPr txBox="1"/>
          <p:nvPr/>
        </p:nvSpPr>
        <p:spPr>
          <a:xfrm>
            <a:off x="304800" y="1229026"/>
            <a:ext cx="5411029" cy="2161874"/>
          </a:xfrm>
          <a:prstGeom prst="rect">
            <a:avLst/>
          </a:prstGeom>
        </p:spPr>
        <p:txBody>
          <a:bodyPr lIns="0" tIns="0" rIns="0" bIns="0" rtlCol="0" anchor="t">
            <a:spAutoFit/>
          </a:bodyPr>
          <a:lstStyle/>
          <a:p>
            <a:pPr>
              <a:lnSpc>
                <a:spcPts val="3359"/>
              </a:lnSpc>
            </a:pPr>
            <a:r>
              <a:rPr lang="es-ES" sz="2400">
                <a:solidFill>
                  <a:srgbClr val="1E1E1E"/>
                </a:solidFill>
                <a:latin typeface="Now"/>
              </a:rPr>
              <a:t>Cuestionario estructurado que pregunta sobre las expectativas y roles de mujeres, hombres, niñas, niños en la comunidad + uso y manejo de recursos naturales</a:t>
            </a:r>
            <a:endParaRPr lang="en-US" sz="2400">
              <a:solidFill>
                <a:srgbClr val="1E1E1E"/>
              </a:solidFill>
              <a:latin typeface="Now"/>
            </a:endParaRPr>
          </a:p>
        </p:txBody>
      </p:sp>
      <p:sp>
        <p:nvSpPr>
          <p:cNvPr id="15" name="TextBox 4">
            <a:extLst>
              <a:ext uri="{FF2B5EF4-FFF2-40B4-BE49-F238E27FC236}">
                <a16:creationId xmlns:a16="http://schemas.microsoft.com/office/drawing/2014/main" id="{DE663468-8418-4756-A0C3-2AEEC2C0B32F}"/>
              </a:ext>
            </a:extLst>
          </p:cNvPr>
          <p:cNvSpPr txBox="1"/>
          <p:nvPr/>
        </p:nvSpPr>
        <p:spPr>
          <a:xfrm>
            <a:off x="304800" y="123273"/>
            <a:ext cx="5257800" cy="855362"/>
          </a:xfrm>
          <a:prstGeom prst="rect">
            <a:avLst/>
          </a:prstGeom>
        </p:spPr>
        <p:txBody>
          <a:bodyPr wrap="square" lIns="0" tIns="0" rIns="0" bIns="0" rtlCol="0" anchor="t">
            <a:spAutoFit/>
          </a:bodyPr>
          <a:lstStyle/>
          <a:p>
            <a:pPr>
              <a:lnSpc>
                <a:spcPts val="3359"/>
              </a:lnSpc>
            </a:pPr>
            <a:r>
              <a:rPr lang="es-ES" sz="2400">
                <a:solidFill>
                  <a:srgbClr val="0A9396"/>
                </a:solidFill>
                <a:latin typeface="Now Bold"/>
              </a:rPr>
              <a:t>Cuestionario sobre normas y roles de género: </a:t>
            </a:r>
            <a:endParaRPr lang="en-US" sz="2400">
              <a:solidFill>
                <a:srgbClr val="0A9396"/>
              </a:solidFill>
              <a:latin typeface="Now Bold"/>
            </a:endParaRPr>
          </a:p>
        </p:txBody>
      </p:sp>
      <p:sp>
        <p:nvSpPr>
          <p:cNvPr id="16" name="AutoShape 2">
            <a:extLst>
              <a:ext uri="{FF2B5EF4-FFF2-40B4-BE49-F238E27FC236}">
                <a16:creationId xmlns:a16="http://schemas.microsoft.com/office/drawing/2014/main" id="{264CF99A-2E61-46E9-B837-B962BCD340FC}"/>
              </a:ext>
            </a:extLst>
          </p:cNvPr>
          <p:cNvSpPr/>
          <p:nvPr/>
        </p:nvSpPr>
        <p:spPr>
          <a:xfrm>
            <a:off x="6781800" y="717908"/>
            <a:ext cx="4374988" cy="0"/>
          </a:xfrm>
          <a:prstGeom prst="line">
            <a:avLst/>
          </a:prstGeom>
          <a:ln w="28575" cap="rnd">
            <a:solidFill>
              <a:schemeClr val="bg1"/>
            </a:solidFill>
            <a:prstDash val="sysDot"/>
            <a:headEnd type="none" w="sm" len="sm"/>
            <a:tailEnd type="none" w="sm" len="sm"/>
          </a:ln>
        </p:spPr>
      </p:sp>
      <p:sp>
        <p:nvSpPr>
          <p:cNvPr id="17" name="TextBox 3">
            <a:extLst>
              <a:ext uri="{FF2B5EF4-FFF2-40B4-BE49-F238E27FC236}">
                <a16:creationId xmlns:a16="http://schemas.microsoft.com/office/drawing/2014/main" id="{52DE3A67-AFA5-41A1-B78B-4B5438F32DD9}"/>
              </a:ext>
            </a:extLst>
          </p:cNvPr>
          <p:cNvSpPr txBox="1"/>
          <p:nvPr/>
        </p:nvSpPr>
        <p:spPr>
          <a:xfrm>
            <a:off x="6781800" y="915253"/>
            <a:ext cx="5411029" cy="2161874"/>
          </a:xfrm>
          <a:prstGeom prst="rect">
            <a:avLst/>
          </a:prstGeom>
        </p:spPr>
        <p:txBody>
          <a:bodyPr lIns="0" tIns="0" rIns="0" bIns="0" rtlCol="0" anchor="t">
            <a:spAutoFit/>
          </a:bodyPr>
          <a:lstStyle/>
          <a:p>
            <a:pPr>
              <a:lnSpc>
                <a:spcPts val="3359"/>
              </a:lnSpc>
            </a:pPr>
            <a:r>
              <a:rPr lang="es-ES" sz="2400">
                <a:solidFill>
                  <a:srgbClr val="1E1E1E"/>
                </a:solidFill>
                <a:latin typeface="Now"/>
              </a:rPr>
              <a:t>Preguntas abiertas y/o una lista de temas para orientar entrevistas más detalladas o discusiones en grupo sobre las normas, los problemas, y experiencias de género</a:t>
            </a:r>
            <a:endParaRPr lang="en-US" sz="2400">
              <a:solidFill>
                <a:srgbClr val="1E1E1E"/>
              </a:solidFill>
              <a:latin typeface="Now"/>
            </a:endParaRPr>
          </a:p>
        </p:txBody>
      </p:sp>
      <p:sp>
        <p:nvSpPr>
          <p:cNvPr id="18" name="TextBox 4">
            <a:extLst>
              <a:ext uri="{FF2B5EF4-FFF2-40B4-BE49-F238E27FC236}">
                <a16:creationId xmlns:a16="http://schemas.microsoft.com/office/drawing/2014/main" id="{680B3357-A6BA-48B6-834F-2EB6C6BA01AA}"/>
              </a:ext>
            </a:extLst>
          </p:cNvPr>
          <p:cNvSpPr txBox="1"/>
          <p:nvPr/>
        </p:nvSpPr>
        <p:spPr>
          <a:xfrm>
            <a:off x="6781800" y="190500"/>
            <a:ext cx="6096000" cy="419346"/>
          </a:xfrm>
          <a:prstGeom prst="rect">
            <a:avLst/>
          </a:prstGeom>
        </p:spPr>
        <p:txBody>
          <a:bodyPr wrap="square" lIns="0" tIns="0" rIns="0" bIns="0" rtlCol="0" anchor="t">
            <a:spAutoFit/>
          </a:bodyPr>
          <a:lstStyle/>
          <a:p>
            <a:pPr>
              <a:lnSpc>
                <a:spcPts val="3359"/>
              </a:lnSpc>
            </a:pPr>
            <a:r>
              <a:rPr lang="es-ES" sz="2400">
                <a:solidFill>
                  <a:srgbClr val="0A9396"/>
                </a:solidFill>
                <a:latin typeface="Now Bold"/>
              </a:rPr>
              <a:t>Guías para entrevistas y discusiones</a:t>
            </a:r>
            <a:endParaRPr lang="en-US" sz="2400">
              <a:solidFill>
                <a:srgbClr val="0A9396"/>
              </a:solidFill>
              <a:latin typeface="Now Bold"/>
            </a:endParaRPr>
          </a:p>
        </p:txBody>
      </p:sp>
    </p:spTree>
    <p:extLst>
      <p:ext uri="{BB962C8B-B14F-4D97-AF65-F5344CB8AC3E}">
        <p14:creationId xmlns:p14="http://schemas.microsoft.com/office/powerpoint/2010/main" val="178357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9" name="TextBox 8">
            <a:extLst>
              <a:ext uri="{FF2B5EF4-FFF2-40B4-BE49-F238E27FC236}">
                <a16:creationId xmlns:a16="http://schemas.microsoft.com/office/drawing/2014/main" id="{1773481F-D4AD-438C-9F3F-5691CE13B023}"/>
              </a:ext>
            </a:extLst>
          </p:cNvPr>
          <p:cNvSpPr txBox="1"/>
          <p:nvPr/>
        </p:nvSpPr>
        <p:spPr>
          <a:xfrm>
            <a:off x="1143000" y="672581"/>
            <a:ext cx="1286719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4000" b="1">
                <a:solidFill>
                  <a:prstClr val="white"/>
                </a:solidFill>
                <a:latin typeface="Now" panose="020B0604020202020204" charset="0"/>
              </a:rPr>
              <a:t>Hay muchos conjuntos de herramientas para el análisis de género. </a:t>
            </a:r>
            <a:r>
              <a:rPr lang="es-ES" sz="4000">
                <a:solidFill>
                  <a:prstClr val="white"/>
                </a:solidFill>
                <a:latin typeface="Now" panose="020B0604020202020204" charset="0"/>
              </a:rPr>
              <a:t>Se puede adaptar estos conjuntos de herramientas según sea necesario para que estén mejor alineados con el contexto y los objetivos de su proyecto</a:t>
            </a:r>
            <a:endParaRPr kumimoji="0" lang="en-US" sz="400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32" name="AutoShape 11">
            <a:extLst>
              <a:ext uri="{FF2B5EF4-FFF2-40B4-BE49-F238E27FC236}">
                <a16:creationId xmlns:a16="http://schemas.microsoft.com/office/drawing/2014/main" id="{BC73CD5B-BE12-417F-984F-4BD2D087ECE3}"/>
              </a:ext>
            </a:extLst>
          </p:cNvPr>
          <p:cNvSpPr/>
          <p:nvPr/>
        </p:nvSpPr>
        <p:spPr>
          <a:xfrm>
            <a:off x="4267200" y="6221418"/>
            <a:ext cx="3461816" cy="678448"/>
          </a:xfrm>
          <a:prstGeom prst="rect">
            <a:avLst/>
          </a:prstGeom>
          <a:noFill/>
        </p:spPr>
        <p:txBody>
          <a:bodyPr anchor="ctr"/>
          <a:lstStyle/>
          <a:p>
            <a:r>
              <a:rPr lang="en-US" sz="2400">
                <a:latin typeface="Now" panose="020B0604020202020204" charset="0"/>
              </a:rPr>
              <a:t>(ver Módulo 3)</a:t>
            </a:r>
          </a:p>
        </p:txBody>
      </p:sp>
      <p:pic>
        <p:nvPicPr>
          <p:cNvPr id="3" name="Picture 2">
            <a:extLst>
              <a:ext uri="{FF2B5EF4-FFF2-40B4-BE49-F238E27FC236}">
                <a16:creationId xmlns:a16="http://schemas.microsoft.com/office/drawing/2014/main" id="{EA52E834-F932-4919-AEE0-45BFE6EC836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077199" y="4218254"/>
            <a:ext cx="8915401" cy="5508094"/>
          </a:xfrm>
          <a:prstGeom prst="rect">
            <a:avLst/>
          </a:prstGeom>
        </p:spPr>
      </p:pic>
      <p:sp>
        <p:nvSpPr>
          <p:cNvPr id="33" name="TextBox 32">
            <a:extLst>
              <a:ext uri="{FF2B5EF4-FFF2-40B4-BE49-F238E27FC236}">
                <a16:creationId xmlns:a16="http://schemas.microsoft.com/office/drawing/2014/main" id="{86938FF2-29FB-4C11-9272-F38A8D696AA4}"/>
              </a:ext>
            </a:extLst>
          </p:cNvPr>
          <p:cNvSpPr txBox="1"/>
          <p:nvPr/>
        </p:nvSpPr>
        <p:spPr>
          <a:xfrm>
            <a:off x="1295400" y="4512285"/>
            <a:ext cx="8915401" cy="1754326"/>
          </a:xfrm>
          <a:prstGeom prst="rect">
            <a:avLst/>
          </a:prstGeom>
          <a:solidFill>
            <a:srgbClr val="94D2B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a:ln>
                  <a:noFill/>
                </a:ln>
                <a:solidFill>
                  <a:prstClr val="white"/>
                </a:solidFill>
                <a:effectLst/>
                <a:uLnTx/>
                <a:uFillTx/>
                <a:latin typeface="Now" panose="020B0604020202020204" charset="0"/>
                <a:ea typeface="+mn-ea"/>
                <a:cs typeface="+mn-cs"/>
              </a:rPr>
              <a:t>El análisis de género también se puede realizar como </a:t>
            </a:r>
            <a:r>
              <a:rPr kumimoji="0" lang="es-ES" sz="3600" b="1" i="0" u="sng" strike="noStrike" kern="1200" cap="none" spc="0" normalizeH="0" baseline="0" noProof="0">
                <a:ln>
                  <a:noFill/>
                </a:ln>
                <a:solidFill>
                  <a:prstClr val="white"/>
                </a:solidFill>
                <a:effectLst/>
                <a:uLnTx/>
                <a:uFillTx/>
                <a:latin typeface="Now" panose="020B0604020202020204" charset="0"/>
                <a:ea typeface="+mn-ea"/>
                <a:cs typeface="+mn-cs"/>
              </a:rPr>
              <a:t>investigación participativa</a:t>
            </a:r>
            <a:endParaRPr kumimoji="0" lang="en-US" sz="3600" b="1" i="0" u="sng"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34" name="TextBox 4">
            <a:extLst>
              <a:ext uri="{FF2B5EF4-FFF2-40B4-BE49-F238E27FC236}">
                <a16:creationId xmlns:a16="http://schemas.microsoft.com/office/drawing/2014/main" id="{476AD5C4-1FD8-48F9-A91D-7EBB9F6CA99A}"/>
              </a:ext>
            </a:extLst>
          </p:cNvPr>
          <p:cNvSpPr txBox="1"/>
          <p:nvPr/>
        </p:nvSpPr>
        <p:spPr>
          <a:xfrm>
            <a:off x="13411200" y="8801100"/>
            <a:ext cx="3395004" cy="843949"/>
          </a:xfrm>
          <a:prstGeom prst="rect">
            <a:avLst/>
          </a:prstGeom>
        </p:spPr>
        <p:txBody>
          <a:bodyPr wrap="square" lIns="0" tIns="0" rIns="0" bIns="0" rtlCol="0" anchor="t">
            <a:spAutoFit/>
          </a:bodyPr>
          <a:lstStyle/>
          <a:p>
            <a:pPr algn="r">
              <a:lnSpc>
                <a:spcPts val="2240"/>
              </a:lnSpc>
            </a:pPr>
            <a:r>
              <a:rPr lang="en-US" dirty="0" err="1">
                <a:solidFill>
                  <a:schemeClr val="bg1"/>
                </a:solidFill>
                <a:latin typeface="Now"/>
              </a:rPr>
              <a:t>Investigadores</a:t>
            </a:r>
            <a:r>
              <a:rPr lang="en-US" dirty="0">
                <a:solidFill>
                  <a:schemeClr val="bg1"/>
                </a:solidFill>
                <a:latin typeface="Now"/>
              </a:rPr>
              <a:t> </a:t>
            </a:r>
            <a:r>
              <a:rPr lang="en-US" dirty="0" err="1">
                <a:solidFill>
                  <a:schemeClr val="bg1"/>
                </a:solidFill>
                <a:latin typeface="Now"/>
              </a:rPr>
              <a:t>comunitarios</a:t>
            </a:r>
            <a:r>
              <a:rPr lang="en-US" dirty="0">
                <a:solidFill>
                  <a:schemeClr val="bg1"/>
                </a:solidFill>
                <a:latin typeface="Now"/>
              </a:rPr>
              <a:t> </a:t>
            </a:r>
            <a:r>
              <a:rPr lang="en-US" dirty="0" err="1">
                <a:solidFill>
                  <a:schemeClr val="bg1"/>
                </a:solidFill>
                <a:latin typeface="Now"/>
              </a:rPr>
              <a:t>revisando</a:t>
            </a:r>
            <a:r>
              <a:rPr lang="en-US" dirty="0">
                <a:solidFill>
                  <a:schemeClr val="bg1"/>
                </a:solidFill>
                <a:latin typeface="Now"/>
              </a:rPr>
              <a:t> </a:t>
            </a:r>
            <a:r>
              <a:rPr lang="en-US" dirty="0" err="1">
                <a:solidFill>
                  <a:schemeClr val="bg1"/>
                </a:solidFill>
                <a:latin typeface="Now"/>
              </a:rPr>
              <a:t>datos</a:t>
            </a:r>
            <a:r>
              <a:rPr lang="en-US" dirty="0">
                <a:solidFill>
                  <a:schemeClr val="bg1"/>
                </a:solidFill>
                <a:latin typeface="Now"/>
              </a:rPr>
              <a:t>.</a:t>
            </a:r>
          </a:p>
          <a:p>
            <a:pPr algn="r">
              <a:lnSpc>
                <a:spcPts val="2240"/>
              </a:lnSpc>
            </a:pPr>
            <a:r>
              <a:rPr lang="en-US" dirty="0">
                <a:solidFill>
                  <a:schemeClr val="bg1"/>
                </a:solidFill>
                <a:latin typeface="Now"/>
              </a:rPr>
              <a:t>© </a:t>
            </a:r>
            <a:r>
              <a:rPr lang="en-US" dirty="0" err="1">
                <a:solidFill>
                  <a:schemeClr val="bg1"/>
                </a:solidFill>
                <a:latin typeface="Now"/>
              </a:rPr>
              <a:t>Teerapong</a:t>
            </a:r>
            <a:r>
              <a:rPr lang="en-US" dirty="0">
                <a:solidFill>
                  <a:schemeClr val="bg1"/>
                </a:solidFill>
                <a:latin typeface="Now"/>
              </a:rPr>
              <a:t> </a:t>
            </a:r>
            <a:r>
              <a:rPr lang="en-US" dirty="0" err="1">
                <a:solidFill>
                  <a:schemeClr val="bg1"/>
                </a:solidFill>
                <a:latin typeface="Now"/>
              </a:rPr>
              <a:t>Pomun</a:t>
            </a:r>
            <a:r>
              <a:rPr lang="en-US" dirty="0">
                <a:solidFill>
                  <a:schemeClr val="bg1"/>
                </a:solidFill>
                <a:latin typeface="Now"/>
              </a:rPr>
              <a:t>, MCI</a:t>
            </a:r>
          </a:p>
        </p:txBody>
      </p:sp>
    </p:spTree>
    <p:extLst>
      <p:ext uri="{BB962C8B-B14F-4D97-AF65-F5344CB8AC3E}">
        <p14:creationId xmlns:p14="http://schemas.microsoft.com/office/powerpoint/2010/main" val="3829479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1938992"/>
          </a:xfrm>
          <a:prstGeom prst="rect">
            <a:avLst/>
          </a:prstGeom>
          <a:noFill/>
        </p:spPr>
        <p:txBody>
          <a:bodyPr wrap="square">
            <a:spAutoFit/>
          </a:bodyPr>
          <a:lstStyle/>
          <a:p>
            <a:r>
              <a:rPr lang="es-ES" sz="4000" b="1">
                <a:solidFill>
                  <a:schemeClr val="bg1"/>
                </a:solidFill>
                <a:latin typeface="Now" panose="020B0604020202020204" charset="0"/>
              </a:rPr>
              <a:t>Hacer con que la participación de las mujeres sea más accesible</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463148" y="4092119"/>
            <a:ext cx="7803356" cy="4278094"/>
          </a:xfrm>
          <a:prstGeom prst="rect">
            <a:avLst/>
          </a:prstGeom>
          <a:noFill/>
        </p:spPr>
        <p:txBody>
          <a:bodyPr wrap="square">
            <a:spAutoFit/>
          </a:bodyPr>
          <a:lstStyle/>
          <a:p>
            <a:r>
              <a:rPr lang="es-ES" sz="3000">
                <a:solidFill>
                  <a:schemeClr val="bg1"/>
                </a:solidFill>
                <a:latin typeface="Now" panose="020B0604020202020204" charset="0"/>
              </a:rPr>
              <a:t>¿ Cómo puede trabajar para crear un entorno propicio en las comunidades e instituciones para las mujeres? </a:t>
            </a:r>
          </a:p>
          <a:p>
            <a:endParaRPr lang="es-ES" sz="2600">
              <a:solidFill>
                <a:schemeClr val="bg1"/>
              </a:solidFill>
              <a:latin typeface="Now" panose="020B0604020202020204" charset="0"/>
            </a:endParaRPr>
          </a:p>
          <a:p>
            <a:pPr marL="457200" indent="-457200">
              <a:buFont typeface="Wingdings" panose="05000000000000000000" pitchFamily="2" charset="2"/>
              <a:buChar char="à"/>
            </a:pPr>
            <a:r>
              <a:rPr lang="es-ES" sz="2600">
                <a:solidFill>
                  <a:schemeClr val="bg1"/>
                </a:solidFill>
                <a:latin typeface="Now" panose="020B0604020202020204" charset="0"/>
              </a:rPr>
              <a:t>¿Cuáles son las barreras para la participación de las mujeres?</a:t>
            </a:r>
          </a:p>
          <a:p>
            <a:pPr marL="457200" indent="-457200">
              <a:buFont typeface="Wingdings" panose="05000000000000000000" pitchFamily="2" charset="2"/>
              <a:buChar char="à"/>
            </a:pPr>
            <a:endParaRPr lang="es-ES" sz="2600">
              <a:solidFill>
                <a:schemeClr val="bg1"/>
              </a:solidFill>
              <a:latin typeface="Now" panose="020B0604020202020204" charset="0"/>
            </a:endParaRPr>
          </a:p>
          <a:p>
            <a:pPr marL="457200" indent="-457200">
              <a:buFont typeface="Wingdings" panose="05000000000000000000" pitchFamily="2" charset="2"/>
              <a:buChar char="à"/>
            </a:pPr>
            <a:r>
              <a:rPr lang="es-ES" sz="2600">
                <a:solidFill>
                  <a:schemeClr val="bg1"/>
                </a:solidFill>
                <a:latin typeface="Now" panose="020B0604020202020204" charset="0"/>
              </a:rPr>
              <a:t>¿Cómo se pueden reducir o adaptar estas barreras para facilitar la participación de las mujeres?</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6" name="Rectangle: Rounded Corners 15">
            <a:extLst>
              <a:ext uri="{FF2B5EF4-FFF2-40B4-BE49-F238E27FC236}">
                <a16:creationId xmlns:a16="http://schemas.microsoft.com/office/drawing/2014/main" id="{D13E19DC-6F5D-4BA7-A3FE-5E0F7C6660EA}"/>
              </a:ext>
            </a:extLst>
          </p:cNvPr>
          <p:cNvSpPr/>
          <p:nvPr/>
        </p:nvSpPr>
        <p:spPr>
          <a:xfrm>
            <a:off x="8266504" y="5218760"/>
            <a:ext cx="496495" cy="458140"/>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14" name="TextBox 13">
            <a:extLst>
              <a:ext uri="{FF2B5EF4-FFF2-40B4-BE49-F238E27FC236}">
                <a16:creationId xmlns:a16="http://schemas.microsoft.com/office/drawing/2014/main" id="{4ABA0D22-E287-4709-93C4-B5175617969F}"/>
              </a:ext>
            </a:extLst>
          </p:cNvPr>
          <p:cNvSpPr txBox="1"/>
          <p:nvPr/>
        </p:nvSpPr>
        <p:spPr>
          <a:xfrm>
            <a:off x="8839200" y="5065574"/>
            <a:ext cx="914400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600" b="0" i="0" u="none" strike="noStrike" kern="1200" cap="none" spc="0" normalizeH="0" baseline="0" noProof="0">
                <a:ln>
                  <a:noFill/>
                </a:ln>
                <a:solidFill>
                  <a:prstClr val="white"/>
                </a:solidFill>
                <a:effectLst/>
                <a:uLnTx/>
                <a:uFillTx/>
                <a:latin typeface="Now" panose="020B0604020202020204" charset="0"/>
                <a:ea typeface="+mn-ea"/>
                <a:cs typeface="+mn-cs"/>
              </a:rPr>
              <a:t>Trabajar para crear un entorno propicio en comunidades e instituciones.</a:t>
            </a:r>
          </a:p>
        </p:txBody>
      </p:sp>
    </p:spTree>
    <p:extLst>
      <p:ext uri="{BB962C8B-B14F-4D97-AF65-F5344CB8AC3E}">
        <p14:creationId xmlns:p14="http://schemas.microsoft.com/office/powerpoint/2010/main" val="3666680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65E58B-48DE-477E-984D-8D9014F142CE}"/>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0A9396"/>
          </a:solidFill>
        </p:spPr>
        <p:txBody>
          <a:bodyPr/>
          <a:lstStyle/>
          <a:p>
            <a:endParaRPr lang="en-US"/>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0" name="AutoShape 10">
            <a:extLst>
              <a:ext uri="{FF2B5EF4-FFF2-40B4-BE49-F238E27FC236}">
                <a16:creationId xmlns:a16="http://schemas.microsoft.com/office/drawing/2014/main" id="{4E3EEB3F-F2A5-489B-AB44-0D7F1C675847}"/>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1" name="Freeform 4">
            <a:extLst>
              <a:ext uri="{FF2B5EF4-FFF2-40B4-BE49-F238E27FC236}">
                <a16:creationId xmlns:a16="http://schemas.microsoft.com/office/drawing/2014/main" id="{6B2E9937-BF08-4EFD-90DE-62098AEA5469}"/>
              </a:ext>
            </a:extLst>
          </p:cNvPr>
          <p:cNvSpPr/>
          <p:nvPr/>
        </p:nvSpPr>
        <p:spPr>
          <a:xfrm>
            <a:off x="10065774" y="2907045"/>
            <a:ext cx="7162800" cy="828308"/>
          </a:xfrm>
          <a:custGeom>
            <a:avLst/>
            <a:gdLst/>
            <a:ahLst/>
            <a:cxnLst/>
            <a:rect l="l" t="t" r="r" b="b"/>
            <a:pathLst>
              <a:path w="1913890" h="1913890">
                <a:moveTo>
                  <a:pt x="0" y="0"/>
                </a:moveTo>
                <a:lnTo>
                  <a:pt x="1913890" y="0"/>
                </a:lnTo>
                <a:lnTo>
                  <a:pt x="1913890" y="1913890"/>
                </a:lnTo>
                <a:lnTo>
                  <a:pt x="0" y="1913890"/>
                </a:lnTo>
                <a:close/>
              </a:path>
            </a:pathLst>
          </a:custGeom>
          <a:solidFill>
            <a:srgbClr val="005F7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D641B83-F304-4F3B-9491-BE5CBF2CA1EA}"/>
              </a:ext>
            </a:extLst>
          </p:cNvPr>
          <p:cNvSpPr txBox="1"/>
          <p:nvPr/>
        </p:nvSpPr>
        <p:spPr>
          <a:xfrm>
            <a:off x="10065774" y="3005773"/>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Análisis de género</a:t>
            </a:r>
          </a:p>
        </p:txBody>
      </p:sp>
      <p:sp>
        <p:nvSpPr>
          <p:cNvPr id="14" name="TextBox 13">
            <a:extLst>
              <a:ext uri="{FF2B5EF4-FFF2-40B4-BE49-F238E27FC236}">
                <a16:creationId xmlns:a16="http://schemas.microsoft.com/office/drawing/2014/main" id="{A3ABF3D3-A134-4BCB-BBB5-CF826DE645D5}"/>
              </a:ext>
            </a:extLst>
          </p:cNvPr>
          <p:cNvSpPr txBox="1"/>
          <p:nvPr/>
        </p:nvSpPr>
        <p:spPr>
          <a:xfrm>
            <a:off x="10134600" y="3896261"/>
            <a:ext cx="731781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i="0" strike="noStrike" kern="1200" cap="none" spc="0" normalizeH="0" baseline="0" noProof="0">
                <a:ln>
                  <a:noFill/>
                </a:ln>
                <a:solidFill>
                  <a:prstClr val="white"/>
                </a:solidFill>
                <a:effectLst/>
                <a:uLnTx/>
                <a:uFillTx/>
                <a:latin typeface="Now" panose="020B0604020202020204" charset="0"/>
                <a:ea typeface="+mn-ea"/>
                <a:cs typeface="+mn-cs"/>
              </a:rPr>
              <a:t>le ayudará a responder estas preguntas!</a:t>
            </a:r>
            <a:endParaRPr kumimoji="0" lang="en-US" sz="4000" i="0"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7" name="TextBox 16">
            <a:extLst>
              <a:ext uri="{FF2B5EF4-FFF2-40B4-BE49-F238E27FC236}">
                <a16:creationId xmlns:a16="http://schemas.microsoft.com/office/drawing/2014/main" id="{2F0C6CEB-5020-46FA-8180-525007B554B3}"/>
              </a:ext>
            </a:extLst>
          </p:cNvPr>
          <p:cNvSpPr txBox="1"/>
          <p:nvPr/>
        </p:nvSpPr>
        <p:spPr>
          <a:xfrm>
            <a:off x="9650361" y="2077562"/>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i="0" strike="noStrike" kern="1200" cap="none" spc="0" normalizeH="0" baseline="0" noProof="0">
                <a:ln>
                  <a:noFill/>
                </a:ln>
                <a:solidFill>
                  <a:prstClr val="white"/>
                </a:solidFill>
                <a:effectLst/>
                <a:uLnTx/>
                <a:uFillTx/>
                <a:latin typeface="Now" panose="020B0604020202020204" charset="0"/>
                <a:ea typeface="+mn-ea"/>
                <a:cs typeface="+mn-cs"/>
              </a:rPr>
              <a:t>¡La información del</a:t>
            </a:r>
            <a:endParaRPr kumimoji="0" lang="en-US" sz="4000" i="0"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6" name="TextBox 15">
            <a:extLst>
              <a:ext uri="{FF2B5EF4-FFF2-40B4-BE49-F238E27FC236}">
                <a16:creationId xmlns:a16="http://schemas.microsoft.com/office/drawing/2014/main" id="{FAB8B1DA-BED7-4F44-9F2D-A5BD56C7F07C}"/>
              </a:ext>
            </a:extLst>
          </p:cNvPr>
          <p:cNvSpPr txBox="1"/>
          <p:nvPr/>
        </p:nvSpPr>
        <p:spPr>
          <a:xfrm>
            <a:off x="388374" y="2006397"/>
            <a:ext cx="7993626" cy="1938992"/>
          </a:xfrm>
          <a:prstGeom prst="rect">
            <a:avLst/>
          </a:prstGeom>
          <a:noFill/>
        </p:spPr>
        <p:txBody>
          <a:bodyPr wrap="square">
            <a:spAutoFit/>
          </a:bodyPr>
          <a:lstStyle/>
          <a:p>
            <a:r>
              <a:rPr lang="es-ES" sz="4000" b="1">
                <a:solidFill>
                  <a:schemeClr val="bg1"/>
                </a:solidFill>
                <a:latin typeface="Now" panose="020B0604020202020204" charset="0"/>
              </a:rPr>
              <a:t>Hacer con que la participación de las mujeres sea más accesible</a:t>
            </a:r>
            <a:endParaRPr lang="en-US" sz="4000" b="1">
              <a:solidFill>
                <a:schemeClr val="bg1"/>
              </a:solidFill>
              <a:latin typeface="Now" panose="020B0604020202020204" charset="0"/>
            </a:endParaRPr>
          </a:p>
        </p:txBody>
      </p:sp>
      <p:sp>
        <p:nvSpPr>
          <p:cNvPr id="18" name="TextBox 17">
            <a:extLst>
              <a:ext uri="{FF2B5EF4-FFF2-40B4-BE49-F238E27FC236}">
                <a16:creationId xmlns:a16="http://schemas.microsoft.com/office/drawing/2014/main" id="{F4331D80-3184-4FE7-9337-3E37A53ECFB8}"/>
              </a:ext>
            </a:extLst>
          </p:cNvPr>
          <p:cNvSpPr txBox="1"/>
          <p:nvPr/>
        </p:nvSpPr>
        <p:spPr>
          <a:xfrm>
            <a:off x="463148" y="4092119"/>
            <a:ext cx="7803356" cy="4278094"/>
          </a:xfrm>
          <a:prstGeom prst="rect">
            <a:avLst/>
          </a:prstGeom>
          <a:noFill/>
        </p:spPr>
        <p:txBody>
          <a:bodyPr wrap="square">
            <a:spAutoFit/>
          </a:bodyPr>
          <a:lstStyle/>
          <a:p>
            <a:r>
              <a:rPr lang="es-ES" sz="3000">
                <a:solidFill>
                  <a:schemeClr val="bg1"/>
                </a:solidFill>
                <a:latin typeface="Now" panose="020B0604020202020204" charset="0"/>
              </a:rPr>
              <a:t>¿ Cómo puede trabajar para crear un entorno propicio en las comunidades e instituciones para las mujeres? </a:t>
            </a:r>
          </a:p>
          <a:p>
            <a:endParaRPr lang="es-ES" sz="2600">
              <a:solidFill>
                <a:schemeClr val="bg1"/>
              </a:solidFill>
              <a:latin typeface="Now" panose="020B0604020202020204" charset="0"/>
            </a:endParaRPr>
          </a:p>
          <a:p>
            <a:pPr marL="457200" indent="-457200">
              <a:buFont typeface="Wingdings" panose="05000000000000000000" pitchFamily="2" charset="2"/>
              <a:buChar char="à"/>
            </a:pPr>
            <a:r>
              <a:rPr lang="es-ES" sz="2600">
                <a:solidFill>
                  <a:schemeClr val="bg1"/>
                </a:solidFill>
                <a:latin typeface="Now" panose="020B0604020202020204" charset="0"/>
              </a:rPr>
              <a:t>¿Cuáles son las barreras para la participación de las mujeres?</a:t>
            </a:r>
          </a:p>
          <a:p>
            <a:endParaRPr lang="es-ES" sz="2600">
              <a:solidFill>
                <a:schemeClr val="bg1"/>
              </a:solidFill>
              <a:latin typeface="Now" panose="020B0604020202020204" charset="0"/>
            </a:endParaRPr>
          </a:p>
          <a:p>
            <a:r>
              <a:rPr lang="es-ES" sz="2600">
                <a:solidFill>
                  <a:schemeClr val="bg1"/>
                </a:solidFill>
                <a:latin typeface="Now" panose="020B0604020202020204" charset="0"/>
                <a:sym typeface="Wingdings" panose="05000000000000000000" pitchFamily="2" charset="2"/>
              </a:rPr>
              <a:t> </a:t>
            </a:r>
            <a:r>
              <a:rPr lang="es-ES" sz="2600">
                <a:solidFill>
                  <a:schemeClr val="bg1"/>
                </a:solidFill>
                <a:latin typeface="Now" panose="020B0604020202020204" charset="0"/>
              </a:rPr>
              <a:t>¿Cómo se pueden reducir o adaptar estas 	barreras para facilitar la participación 	de las mujeres?</a:t>
            </a:r>
          </a:p>
        </p:txBody>
      </p:sp>
    </p:spTree>
    <p:extLst>
      <p:ext uri="{BB962C8B-B14F-4D97-AF65-F5344CB8AC3E}">
        <p14:creationId xmlns:p14="http://schemas.microsoft.com/office/powerpoint/2010/main" val="765233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1638300"/>
            <a:ext cx="7993626" cy="1938992"/>
          </a:xfrm>
          <a:prstGeom prst="rect">
            <a:avLst/>
          </a:prstGeom>
          <a:noFill/>
        </p:spPr>
        <p:txBody>
          <a:bodyPr wrap="square">
            <a:spAutoFit/>
          </a:bodyPr>
          <a:lstStyle/>
          <a:p>
            <a:r>
              <a:rPr lang="es-ES" sz="4000" b="1">
                <a:solidFill>
                  <a:schemeClr val="bg1"/>
                </a:solidFill>
                <a:latin typeface="Now" panose="020B0604020202020204" charset="0"/>
              </a:rPr>
              <a:t>Los desafíos comunes para la participación de las mujeres incluyen:</a:t>
            </a:r>
            <a:endParaRPr lang="en-US" sz="4000" b="1">
              <a:solidFill>
                <a:schemeClr val="bg1"/>
              </a:solidFill>
              <a:latin typeface="Now" panose="020B0604020202020204" charset="0"/>
            </a:endParaRPr>
          </a:p>
        </p:txBody>
      </p:sp>
      <p:sp>
        <p:nvSpPr>
          <p:cNvPr id="15" name="AutoShape 2">
            <a:extLst>
              <a:ext uri="{FF2B5EF4-FFF2-40B4-BE49-F238E27FC236}">
                <a16:creationId xmlns:a16="http://schemas.microsoft.com/office/drawing/2014/main" id="{5B1DBF47-4771-4BCA-B94F-016D676C5994}"/>
              </a:ext>
            </a:extLst>
          </p:cNvPr>
          <p:cNvSpPr/>
          <p:nvPr/>
        </p:nvSpPr>
        <p:spPr>
          <a:xfrm>
            <a:off x="609600" y="5070281"/>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0C784FC7-CD5F-4EE5-9FD9-37F3CA82CBB4}"/>
              </a:ext>
            </a:extLst>
          </p:cNvPr>
          <p:cNvSpPr txBox="1"/>
          <p:nvPr/>
        </p:nvSpPr>
        <p:spPr>
          <a:xfrm>
            <a:off x="609600" y="5267626"/>
            <a:ext cx="5411029" cy="1725857"/>
          </a:xfrm>
          <a:prstGeom prst="rect">
            <a:avLst/>
          </a:prstGeom>
        </p:spPr>
        <p:txBody>
          <a:bodyPr lIns="0" tIns="0" rIns="0" bIns="0" rtlCol="0" anchor="t">
            <a:spAutoFit/>
          </a:bodyPr>
          <a:lstStyle/>
          <a:p>
            <a:pPr>
              <a:lnSpc>
                <a:spcPts val="3359"/>
              </a:lnSpc>
            </a:pPr>
            <a:r>
              <a:rPr lang="es-ES" sz="2400">
                <a:solidFill>
                  <a:srgbClr val="1E1E1E"/>
                </a:solidFill>
                <a:latin typeface="Now"/>
              </a:rPr>
              <a:t>que desalientan la participación activa de las mujeres fuera del hogar y los roles de género tradicionales en la comunidad</a:t>
            </a:r>
            <a:endParaRPr lang="en-US" sz="2400">
              <a:solidFill>
                <a:srgbClr val="1E1E1E"/>
              </a:solidFill>
              <a:latin typeface="Now"/>
            </a:endParaRPr>
          </a:p>
        </p:txBody>
      </p:sp>
      <p:sp>
        <p:nvSpPr>
          <p:cNvPr id="18" name="TextBox 4">
            <a:extLst>
              <a:ext uri="{FF2B5EF4-FFF2-40B4-BE49-F238E27FC236}">
                <a16:creationId xmlns:a16="http://schemas.microsoft.com/office/drawing/2014/main" id="{80A9D241-308D-4F5A-B82F-4515C5315728}"/>
              </a:ext>
            </a:extLst>
          </p:cNvPr>
          <p:cNvSpPr txBox="1"/>
          <p:nvPr/>
        </p:nvSpPr>
        <p:spPr>
          <a:xfrm>
            <a:off x="609600" y="4542873"/>
            <a:ext cx="5257800" cy="419346"/>
          </a:xfrm>
          <a:prstGeom prst="rect">
            <a:avLst/>
          </a:prstGeom>
        </p:spPr>
        <p:txBody>
          <a:bodyPr wrap="square" lIns="0" tIns="0" rIns="0" bIns="0" rtlCol="0" anchor="t">
            <a:spAutoFit/>
          </a:bodyPr>
          <a:lstStyle/>
          <a:p>
            <a:pPr>
              <a:lnSpc>
                <a:spcPts val="3359"/>
              </a:lnSpc>
            </a:pPr>
            <a:r>
              <a:rPr lang="en-US" sz="2400">
                <a:solidFill>
                  <a:srgbClr val="DFFCFD"/>
                </a:solidFill>
                <a:latin typeface="Now Bold"/>
              </a:rPr>
              <a:t>Normas de género </a:t>
            </a:r>
          </a:p>
        </p:txBody>
      </p:sp>
      <p:sp>
        <p:nvSpPr>
          <p:cNvPr id="19" name="AutoShape 2">
            <a:extLst>
              <a:ext uri="{FF2B5EF4-FFF2-40B4-BE49-F238E27FC236}">
                <a16:creationId xmlns:a16="http://schemas.microsoft.com/office/drawing/2014/main" id="{AFF547B6-943E-48BE-87D8-F38C36BD8FE4}"/>
              </a:ext>
            </a:extLst>
          </p:cNvPr>
          <p:cNvSpPr/>
          <p:nvPr/>
        </p:nvSpPr>
        <p:spPr>
          <a:xfrm>
            <a:off x="6399971" y="5070281"/>
            <a:ext cx="4374988" cy="0"/>
          </a:xfrm>
          <a:prstGeom prst="line">
            <a:avLst/>
          </a:prstGeom>
          <a:ln w="28575" cap="rnd">
            <a:solidFill>
              <a:schemeClr val="bg1"/>
            </a:solidFill>
            <a:prstDash val="sysDot"/>
            <a:headEnd type="none" w="sm" len="sm"/>
            <a:tailEnd type="none" w="sm" len="sm"/>
          </a:ln>
        </p:spPr>
      </p:sp>
      <p:sp>
        <p:nvSpPr>
          <p:cNvPr id="20" name="TextBox 3">
            <a:extLst>
              <a:ext uri="{FF2B5EF4-FFF2-40B4-BE49-F238E27FC236}">
                <a16:creationId xmlns:a16="http://schemas.microsoft.com/office/drawing/2014/main" id="{26202018-832B-46D6-A90F-352CF33653E7}"/>
              </a:ext>
            </a:extLst>
          </p:cNvPr>
          <p:cNvSpPr txBox="1"/>
          <p:nvPr/>
        </p:nvSpPr>
        <p:spPr>
          <a:xfrm>
            <a:off x="6399971" y="5267626"/>
            <a:ext cx="5411029" cy="2597891"/>
          </a:xfrm>
          <a:prstGeom prst="rect">
            <a:avLst/>
          </a:prstGeom>
        </p:spPr>
        <p:txBody>
          <a:bodyPr lIns="0" tIns="0" rIns="0" bIns="0" rtlCol="0" anchor="t">
            <a:spAutoFit/>
          </a:bodyPr>
          <a:lstStyle/>
          <a:p>
            <a:pPr>
              <a:lnSpc>
                <a:spcPts val="3359"/>
              </a:lnSpc>
            </a:pPr>
            <a:r>
              <a:rPr lang="es-ES" sz="2400">
                <a:solidFill>
                  <a:srgbClr val="1E1E1E"/>
                </a:solidFill>
                <a:latin typeface="Now"/>
              </a:rPr>
              <a:t>Las mujeres suelen estar muy ocupadas con las tareas domésticas y otros roles tradicionales, por lo que les resulta difícil encontrar tiempo para nuevas actividades</a:t>
            </a:r>
            <a:endParaRPr lang="en-US" sz="2400">
              <a:solidFill>
                <a:srgbClr val="1E1E1E"/>
              </a:solidFill>
              <a:latin typeface="Now"/>
            </a:endParaRPr>
          </a:p>
        </p:txBody>
      </p:sp>
      <p:sp>
        <p:nvSpPr>
          <p:cNvPr id="21" name="TextBox 4">
            <a:extLst>
              <a:ext uri="{FF2B5EF4-FFF2-40B4-BE49-F238E27FC236}">
                <a16:creationId xmlns:a16="http://schemas.microsoft.com/office/drawing/2014/main" id="{AA58A51E-3CF1-47D0-A61A-02704A349CF3}"/>
              </a:ext>
            </a:extLst>
          </p:cNvPr>
          <p:cNvSpPr txBox="1"/>
          <p:nvPr/>
        </p:nvSpPr>
        <p:spPr>
          <a:xfrm>
            <a:off x="6399971" y="4542873"/>
            <a:ext cx="5257800" cy="419346"/>
          </a:xfrm>
          <a:prstGeom prst="rect">
            <a:avLst/>
          </a:prstGeom>
        </p:spPr>
        <p:txBody>
          <a:bodyPr wrap="square" lIns="0" tIns="0" rIns="0" bIns="0" rtlCol="0" anchor="t">
            <a:spAutoFit/>
          </a:bodyPr>
          <a:lstStyle/>
          <a:p>
            <a:pPr>
              <a:lnSpc>
                <a:spcPts val="3359"/>
              </a:lnSpc>
            </a:pPr>
            <a:r>
              <a:rPr lang="es-ES" sz="2400">
                <a:solidFill>
                  <a:srgbClr val="DFFCFD"/>
                </a:solidFill>
                <a:latin typeface="Now Bold"/>
              </a:rPr>
              <a:t>Falta de tiempo y energía</a:t>
            </a:r>
            <a:endParaRPr lang="en-US" sz="2400">
              <a:solidFill>
                <a:srgbClr val="DFFCFD"/>
              </a:solidFill>
              <a:latin typeface="Now Bold"/>
            </a:endParaRPr>
          </a:p>
        </p:txBody>
      </p:sp>
      <p:sp>
        <p:nvSpPr>
          <p:cNvPr id="22" name="AutoShape 2">
            <a:extLst>
              <a:ext uri="{FF2B5EF4-FFF2-40B4-BE49-F238E27FC236}">
                <a16:creationId xmlns:a16="http://schemas.microsoft.com/office/drawing/2014/main" id="{3DBCBFF9-E58C-4404-94AA-3C98E957997F}"/>
              </a:ext>
            </a:extLst>
          </p:cNvPr>
          <p:cNvSpPr/>
          <p:nvPr/>
        </p:nvSpPr>
        <p:spPr>
          <a:xfrm>
            <a:off x="12343571" y="5070281"/>
            <a:ext cx="4374988" cy="0"/>
          </a:xfrm>
          <a:prstGeom prst="line">
            <a:avLst/>
          </a:prstGeom>
          <a:ln w="28575" cap="rnd">
            <a:solidFill>
              <a:schemeClr val="bg1"/>
            </a:solidFill>
            <a:prstDash val="sysDot"/>
            <a:headEnd type="none" w="sm" len="sm"/>
            <a:tailEnd type="none" w="sm" len="sm"/>
          </a:ln>
        </p:spPr>
      </p:sp>
      <p:sp>
        <p:nvSpPr>
          <p:cNvPr id="23" name="TextBox 3">
            <a:extLst>
              <a:ext uri="{FF2B5EF4-FFF2-40B4-BE49-F238E27FC236}">
                <a16:creationId xmlns:a16="http://schemas.microsoft.com/office/drawing/2014/main" id="{033E2387-071F-40EF-940C-EDE60C63BAC9}"/>
              </a:ext>
            </a:extLst>
          </p:cNvPr>
          <p:cNvSpPr txBox="1"/>
          <p:nvPr/>
        </p:nvSpPr>
        <p:spPr>
          <a:xfrm>
            <a:off x="12343571" y="5267626"/>
            <a:ext cx="5411029" cy="2597891"/>
          </a:xfrm>
          <a:prstGeom prst="rect">
            <a:avLst/>
          </a:prstGeom>
        </p:spPr>
        <p:txBody>
          <a:bodyPr lIns="0" tIns="0" rIns="0" bIns="0" rtlCol="0" anchor="t">
            <a:spAutoFit/>
          </a:bodyPr>
          <a:lstStyle/>
          <a:p>
            <a:pPr>
              <a:lnSpc>
                <a:spcPts val="3359"/>
              </a:lnSpc>
            </a:pPr>
            <a:r>
              <a:rPr lang="es-ES" sz="2400">
                <a:solidFill>
                  <a:srgbClr val="1E1E1E"/>
                </a:solidFill>
                <a:latin typeface="Now"/>
              </a:rPr>
              <a:t>Sin experiencia en liderazgo, oratoria, etc., y con una educación limitada, las mujeres muchas veces dudan o son tímidas para participar, y necesitan apoyo para desarrollar sus habilidades</a:t>
            </a:r>
            <a:endParaRPr lang="en-US" sz="2400">
              <a:solidFill>
                <a:srgbClr val="1E1E1E"/>
              </a:solidFill>
              <a:latin typeface="Now"/>
            </a:endParaRPr>
          </a:p>
        </p:txBody>
      </p:sp>
      <p:sp>
        <p:nvSpPr>
          <p:cNvPr id="24" name="TextBox 4">
            <a:extLst>
              <a:ext uri="{FF2B5EF4-FFF2-40B4-BE49-F238E27FC236}">
                <a16:creationId xmlns:a16="http://schemas.microsoft.com/office/drawing/2014/main" id="{566C9C29-4307-4110-B2B2-A6634FA2550E}"/>
              </a:ext>
            </a:extLst>
          </p:cNvPr>
          <p:cNvSpPr txBox="1"/>
          <p:nvPr/>
        </p:nvSpPr>
        <p:spPr>
          <a:xfrm>
            <a:off x="12343571" y="4542873"/>
            <a:ext cx="5257800" cy="419346"/>
          </a:xfrm>
          <a:prstGeom prst="rect">
            <a:avLst/>
          </a:prstGeom>
        </p:spPr>
        <p:txBody>
          <a:bodyPr wrap="square" lIns="0" tIns="0" rIns="0" bIns="0" rtlCol="0" anchor="t">
            <a:spAutoFit/>
          </a:bodyPr>
          <a:lstStyle/>
          <a:p>
            <a:pPr>
              <a:lnSpc>
                <a:spcPts val="3359"/>
              </a:lnSpc>
            </a:pPr>
            <a:r>
              <a:rPr lang="en-US" sz="2400">
                <a:solidFill>
                  <a:srgbClr val="DFFCFD"/>
                </a:solidFill>
                <a:latin typeface="Now Bold"/>
              </a:rPr>
              <a:t>Experiencia y confianza limitada</a:t>
            </a:r>
          </a:p>
        </p:txBody>
      </p:sp>
    </p:spTree>
    <p:extLst>
      <p:ext uri="{BB962C8B-B14F-4D97-AF65-F5344CB8AC3E}">
        <p14:creationId xmlns:p14="http://schemas.microsoft.com/office/powerpoint/2010/main" val="691472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92128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Preguntas claves para considerar :</a:t>
            </a:r>
          </a:p>
        </p:txBody>
      </p:sp>
      <p:sp>
        <p:nvSpPr>
          <p:cNvPr id="14" name="TextBox 13">
            <a:extLst>
              <a:ext uri="{FF2B5EF4-FFF2-40B4-BE49-F238E27FC236}">
                <a16:creationId xmlns:a16="http://schemas.microsoft.com/office/drawing/2014/main" id="{CB5072CB-975D-421A-8EE5-74B3C6A80825}"/>
              </a:ext>
            </a:extLst>
          </p:cNvPr>
          <p:cNvSpPr txBox="1"/>
          <p:nvPr/>
        </p:nvSpPr>
        <p:spPr>
          <a:xfrm>
            <a:off x="9753600" y="3091485"/>
            <a:ext cx="7620000" cy="4770537"/>
          </a:xfrm>
          <a:prstGeom prst="rect">
            <a:avLst/>
          </a:prstGeom>
          <a:noFill/>
        </p:spPr>
        <p:txBody>
          <a:bodyPr wrap="square">
            <a:spAutoFit/>
          </a:bodyPr>
          <a:lstStyle/>
          <a:p>
            <a:pPr>
              <a:spcAft>
                <a:spcPts val="1200"/>
              </a:spcAft>
            </a:pPr>
            <a:r>
              <a:rPr lang="es-ES" sz="2400" dirty="0">
                <a:solidFill>
                  <a:srgbClr val="DFFCFD"/>
                </a:solidFill>
                <a:latin typeface="Now" panose="020B0604020202020204" charset="0"/>
              </a:rPr>
              <a:t>Preguntas más específicas incluyen:</a:t>
            </a:r>
          </a:p>
          <a:p>
            <a:pPr marL="342900" indent="-342900">
              <a:spcAft>
                <a:spcPts val="1200"/>
              </a:spcAft>
              <a:buFont typeface="Arial" panose="020B0604020202020204" pitchFamily="34" charset="0"/>
              <a:buChar char="•"/>
            </a:pPr>
            <a:r>
              <a:rPr lang="es-ES" sz="2400" dirty="0">
                <a:solidFill>
                  <a:srgbClr val="DFFCFD"/>
                </a:solidFill>
                <a:latin typeface="Now" panose="020B0604020202020204" charset="0"/>
              </a:rPr>
              <a:t>El lugar donde se sientan las mujeres durante reuniones de ambos sexos: frecuentemente es en la parte de atrás de la sala de reuniones.</a:t>
            </a:r>
          </a:p>
          <a:p>
            <a:pPr marL="342900" indent="-342900">
              <a:spcAft>
                <a:spcPts val="1200"/>
              </a:spcAft>
              <a:buFont typeface="Arial" panose="020B0604020202020204" pitchFamily="34" charset="0"/>
              <a:buChar char="•"/>
            </a:pPr>
            <a:r>
              <a:rPr lang="es-ES" sz="2400" dirty="0">
                <a:solidFill>
                  <a:srgbClr val="DFFCFD"/>
                </a:solidFill>
                <a:latin typeface="Now" panose="020B0604020202020204" charset="0"/>
              </a:rPr>
              <a:t>¿Quién habla con más frecuencia durante las reuniones y a quién se escucha?</a:t>
            </a:r>
          </a:p>
          <a:p>
            <a:pPr marL="342900" indent="-342900">
              <a:spcAft>
                <a:spcPts val="1200"/>
              </a:spcAft>
              <a:buFont typeface="Arial" panose="020B0604020202020204" pitchFamily="34" charset="0"/>
              <a:buChar char="•"/>
            </a:pPr>
            <a:r>
              <a:rPr lang="es-ES" sz="2400" dirty="0">
                <a:solidFill>
                  <a:srgbClr val="DFFCFD"/>
                </a:solidFill>
                <a:latin typeface="Now" panose="020B0604020202020204" charset="0"/>
              </a:rPr>
              <a:t>¿Con quién se sentirán cómodas las mujeres hablando y colaborando?</a:t>
            </a:r>
          </a:p>
          <a:p>
            <a:pPr marL="342900" indent="-342900">
              <a:spcAft>
                <a:spcPts val="1200"/>
              </a:spcAft>
              <a:buFont typeface="Arial" panose="020B0604020202020204" pitchFamily="34" charset="0"/>
              <a:buChar char="•"/>
            </a:pPr>
            <a:r>
              <a:rPr lang="es-ES" sz="2400" dirty="0">
                <a:solidFill>
                  <a:srgbClr val="DFFCFD"/>
                </a:solidFill>
                <a:latin typeface="Now" panose="020B0604020202020204" charset="0"/>
              </a:rPr>
              <a:t>¿Cómo pueden los hombres/miembros de la familia comprometerse a apoyar la participación de las mujeres?</a:t>
            </a:r>
          </a:p>
        </p:txBody>
      </p:sp>
      <p:sp>
        <p:nvSpPr>
          <p:cNvPr id="5" name="TextBox 4">
            <a:extLst>
              <a:ext uri="{FF2B5EF4-FFF2-40B4-BE49-F238E27FC236}">
                <a16:creationId xmlns:a16="http://schemas.microsoft.com/office/drawing/2014/main" id="{1F481E49-B2C0-42AB-90DF-9BEC62B8A5BB}"/>
              </a:ext>
            </a:extLst>
          </p:cNvPr>
          <p:cNvSpPr txBox="1"/>
          <p:nvPr/>
        </p:nvSpPr>
        <p:spPr>
          <a:xfrm>
            <a:off x="1219200" y="3088362"/>
            <a:ext cx="7620000" cy="5293757"/>
          </a:xfrm>
          <a:prstGeom prst="rect">
            <a:avLst/>
          </a:prstGeom>
          <a:noFill/>
        </p:spPr>
        <p:txBody>
          <a:bodyPr wrap="square">
            <a:spAutoFit/>
          </a:bodyPr>
          <a:lstStyle/>
          <a:p>
            <a:r>
              <a:rPr lang="es-ES" sz="2600" dirty="0">
                <a:solidFill>
                  <a:srgbClr val="DFFCFD"/>
                </a:solidFill>
                <a:latin typeface="Now" panose="020B0604020202020204" charset="0"/>
              </a:rPr>
              <a:t>¿Qué puede hacer nuestro proyecto y nuestra organización para reducir las barreras a la participación de las mujeres - en nuestro proyecto, en la comunidad, en nuestra organización, en posiciones de influencia?</a:t>
            </a:r>
          </a:p>
          <a:p>
            <a:endParaRPr lang="es-ES" sz="2600" dirty="0">
              <a:solidFill>
                <a:srgbClr val="DFFCFD"/>
              </a:solidFill>
              <a:latin typeface="Now" panose="020B0604020202020204" charset="0"/>
            </a:endParaRPr>
          </a:p>
          <a:p>
            <a:r>
              <a:rPr lang="es-ES" sz="2600" dirty="0">
                <a:solidFill>
                  <a:srgbClr val="DFFCFD"/>
                </a:solidFill>
                <a:latin typeface="Now" panose="020B0604020202020204" charset="0"/>
              </a:rPr>
              <a:t>¿Cómo podemos ayudar a las mujeres a sentirse más seguras y cómodas?</a:t>
            </a:r>
          </a:p>
          <a:p>
            <a:endParaRPr lang="es-ES" sz="2600" dirty="0">
              <a:solidFill>
                <a:srgbClr val="DFFCFD"/>
              </a:solidFill>
              <a:latin typeface="Now" panose="020B0604020202020204" charset="0"/>
            </a:endParaRPr>
          </a:p>
          <a:p>
            <a:r>
              <a:rPr lang="es-ES" sz="2600" dirty="0">
                <a:solidFill>
                  <a:srgbClr val="DFFCFD"/>
                </a:solidFill>
                <a:latin typeface="Now" panose="020B0604020202020204" charset="0"/>
              </a:rPr>
              <a:t>¿Cómo podemos ayudar a los esposos, padres, y otros miembros de la familia a apoyar la participación de las mujeres en sus familias?</a:t>
            </a:r>
          </a:p>
        </p:txBody>
      </p:sp>
      <p:sp>
        <p:nvSpPr>
          <p:cNvPr id="6" name="AutoShape 2">
            <a:extLst>
              <a:ext uri="{FF2B5EF4-FFF2-40B4-BE49-F238E27FC236}">
                <a16:creationId xmlns:a16="http://schemas.microsoft.com/office/drawing/2014/main" id="{EF14BDDB-4524-4471-B1C0-64585435182A}"/>
              </a:ext>
            </a:extLst>
          </p:cNvPr>
          <p:cNvSpPr/>
          <p:nvPr/>
        </p:nvSpPr>
        <p:spPr>
          <a:xfrm>
            <a:off x="9296400" y="3316962"/>
            <a:ext cx="0" cy="3962400"/>
          </a:xfrm>
          <a:prstGeom prst="line">
            <a:avLst/>
          </a:prstGeom>
          <a:ln w="28575" cap="rnd">
            <a:solidFill>
              <a:schemeClr val="bg1"/>
            </a:solidFill>
            <a:prstDash val="sysDot"/>
            <a:headEnd type="none" w="sm" len="sm"/>
            <a:tailEnd type="none" w="sm" len="sm"/>
          </a:ln>
        </p:spPr>
      </p:sp>
    </p:spTree>
    <p:extLst>
      <p:ext uri="{BB962C8B-B14F-4D97-AF65-F5344CB8AC3E}">
        <p14:creationId xmlns:p14="http://schemas.microsoft.com/office/powerpoint/2010/main" val="4247589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Ejemplos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1583568522"/>
              </p:ext>
            </p:extLst>
          </p:nvPr>
        </p:nvGraphicFramePr>
        <p:xfrm>
          <a:off x="609600" y="1678495"/>
          <a:ext cx="8763000" cy="7046405"/>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Desafío: </a:t>
                      </a:r>
                      <a:r>
                        <a:rPr lang="es-ES" sz="2600" b="0">
                          <a:solidFill>
                            <a:schemeClr val="bg1"/>
                          </a:solidFill>
                          <a:latin typeface="Now" panose="020B0604020202020204" charset="0"/>
                        </a:rPr>
                        <a:t>Las mujeres son tímidas/reacias a participar activamente en actividades.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n-US" sz="2400" b="1" dirty="0">
                        <a:solidFill>
                          <a:schemeClr val="bg1"/>
                        </a:solidFill>
                        <a:latin typeface="Now" panose="020B0604020202020204" charset="0"/>
                      </a:endParaRPr>
                    </a:p>
                    <a:p>
                      <a:pPr>
                        <a:spcAft>
                          <a:spcPts val="1200"/>
                        </a:spcAft>
                      </a:pPr>
                      <a:r>
                        <a:rPr lang="en-US" sz="2400" b="1" dirty="0" err="1">
                          <a:solidFill>
                            <a:schemeClr val="bg1"/>
                          </a:solidFill>
                          <a:latin typeface="Now" panose="020B0604020202020204" charset="0"/>
                        </a:rPr>
                        <a:t>Posibles</a:t>
                      </a:r>
                      <a:r>
                        <a:rPr lang="en-US" sz="2400" b="1" dirty="0">
                          <a:solidFill>
                            <a:schemeClr val="bg1"/>
                          </a:solidFill>
                          <a:latin typeface="Now" panose="020B0604020202020204" charset="0"/>
                        </a:rPr>
                        <a:t> </a:t>
                      </a:r>
                      <a:r>
                        <a:rPr lang="en-US" sz="2400" b="1" dirty="0" err="1">
                          <a:solidFill>
                            <a:schemeClr val="bg1"/>
                          </a:solidFill>
                          <a:latin typeface="Now" panose="020B0604020202020204" charset="0"/>
                        </a:rPr>
                        <a:t>estrategias</a:t>
                      </a:r>
                      <a:r>
                        <a:rPr lang="en-US" sz="2400" b="1" dirty="0">
                          <a:solidFill>
                            <a:schemeClr val="bg1"/>
                          </a:solidFill>
                          <a:latin typeface="Now" panose="020B0604020202020204" charset="0"/>
                        </a:rPr>
                        <a:t>:</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Contratar/nombrar a personal femenino y/o puntos focales comunitarios para el proyecto.</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Desarrollar confianza y habilidades a través de capacitaciones y experiencia práctica.</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Ampliar las voces de las mujeres: moderar las conversaciones/discusiones para permitir que las mujeres hablen, y asegurar de que se tenga en cuenta sus perspectivas.</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Ofrecer espacios solo para mujeres en determinadas actividades.</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Conectarse con otras mujeres que son modelos a seguir, incluyendo a través de redes de mujeres.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pic>
        <p:nvPicPr>
          <p:cNvPr id="7" name="Picture 6" descr="A picture containing person, restaurant&#10;&#10;Description automatically generated">
            <a:extLst>
              <a:ext uri="{FF2B5EF4-FFF2-40B4-BE49-F238E27FC236}">
                <a16:creationId xmlns:a16="http://schemas.microsoft.com/office/drawing/2014/main" id="{6BE6F4E0-E248-489A-A689-CBDC0CF3E54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753600" y="2171700"/>
            <a:ext cx="7924801" cy="5943600"/>
          </a:xfrm>
          <a:prstGeom prst="rect">
            <a:avLst/>
          </a:prstGeom>
        </p:spPr>
      </p:pic>
      <p:sp>
        <p:nvSpPr>
          <p:cNvPr id="8" name="TextBox 4">
            <a:extLst>
              <a:ext uri="{FF2B5EF4-FFF2-40B4-BE49-F238E27FC236}">
                <a16:creationId xmlns:a16="http://schemas.microsoft.com/office/drawing/2014/main" id="{508AD273-1FD9-4670-AC5B-A346A25BEFE2}"/>
              </a:ext>
            </a:extLst>
          </p:cNvPr>
          <p:cNvSpPr txBox="1"/>
          <p:nvPr/>
        </p:nvSpPr>
        <p:spPr>
          <a:xfrm>
            <a:off x="9753600" y="8185751"/>
            <a:ext cx="7772400" cy="843949"/>
          </a:xfrm>
          <a:prstGeom prst="rect">
            <a:avLst/>
          </a:prstGeom>
        </p:spPr>
        <p:txBody>
          <a:bodyPr wrap="square" lIns="0" tIns="0" rIns="0" bIns="0" rtlCol="0" anchor="t">
            <a:spAutoFit/>
          </a:bodyPr>
          <a:lstStyle/>
          <a:p>
            <a:pPr>
              <a:lnSpc>
                <a:spcPts val="2240"/>
              </a:lnSpc>
            </a:pPr>
            <a:r>
              <a:rPr lang="es-ES">
                <a:solidFill>
                  <a:schemeClr val="bg1"/>
                </a:solidFill>
                <a:latin typeface="Now"/>
              </a:rPr>
              <a:t>Las mujeres locales, especialmente las mujeres Moken, se sintieron más cómodas al ser entrevistadas por una investigadora/miembro del personal. Myeik, Myanmar</a:t>
            </a:r>
            <a:r>
              <a:rPr lang="en-US">
                <a:solidFill>
                  <a:schemeClr val="bg1"/>
                </a:solidFill>
                <a:latin typeface="Now"/>
              </a:rPr>
              <a:t>. © </a:t>
            </a:r>
            <a:r>
              <a:rPr lang="en-US" err="1">
                <a:solidFill>
                  <a:schemeClr val="bg1"/>
                </a:solidFill>
                <a:latin typeface="Now"/>
              </a:rPr>
              <a:t>TSWhitty</a:t>
            </a:r>
            <a:r>
              <a:rPr lang="en-US">
                <a:solidFill>
                  <a:schemeClr val="bg1"/>
                </a:solidFill>
                <a:latin typeface="Now"/>
              </a:rPr>
              <a:t> </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447117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12BC30-594A-4EB8-B55D-BD4DCA4EB4C5}"/>
              </a:ext>
            </a:extLst>
          </p:cNvPr>
          <p:cNvSpPr/>
          <p:nvPr/>
        </p:nvSpPr>
        <p:spPr>
          <a:xfrm>
            <a:off x="609599" y="2197942"/>
            <a:ext cx="17068801" cy="7822359"/>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2200">
              <a:solidFill>
                <a:schemeClr val="tx1"/>
              </a:solidFill>
              <a:latin typeface="Now" panose="020B0604020202020204" charset="0"/>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Ejemplos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4255833818"/>
              </p:ext>
            </p:extLst>
          </p:nvPr>
        </p:nvGraphicFramePr>
        <p:xfrm>
          <a:off x="609600" y="1653048"/>
          <a:ext cx="8763000" cy="6344310"/>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1360531705"/>
                    </a:ext>
                  </a:extLst>
                </a:gridCol>
              </a:tblGrid>
              <a:tr h="919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Desafío: </a:t>
                      </a:r>
                      <a:r>
                        <a:rPr kumimoji="0" lang="es-ES" sz="2600" b="0" i="0" u="none" strike="noStrike" kern="1200" cap="none" spc="0" normalizeH="0" baseline="0" noProof="0">
                          <a:ln>
                            <a:noFill/>
                          </a:ln>
                          <a:solidFill>
                            <a:prstClr val="white"/>
                          </a:solidFill>
                          <a:effectLst/>
                          <a:uLnTx/>
                          <a:uFillTx/>
                          <a:latin typeface="Now" panose="020B0604020202020204" charset="0"/>
                          <a:ea typeface="+mn-ea"/>
                          <a:cs typeface="+mn-cs"/>
                        </a:rPr>
                        <a:t>Las mujeres son tímidas/reacias a participar activamente en actividades.</a:t>
                      </a:r>
                      <a:endPar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Desafío: </a:t>
                      </a:r>
                      <a:r>
                        <a:rPr kumimoji="0" lang="es-ES" sz="2600" b="0" i="0" u="none" strike="noStrike" kern="1200" cap="none" spc="0" normalizeH="0" baseline="0" noProof="0">
                          <a:ln>
                            <a:noFill/>
                          </a:ln>
                          <a:solidFill>
                            <a:prstClr val="white"/>
                          </a:solidFill>
                          <a:effectLst/>
                          <a:uLnTx/>
                          <a:uFillTx/>
                          <a:latin typeface="Now" panose="020B0604020202020204" charset="0"/>
                          <a:ea typeface="+mn-ea"/>
                          <a:cs typeface="+mn-cs"/>
                        </a:rPr>
                        <a:t>Las mujeres son tímidas/reacias a participar activamente en actividades.</a:t>
                      </a:r>
                      <a:endPar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AutoShape 2">
            <a:extLst>
              <a:ext uri="{FF2B5EF4-FFF2-40B4-BE49-F238E27FC236}">
                <a16:creationId xmlns:a16="http://schemas.microsoft.com/office/drawing/2014/main" id="{EF705BE4-BD59-4716-B4BF-1F3F22369852}"/>
              </a:ext>
            </a:extLst>
          </p:cNvPr>
          <p:cNvSpPr/>
          <p:nvPr/>
        </p:nvSpPr>
        <p:spPr>
          <a:xfrm>
            <a:off x="8557535" y="3543300"/>
            <a:ext cx="4374988" cy="0"/>
          </a:xfrm>
          <a:prstGeom prst="line">
            <a:avLst/>
          </a:prstGeom>
          <a:ln w="28575" cap="rnd">
            <a:solidFill>
              <a:schemeClr val="bg1"/>
            </a:solidFill>
            <a:prstDash val="sysDot"/>
            <a:headEnd type="none" w="sm" len="sm"/>
            <a:tailEnd type="none" w="sm" len="sm"/>
          </a:ln>
        </p:spPr>
      </p:sp>
      <p:sp>
        <p:nvSpPr>
          <p:cNvPr id="11" name="TextBox 3">
            <a:extLst>
              <a:ext uri="{FF2B5EF4-FFF2-40B4-BE49-F238E27FC236}">
                <a16:creationId xmlns:a16="http://schemas.microsoft.com/office/drawing/2014/main" id="{61413AF9-9170-449F-930C-7DC5A3BB7338}"/>
              </a:ext>
            </a:extLst>
          </p:cNvPr>
          <p:cNvSpPr txBox="1"/>
          <p:nvPr/>
        </p:nvSpPr>
        <p:spPr>
          <a:xfrm>
            <a:off x="8686800" y="3671887"/>
            <a:ext cx="8763000" cy="2462213"/>
          </a:xfrm>
          <a:prstGeom prst="rect">
            <a:avLst/>
          </a:prstGeom>
        </p:spPr>
        <p:txBody>
          <a:bodyPr wrap="square" lIns="0" tIns="0" rIns="0" bIns="0" rtlCol="0" anchor="t">
            <a:spAutoFit/>
          </a:bodyPr>
          <a:lstStyle/>
          <a:p>
            <a:pPr marL="342900" indent="-342900">
              <a:spcAft>
                <a:spcPts val="1200"/>
              </a:spcAft>
              <a:buFont typeface="Arial" panose="020B0604020202020204" pitchFamily="34" charset="0"/>
              <a:buChar char="•"/>
            </a:pPr>
            <a:r>
              <a:rPr lang="es-ES" sz="2000">
                <a:solidFill>
                  <a:srgbClr val="1E1E1E"/>
                </a:solidFill>
                <a:latin typeface="Now"/>
              </a:rPr>
              <a:t>Asignar personal femenino para trabajar y actuar como modelos a seguir para las mujeres en las comunidades | HA, Camboya</a:t>
            </a:r>
          </a:p>
          <a:p>
            <a:pPr marL="342900" indent="-342900">
              <a:spcAft>
                <a:spcPts val="1200"/>
              </a:spcAft>
              <a:buFont typeface="Arial" panose="020B0604020202020204" pitchFamily="34" charset="0"/>
              <a:buChar char="•"/>
            </a:pPr>
            <a:r>
              <a:rPr lang="es-ES" sz="2000">
                <a:solidFill>
                  <a:srgbClr val="1E1E1E"/>
                </a:solidFill>
                <a:latin typeface="Now"/>
              </a:rPr>
              <a:t>El personal femenino invierte mucho tiempo y esfuerzo para visitar a las mujeres personalmente en las comunidades para establecer conexiones | HA, Camboya</a:t>
            </a:r>
          </a:p>
          <a:p>
            <a:pPr marL="342900" indent="-342900">
              <a:spcAft>
                <a:spcPts val="1200"/>
              </a:spcAft>
              <a:buFont typeface="Arial" panose="020B0604020202020204" pitchFamily="34" charset="0"/>
              <a:buChar char="•"/>
            </a:pPr>
            <a:r>
              <a:rPr lang="es-ES" sz="2000">
                <a:solidFill>
                  <a:srgbClr val="1E1E1E"/>
                </a:solidFill>
                <a:latin typeface="Now"/>
              </a:rPr>
              <a:t>Hacer que el personal femenino administre las capacitaciones para mujeres de la comunidad | CIYA, Camboya</a:t>
            </a:r>
          </a:p>
        </p:txBody>
      </p:sp>
      <p:sp>
        <p:nvSpPr>
          <p:cNvPr id="13" name="TextBox 4">
            <a:extLst>
              <a:ext uri="{FF2B5EF4-FFF2-40B4-BE49-F238E27FC236}">
                <a16:creationId xmlns:a16="http://schemas.microsoft.com/office/drawing/2014/main" id="{30FE11A9-8D6A-4567-AC99-83DAE12C2ECA}"/>
              </a:ext>
            </a:extLst>
          </p:cNvPr>
          <p:cNvSpPr txBox="1"/>
          <p:nvPr/>
        </p:nvSpPr>
        <p:spPr>
          <a:xfrm>
            <a:off x="8557534" y="2611738"/>
            <a:ext cx="8282666" cy="855362"/>
          </a:xfrm>
          <a:prstGeom prst="rect">
            <a:avLst/>
          </a:prstGeom>
        </p:spPr>
        <p:txBody>
          <a:bodyPr wrap="square" lIns="0" tIns="0" rIns="0" bIns="0" rtlCol="0" anchor="t">
            <a:spAutoFit/>
          </a:bodyPr>
          <a:lstStyle/>
          <a:p>
            <a:pPr>
              <a:lnSpc>
                <a:spcPts val="3359"/>
              </a:lnSpc>
            </a:pPr>
            <a:r>
              <a:rPr lang="es-ES" sz="2400">
                <a:solidFill>
                  <a:srgbClr val="DFFCFD"/>
                </a:solidFill>
                <a:latin typeface="Now Bold"/>
              </a:rPr>
              <a:t>Hacer que el personal femenino se relacione </a:t>
            </a:r>
          </a:p>
          <a:p>
            <a:pPr>
              <a:lnSpc>
                <a:spcPts val="3359"/>
              </a:lnSpc>
            </a:pPr>
            <a:r>
              <a:rPr lang="es-ES" sz="2400">
                <a:solidFill>
                  <a:srgbClr val="DFFCFD"/>
                </a:solidFill>
                <a:latin typeface="Now Bold"/>
              </a:rPr>
              <a:t>con las mujeres</a:t>
            </a:r>
            <a:endParaRPr lang="en-US" sz="2400">
              <a:solidFill>
                <a:srgbClr val="DFFCFD"/>
              </a:solidFill>
              <a:latin typeface="Now Bold"/>
            </a:endParaRPr>
          </a:p>
        </p:txBody>
      </p:sp>
      <p:sp>
        <p:nvSpPr>
          <p:cNvPr id="14" name="AutoShape 2">
            <a:extLst>
              <a:ext uri="{FF2B5EF4-FFF2-40B4-BE49-F238E27FC236}">
                <a16:creationId xmlns:a16="http://schemas.microsoft.com/office/drawing/2014/main" id="{739E63C6-B383-40BF-8B6C-B63DA14EE3CF}"/>
              </a:ext>
            </a:extLst>
          </p:cNvPr>
          <p:cNvSpPr/>
          <p:nvPr/>
        </p:nvSpPr>
        <p:spPr>
          <a:xfrm>
            <a:off x="8557535" y="7118708"/>
            <a:ext cx="4374988" cy="0"/>
          </a:xfrm>
          <a:prstGeom prst="line">
            <a:avLst/>
          </a:prstGeom>
          <a:ln w="28575" cap="rnd">
            <a:solidFill>
              <a:schemeClr val="bg1"/>
            </a:solidFill>
            <a:prstDash val="sysDot"/>
            <a:headEnd type="none" w="sm" len="sm"/>
            <a:tailEnd type="none" w="sm" len="sm"/>
          </a:ln>
        </p:spPr>
      </p:sp>
      <p:sp>
        <p:nvSpPr>
          <p:cNvPr id="15" name="TextBox 3">
            <a:extLst>
              <a:ext uri="{FF2B5EF4-FFF2-40B4-BE49-F238E27FC236}">
                <a16:creationId xmlns:a16="http://schemas.microsoft.com/office/drawing/2014/main" id="{9EFF6741-8D38-4679-963D-865C0C05481A}"/>
              </a:ext>
            </a:extLst>
          </p:cNvPr>
          <p:cNvSpPr txBox="1"/>
          <p:nvPr/>
        </p:nvSpPr>
        <p:spPr>
          <a:xfrm>
            <a:off x="8481334" y="7257530"/>
            <a:ext cx="8793556" cy="2462213"/>
          </a:xfrm>
          <a:prstGeom prst="rect">
            <a:avLst/>
          </a:prstGeom>
        </p:spPr>
        <p:txBody>
          <a:bodyPr wrap="square" lIns="0" tIns="0" rIns="0" bIns="0" rtlCol="0" anchor="t">
            <a:spAutoFit/>
          </a:bodyPr>
          <a:lstStyle/>
          <a:p>
            <a:pPr marL="342900" indent="-342900">
              <a:spcAft>
                <a:spcPts val="1200"/>
              </a:spcAft>
              <a:buFont typeface="Arial" panose="020B0604020202020204" pitchFamily="34" charset="0"/>
              <a:buChar char="•"/>
            </a:pPr>
            <a:r>
              <a:rPr lang="es-ES" sz="2000" dirty="0">
                <a:solidFill>
                  <a:srgbClr val="1E1E1E"/>
                </a:solidFill>
                <a:latin typeface="Now"/>
              </a:rPr>
              <a:t>Ofrecer espacios exclusivamente para mujeres; cuando las mujeres se sienten cómodas, tienen muchas cosas para compartir | MCI, Tailandia</a:t>
            </a:r>
          </a:p>
          <a:p>
            <a:pPr marL="342900" indent="-342900">
              <a:spcAft>
                <a:spcPts val="1200"/>
              </a:spcAft>
              <a:buFont typeface="Arial" panose="020B0604020202020204" pitchFamily="34" charset="0"/>
              <a:buChar char="•"/>
            </a:pPr>
            <a:r>
              <a:rPr lang="es-ES" sz="2000" dirty="0">
                <a:solidFill>
                  <a:srgbClr val="1E1E1E"/>
                </a:solidFill>
                <a:latin typeface="Now"/>
              </a:rPr>
              <a:t>Moderar las reuniones de manera que aliente a las mujeres a hablar, incluyendo las recién llegadas | FACT, Camboya</a:t>
            </a:r>
          </a:p>
          <a:p>
            <a:pPr marL="342900" indent="-342900">
              <a:spcAft>
                <a:spcPts val="1200"/>
              </a:spcAft>
              <a:buFont typeface="Arial" panose="020B0604020202020204" pitchFamily="34" charset="0"/>
              <a:buChar char="•"/>
            </a:pPr>
            <a:r>
              <a:rPr lang="es-ES" sz="2000" dirty="0">
                <a:solidFill>
                  <a:srgbClr val="1E1E1E"/>
                </a:solidFill>
                <a:latin typeface="Now"/>
              </a:rPr>
              <a:t>Hacer que el personal femenino administre las capacitaciones para mujeres de la comunidad | CIYA, Camboya</a:t>
            </a:r>
          </a:p>
        </p:txBody>
      </p:sp>
      <p:sp>
        <p:nvSpPr>
          <p:cNvPr id="16" name="TextBox 4">
            <a:extLst>
              <a:ext uri="{FF2B5EF4-FFF2-40B4-BE49-F238E27FC236}">
                <a16:creationId xmlns:a16="http://schemas.microsoft.com/office/drawing/2014/main" id="{DBF1E8A2-ED73-47F0-94B9-5E869FDB96A0}"/>
              </a:ext>
            </a:extLst>
          </p:cNvPr>
          <p:cNvSpPr txBox="1"/>
          <p:nvPr/>
        </p:nvSpPr>
        <p:spPr>
          <a:xfrm>
            <a:off x="8557534" y="6591300"/>
            <a:ext cx="5906743" cy="419346"/>
          </a:xfrm>
          <a:prstGeom prst="rect">
            <a:avLst/>
          </a:prstGeom>
        </p:spPr>
        <p:txBody>
          <a:bodyPr wrap="square" lIns="0" tIns="0" rIns="0" bIns="0" rtlCol="0" anchor="t">
            <a:spAutoFit/>
          </a:bodyPr>
          <a:lstStyle/>
          <a:p>
            <a:pPr>
              <a:lnSpc>
                <a:spcPts val="3359"/>
              </a:lnSpc>
            </a:pPr>
            <a:r>
              <a:rPr lang="en-US" sz="2400">
                <a:solidFill>
                  <a:srgbClr val="DFFCFD"/>
                </a:solidFill>
                <a:latin typeface="Now Bold"/>
              </a:rPr>
              <a:t>Espacios para mujeres</a:t>
            </a:r>
          </a:p>
        </p:txBody>
      </p:sp>
      <p:sp>
        <p:nvSpPr>
          <p:cNvPr id="8" name="TextBox 4">
            <a:extLst>
              <a:ext uri="{FF2B5EF4-FFF2-40B4-BE49-F238E27FC236}">
                <a16:creationId xmlns:a16="http://schemas.microsoft.com/office/drawing/2014/main" id="{508AD273-1FD9-4670-AC5B-A346A25BEFE2}"/>
              </a:ext>
            </a:extLst>
          </p:cNvPr>
          <p:cNvSpPr txBox="1"/>
          <p:nvPr/>
        </p:nvSpPr>
        <p:spPr>
          <a:xfrm>
            <a:off x="1013110" y="8896447"/>
            <a:ext cx="6715852" cy="561820"/>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lang="es-ES">
                <a:solidFill>
                  <a:prstClr val="white"/>
                </a:solidFill>
                <a:latin typeface="Now"/>
              </a:rPr>
              <a:t>Mujeres en una capacitación sobre el cambio climático y gestión de recursos naturales. </a:t>
            </a:r>
            <a:r>
              <a:rPr kumimoji="0" lang="en-US" sz="1800" b="0" i="0" u="none" strike="noStrike" kern="1200" cap="none" spc="0" normalizeH="0" baseline="0" noProof="0">
                <a:ln>
                  <a:noFill/>
                </a:ln>
                <a:solidFill>
                  <a:prstClr val="white"/>
                </a:solidFill>
                <a:effectLst/>
                <a:uLnTx/>
                <a:uFillTx/>
                <a:latin typeface="Now"/>
                <a:ea typeface="+mn-ea"/>
                <a:cs typeface="+mn-cs"/>
              </a:rPr>
              <a:t>© FACT </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pic>
        <p:nvPicPr>
          <p:cNvPr id="3" name="Picture 2">
            <a:extLst>
              <a:ext uri="{FF2B5EF4-FFF2-40B4-BE49-F238E27FC236}">
                <a16:creationId xmlns:a16="http://schemas.microsoft.com/office/drawing/2014/main" id="{D8608C87-1368-49BD-8E5E-1650861E1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256" y="3431177"/>
            <a:ext cx="7191375" cy="4800600"/>
          </a:xfrm>
          <a:prstGeom prst="rect">
            <a:avLst/>
          </a:prstGeom>
        </p:spPr>
      </p:pic>
    </p:spTree>
    <p:extLst>
      <p:ext uri="{BB962C8B-B14F-4D97-AF65-F5344CB8AC3E}">
        <p14:creationId xmlns:p14="http://schemas.microsoft.com/office/powerpoint/2010/main" val="3797523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C60B9D-283B-4B14-82BD-83E273E26061}"/>
              </a:ext>
            </a:extLst>
          </p:cNvPr>
          <p:cNvSpPr/>
          <p:nvPr/>
        </p:nvSpPr>
        <p:spPr>
          <a:xfrm>
            <a:off x="10134614" y="2171700"/>
            <a:ext cx="7924786" cy="79248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endParaRPr lang="en-US" sz="2200">
              <a:solidFill>
                <a:schemeClr val="tx1"/>
              </a:solidFill>
              <a:latin typeface="Now" panose="020B0604020202020204" charset="0"/>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Ejemplos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2428802688"/>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Desafío</a:t>
                      </a:r>
                      <a:r>
                        <a:rPr lang="en-US" sz="2600">
                          <a:latin typeface="Now" panose="020B0604020202020204" charset="0"/>
                        </a:rPr>
                        <a:t>: </a:t>
                      </a:r>
                      <a:r>
                        <a:rPr lang="es-ES" sz="2600" b="0">
                          <a:latin typeface="Now" panose="020B0604020202020204" charset="0"/>
                        </a:rPr>
                        <a:t>Familias, maridos preocupados por la participación de las mujeres en las actividades</a:t>
                      </a:r>
                      <a:endParaRPr lang="en-US" sz="2600">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n-US" sz="2600" b="1" dirty="0">
                        <a:latin typeface="Now" panose="020B0604020202020204" charset="0"/>
                      </a:endParaRPr>
                    </a:p>
                    <a:p>
                      <a:pPr>
                        <a:spcAft>
                          <a:spcPts val="1200"/>
                        </a:spcAft>
                      </a:pPr>
                      <a:r>
                        <a:rPr lang="en-US" sz="2800" b="1" dirty="0" err="1">
                          <a:solidFill>
                            <a:schemeClr val="bg1"/>
                          </a:solidFill>
                          <a:latin typeface="Now" panose="020B0604020202020204" charset="0"/>
                        </a:rPr>
                        <a:t>Posibles</a:t>
                      </a:r>
                      <a:r>
                        <a:rPr lang="en-US" sz="2800" b="1" dirty="0">
                          <a:solidFill>
                            <a:schemeClr val="bg1"/>
                          </a:solidFill>
                          <a:latin typeface="Now" panose="020B0604020202020204" charset="0"/>
                        </a:rPr>
                        <a:t> </a:t>
                      </a:r>
                      <a:r>
                        <a:rPr lang="en-US" sz="2800" b="1" dirty="0" err="1">
                          <a:solidFill>
                            <a:schemeClr val="bg1"/>
                          </a:solidFill>
                          <a:latin typeface="Now" panose="020B0604020202020204" charset="0"/>
                        </a:rPr>
                        <a:t>estrategias</a:t>
                      </a:r>
                      <a:r>
                        <a:rPr lang="en-US" sz="2800" b="1" dirty="0">
                          <a:solidFill>
                            <a:schemeClr val="bg1"/>
                          </a:solidFill>
                          <a:latin typeface="Now" panose="020B0604020202020204" charset="0"/>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ES" sz="2600" dirty="0">
                          <a:solidFill>
                            <a:schemeClr val="bg1"/>
                          </a:solidFill>
                          <a:latin typeface="Now" panose="020B0604020202020204" charset="0"/>
                        </a:rPr>
                        <a:t>Actividades de concienciación de género dirigidas a todos los miembros de la comunidad, incluyendo los maridos y las familias.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ES" sz="2600" dirty="0">
                          <a:solidFill>
                            <a:schemeClr val="bg1"/>
                          </a:solidFill>
                          <a:latin typeface="Now" panose="020B0604020202020204" charset="0"/>
                        </a:rPr>
                        <a:t>Discusiones con familias, esposos, y mujeres sobre preocupaciones y posibles soluciones.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ES" sz="2600" dirty="0">
                          <a:solidFill>
                            <a:schemeClr val="bg1"/>
                          </a:solidFill>
                          <a:latin typeface="Now" panose="020B0604020202020204" charset="0"/>
                        </a:rPr>
                        <a:t>Demostrar la capacidad de las mujeres, incluyendo su capacidad para generar más ingresos mediante el empoderamiento económico.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1" name="AutoShape 2">
            <a:extLst>
              <a:ext uri="{FF2B5EF4-FFF2-40B4-BE49-F238E27FC236}">
                <a16:creationId xmlns:a16="http://schemas.microsoft.com/office/drawing/2014/main" id="{1ED75D0B-FC79-4D56-8611-CAA2F8B58BF8}"/>
              </a:ext>
            </a:extLst>
          </p:cNvPr>
          <p:cNvSpPr/>
          <p:nvPr/>
        </p:nvSpPr>
        <p:spPr>
          <a:xfrm>
            <a:off x="9906000" y="2086268"/>
            <a:ext cx="0" cy="7019632"/>
          </a:xfrm>
          <a:prstGeom prst="line">
            <a:avLst/>
          </a:prstGeom>
          <a:ln w="28575" cap="rnd">
            <a:solidFill>
              <a:schemeClr val="bg1"/>
            </a:solidFill>
            <a:prstDash val="sysDot"/>
            <a:headEnd type="none" w="sm" len="sm"/>
            <a:tailEnd type="none" w="sm" len="sm"/>
          </a:ln>
        </p:spPr>
      </p:sp>
      <p:sp>
        <p:nvSpPr>
          <p:cNvPr id="15" name="AutoShape 2">
            <a:extLst>
              <a:ext uri="{FF2B5EF4-FFF2-40B4-BE49-F238E27FC236}">
                <a16:creationId xmlns:a16="http://schemas.microsoft.com/office/drawing/2014/main" id="{42B1E145-94E5-4630-95D6-D0F31F4CEDD2}"/>
              </a:ext>
            </a:extLst>
          </p:cNvPr>
          <p:cNvSpPr/>
          <p:nvPr/>
        </p:nvSpPr>
        <p:spPr>
          <a:xfrm>
            <a:off x="10509638" y="2864231"/>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395FB5DF-366A-4998-A9F0-B63D5158E8D4}"/>
              </a:ext>
            </a:extLst>
          </p:cNvPr>
          <p:cNvSpPr txBox="1"/>
          <p:nvPr/>
        </p:nvSpPr>
        <p:spPr>
          <a:xfrm>
            <a:off x="10552452" y="3013889"/>
            <a:ext cx="7175104" cy="2769989"/>
          </a:xfrm>
          <a:prstGeom prst="rect">
            <a:avLst/>
          </a:prstGeom>
        </p:spPr>
        <p:txBody>
          <a:bodyPr wrap="square" lIns="0" tIns="0" rIns="0" bIns="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000" b="0" i="0" u="none" strike="noStrike" kern="1200" cap="none" spc="0" normalizeH="0" baseline="0" noProof="0" dirty="0">
                <a:ln>
                  <a:noFill/>
                </a:ln>
                <a:effectLst/>
                <a:uLnTx/>
                <a:uFillTx/>
                <a:latin typeface="Now" panose="020B0604020202020204" charset="0"/>
              </a:rPr>
              <a:t>Alienta a los beneficiarios a trabajar con la inclusión de las mujeres, por ejemplo, a través de grupos de ahorro, apoyo a las pequeñas empresas, discusiones centradas en las mujeres </a:t>
            </a:r>
            <a:r>
              <a:rPr kumimoji="0" lang="es-ES" b="0" i="0" u="none" strike="noStrike" kern="1200" cap="none" spc="0" normalizeH="0" baseline="0" noProof="0" dirty="0">
                <a:ln>
                  <a:noFill/>
                </a:ln>
                <a:effectLst/>
                <a:uLnTx/>
                <a:uFillTx/>
                <a:latin typeface="Now" panose="020B0604020202020204" charset="0"/>
              </a:rPr>
              <a:t>| SADP, Camboya</a:t>
            </a:r>
          </a:p>
          <a:p>
            <a:pPr marR="0" lvl="0" algn="l" defTabSz="914400" rtl="0" eaLnBrk="1" fontAlgn="auto" latinLnBrk="0" hangingPunct="1">
              <a:lnSpc>
                <a:spcPct val="100000"/>
              </a:lnSpc>
              <a:spcBef>
                <a:spcPts val="0"/>
              </a:spcBef>
              <a:spcAft>
                <a:spcPts val="0"/>
              </a:spcAft>
              <a:buClrTx/>
              <a:buSzTx/>
              <a:tabLst/>
              <a:defRPr/>
            </a:pPr>
            <a:endParaRPr lang="es-ES" sz="2000" dirty="0">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es-ES" sz="2000" b="0" i="0" u="none" strike="noStrike" kern="1200" cap="none" spc="0" normalizeH="0" baseline="0" noProof="0" dirty="0">
                <a:ln>
                  <a:noFill/>
                </a:ln>
                <a:effectLst/>
                <a:uLnTx/>
                <a:uFillTx/>
                <a:latin typeface="Now" panose="020B0604020202020204" charset="0"/>
              </a:rPr>
              <a:t>Trate de mejorar los medios de vida de las mujeres; cuando tengan más ingresos y conexiones, las condiciones cambiarán y tendrán más influencia y oportunidades </a:t>
            </a:r>
            <a:r>
              <a:rPr kumimoji="0" lang="es-ES" b="0" i="0" u="none" strike="noStrike" kern="1200" cap="none" spc="0" normalizeH="0" baseline="0" noProof="0" dirty="0">
                <a:ln>
                  <a:noFill/>
                </a:ln>
                <a:effectLst/>
                <a:uLnTx/>
                <a:uFillTx/>
                <a:latin typeface="Now" panose="020B0604020202020204" charset="0"/>
              </a:rPr>
              <a:t>| CI, Camboya</a:t>
            </a:r>
          </a:p>
        </p:txBody>
      </p:sp>
      <p:sp>
        <p:nvSpPr>
          <p:cNvPr id="17" name="TextBox 4">
            <a:extLst>
              <a:ext uri="{FF2B5EF4-FFF2-40B4-BE49-F238E27FC236}">
                <a16:creationId xmlns:a16="http://schemas.microsoft.com/office/drawing/2014/main" id="{1E282AF1-149E-41ED-BA56-FC209E1A60EA}"/>
              </a:ext>
            </a:extLst>
          </p:cNvPr>
          <p:cNvSpPr txBox="1"/>
          <p:nvPr/>
        </p:nvSpPr>
        <p:spPr>
          <a:xfrm>
            <a:off x="10509637" y="2336823"/>
            <a:ext cx="6684518"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n-US" sz="2400">
                <a:solidFill>
                  <a:srgbClr val="DFFCFD"/>
                </a:solidFill>
                <a:latin typeface="Now Bold"/>
              </a:rPr>
              <a:t>Empoderamiento económico</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pic>
        <p:nvPicPr>
          <p:cNvPr id="3" name="Picture 2">
            <a:extLst>
              <a:ext uri="{FF2B5EF4-FFF2-40B4-BE49-F238E27FC236}">
                <a16:creationId xmlns:a16="http://schemas.microsoft.com/office/drawing/2014/main" id="{C851FBB0-C975-4CD9-A62A-A3AAFBBB489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409088" y="6057900"/>
            <a:ext cx="5288112" cy="3966084"/>
          </a:xfrm>
          <a:prstGeom prst="rect">
            <a:avLst/>
          </a:prstGeom>
        </p:spPr>
      </p:pic>
      <p:sp>
        <p:nvSpPr>
          <p:cNvPr id="19" name="TextBox 4">
            <a:extLst>
              <a:ext uri="{FF2B5EF4-FFF2-40B4-BE49-F238E27FC236}">
                <a16:creationId xmlns:a16="http://schemas.microsoft.com/office/drawing/2014/main" id="{1E731028-3A6D-4274-B38C-434A267809E8}"/>
              </a:ext>
            </a:extLst>
          </p:cNvPr>
          <p:cNvSpPr txBox="1"/>
          <p:nvPr/>
        </p:nvSpPr>
        <p:spPr>
          <a:xfrm>
            <a:off x="15773406" y="8039100"/>
            <a:ext cx="2285994" cy="1972463"/>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es-ES">
                <a:solidFill>
                  <a:prstClr val="white"/>
                </a:solidFill>
                <a:latin typeface="Now"/>
              </a:rPr>
              <a:t>Grupo de Ahorros de Mujeres en colaboración con el Comité Pesquero Comunitario, Camboya.</a:t>
            </a:r>
          </a:p>
          <a:p>
            <a:pPr marL="0" marR="0" lvl="0" indent="0"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ow"/>
                <a:ea typeface="+mn-ea"/>
                <a:cs typeface="+mn-cs"/>
              </a:rPr>
              <a:t>© </a:t>
            </a:r>
            <a:r>
              <a:rPr kumimoji="0" lang="en-US" sz="1800" b="0" i="0" u="none" strike="noStrike" kern="1200" cap="none" spc="0" normalizeH="0" baseline="0" noProof="0" err="1">
                <a:ln>
                  <a:noFill/>
                </a:ln>
                <a:solidFill>
                  <a:prstClr val="white"/>
                </a:solidFill>
                <a:effectLst/>
                <a:uLnTx/>
                <a:uFillTx/>
                <a:latin typeface="Now"/>
                <a:ea typeface="+mn-ea"/>
                <a:cs typeface="+mn-cs"/>
              </a:rPr>
              <a:t>Layhim</a:t>
            </a:r>
            <a:r>
              <a:rPr kumimoji="0" lang="en-US" sz="1800" b="0" i="0" u="none" strike="noStrike" kern="1200" cap="none" spc="0" normalizeH="0" baseline="0" noProof="0">
                <a:ln>
                  <a:noFill/>
                </a:ln>
                <a:solidFill>
                  <a:prstClr val="white"/>
                </a:solidFill>
                <a:effectLst/>
                <a:uLnTx/>
                <a:uFillTx/>
                <a:latin typeface="Now"/>
                <a:ea typeface="+mn-ea"/>
                <a:cs typeface="+mn-cs"/>
              </a:rPr>
              <a:t> Vann, CI </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Tree>
    <p:extLst>
      <p:ext uri="{BB962C8B-B14F-4D97-AF65-F5344CB8AC3E}">
        <p14:creationId xmlns:p14="http://schemas.microsoft.com/office/powerpoint/2010/main" val="284367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a:solidFill>
            <a:schemeClr val="bg1">
              <a:lumMod val="75000"/>
            </a:schemeClr>
          </a:solidFill>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a:solidFill>
            <a:schemeClr val="bg1">
              <a:lumMod val="75000"/>
            </a:schemeClr>
          </a:solidFill>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7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1</a:t>
            </a:r>
          </a:p>
        </p:txBody>
      </p:sp>
      <p:sp>
        <p:nvSpPr>
          <p:cNvPr id="18" name="TextBox 18"/>
          <p:cNvSpPr txBox="1"/>
          <p:nvPr/>
        </p:nvSpPr>
        <p:spPr>
          <a:xfrm>
            <a:off x="591227" y="5715288"/>
            <a:ext cx="3812131" cy="2640659"/>
          </a:xfrm>
          <a:prstGeom prst="rect">
            <a:avLst/>
          </a:prstGeom>
        </p:spPr>
        <p:txBody>
          <a:bodyPr lIns="0" tIns="0" rIns="0" bIns="0" rtlCol="0" anchor="t">
            <a:spAutoFit/>
          </a:bodyPr>
          <a:lstStyle/>
          <a:p>
            <a:pPr algn="ctr">
              <a:lnSpc>
                <a:spcPts val="5179"/>
              </a:lnSpc>
            </a:pPr>
            <a:r>
              <a:rPr lang="es-ES" sz="3699">
                <a:solidFill>
                  <a:srgbClr val="03989E"/>
                </a:solidFill>
                <a:latin typeface="Now"/>
              </a:rPr>
              <a:t>Por qué el género es importante en la conservación</a:t>
            </a:r>
            <a:endParaRPr lang="en-US" sz="2400">
              <a:solidFill>
                <a:srgbClr val="03989E"/>
              </a:solidFill>
              <a:latin typeface="Now" panose="020B0604020202020204" charset="0"/>
            </a:endParaRP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a:solidFill>
                  <a:srgbClr val="FFFFFF"/>
                </a:solidFill>
                <a:latin typeface="Now"/>
              </a:rPr>
              <a:t>Módulos</a:t>
            </a:r>
          </a:p>
        </p:txBody>
      </p:sp>
      <p:sp>
        <p:nvSpPr>
          <p:cNvPr id="22" name="TextBox 22"/>
          <p:cNvSpPr txBox="1"/>
          <p:nvPr/>
        </p:nvSpPr>
        <p:spPr>
          <a:xfrm>
            <a:off x="517674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2</a:t>
            </a:r>
          </a:p>
        </p:txBody>
      </p:sp>
      <p:sp>
        <p:nvSpPr>
          <p:cNvPr id="23" name="TextBox 23"/>
          <p:cNvSpPr txBox="1"/>
          <p:nvPr/>
        </p:nvSpPr>
        <p:spPr>
          <a:xfrm>
            <a:off x="5063118" y="5715288"/>
            <a:ext cx="3812131" cy="2207912"/>
          </a:xfrm>
          <a:prstGeom prst="rect">
            <a:avLst/>
          </a:prstGeom>
        </p:spPr>
        <p:txBody>
          <a:bodyPr lIns="0" tIns="0" rIns="0" bIns="0" rtlCol="0" anchor="t">
            <a:spAutoFit/>
          </a:bodyPr>
          <a:lstStyle/>
          <a:p>
            <a:pPr algn="ctr">
              <a:lnSpc>
                <a:spcPts val="4339"/>
              </a:lnSpc>
            </a:pPr>
            <a:r>
              <a:rPr lang="es-ES" sz="3700">
                <a:solidFill>
                  <a:srgbClr val="03989E"/>
                </a:solidFill>
                <a:latin typeface="Now"/>
              </a:rPr>
              <a:t>Marco de empoderar a las mujeres en conservación</a:t>
            </a:r>
            <a:endParaRPr lang="en-US" sz="3700">
              <a:solidFill>
                <a:srgbClr val="03989E"/>
              </a:solidFill>
              <a:latin typeface="Now"/>
            </a:endParaRPr>
          </a:p>
        </p:txBody>
      </p:sp>
      <p:sp>
        <p:nvSpPr>
          <p:cNvPr id="24" name="TextBox 24"/>
          <p:cNvSpPr txBox="1"/>
          <p:nvPr/>
        </p:nvSpPr>
        <p:spPr>
          <a:xfrm>
            <a:off x="966331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3</a:t>
            </a:r>
          </a:p>
        </p:txBody>
      </p:sp>
      <p:sp>
        <p:nvSpPr>
          <p:cNvPr id="25" name="TextBox 25"/>
          <p:cNvSpPr txBox="1"/>
          <p:nvPr/>
        </p:nvSpPr>
        <p:spPr>
          <a:xfrm>
            <a:off x="9549688" y="5715288"/>
            <a:ext cx="3812131" cy="1973810"/>
          </a:xfrm>
          <a:prstGeom prst="rect">
            <a:avLst/>
          </a:prstGeom>
        </p:spPr>
        <p:txBody>
          <a:bodyPr lIns="0" tIns="0" rIns="0" bIns="0" rtlCol="0" anchor="t">
            <a:spAutoFit/>
          </a:bodyPr>
          <a:lstStyle/>
          <a:p>
            <a:pPr algn="ctr">
              <a:lnSpc>
                <a:spcPts val="5179"/>
              </a:lnSpc>
            </a:pPr>
            <a:r>
              <a:rPr lang="es-ES" sz="3699">
                <a:solidFill>
                  <a:srgbClr val="03989E"/>
                </a:solidFill>
                <a:latin typeface="Now"/>
              </a:rPr>
              <a:t>Formas de pensar y trabajar</a:t>
            </a:r>
            <a:endParaRPr lang="en-US" sz="3699">
              <a:solidFill>
                <a:srgbClr val="03989E"/>
              </a:solidFill>
              <a:latin typeface="Now"/>
            </a:endParaRP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Anexo</a:t>
            </a:r>
          </a:p>
        </p:txBody>
      </p:sp>
      <p:sp>
        <p:nvSpPr>
          <p:cNvPr id="27" name="TextBox 27"/>
          <p:cNvSpPr txBox="1"/>
          <p:nvPr/>
        </p:nvSpPr>
        <p:spPr>
          <a:xfrm>
            <a:off x="13993340" y="5715288"/>
            <a:ext cx="3812131" cy="1954959"/>
          </a:xfrm>
          <a:prstGeom prst="rect">
            <a:avLst/>
          </a:prstGeom>
        </p:spPr>
        <p:txBody>
          <a:bodyPr lIns="0" tIns="0" rIns="0" bIns="0" rtlCol="0" anchor="t">
            <a:spAutoFit/>
          </a:bodyPr>
          <a:lstStyle/>
          <a:p>
            <a:pPr algn="ctr">
              <a:lnSpc>
                <a:spcPts val="5179"/>
              </a:lnSpc>
            </a:pPr>
            <a:r>
              <a:rPr lang="en-US" sz="3699">
                <a:solidFill>
                  <a:srgbClr val="03989E"/>
                </a:solidFill>
                <a:latin typeface="Now" panose="020B0604020202020204" charset="0"/>
              </a:rPr>
              <a:t>Aprendizaje Adicional:</a:t>
            </a:r>
          </a:p>
          <a:p>
            <a:pPr algn="ctr">
              <a:lnSpc>
                <a:spcPts val="5179"/>
              </a:lnSpc>
            </a:pPr>
            <a:r>
              <a:rPr lang="en-US" sz="3200">
                <a:solidFill>
                  <a:srgbClr val="03989E"/>
                </a:solidFill>
                <a:latin typeface="Now" panose="020B0604020202020204" charset="0"/>
              </a:rPr>
              <a:t>Recursos útiles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199" y="440706"/>
            <a:ext cx="9731065"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panose="00000500000000000000" pitchFamily="50" charset="0"/>
              </a:rPr>
              <a:t>EMPODERANDO A LAS MUJERES  EN LA CONSERVACIÓN</a:t>
            </a:r>
          </a:p>
        </p:txBody>
      </p:sp>
      <p:sp>
        <p:nvSpPr>
          <p:cNvPr id="29" name="AutoShape 4">
            <a:extLst>
              <a:ext uri="{FF2B5EF4-FFF2-40B4-BE49-F238E27FC236}">
                <a16:creationId xmlns:a16="http://schemas.microsoft.com/office/drawing/2014/main" id="{E9F3D7D2-9573-44D3-B9C9-06079613BE3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DC60B9D-283B-4B14-82BD-83E273E26061}"/>
              </a:ext>
            </a:extLst>
          </p:cNvPr>
          <p:cNvSpPr/>
          <p:nvPr/>
        </p:nvSpPr>
        <p:spPr>
          <a:xfrm>
            <a:off x="609601" y="2171701"/>
            <a:ext cx="17068800" cy="7803736"/>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Ejemplos</a:t>
            </a:r>
          </a:p>
        </p:txBody>
      </p:sp>
      <p:sp>
        <p:nvSpPr>
          <p:cNvPr id="10" name="TextBox 3">
            <a:extLst>
              <a:ext uri="{FF2B5EF4-FFF2-40B4-BE49-F238E27FC236}">
                <a16:creationId xmlns:a16="http://schemas.microsoft.com/office/drawing/2014/main" id="{7B38A831-2667-4131-BE6E-EEF69740F0EA}"/>
              </a:ext>
            </a:extLst>
          </p:cNvPr>
          <p:cNvSpPr txBox="1"/>
          <p:nvPr/>
        </p:nvSpPr>
        <p:spPr>
          <a:xfrm>
            <a:off x="9533639" y="6439912"/>
            <a:ext cx="7896514" cy="290848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100" b="0" i="0" u="none" strike="noStrike" kern="1200" cap="none" spc="0" normalizeH="0" baseline="0" noProof="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Durante las capacitaciones, use historias y juegos de roles que muestren la importancia de las mujeres; informe a los hombres, incluyendo los miembros del Comité Pesquero Comunitario y las autoridades locales, para ayudarlos a comprender la importancia de la igualdad de género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100" b="0" i="0" u="none" strike="noStrike" kern="1200" cap="none" spc="0" normalizeH="0" baseline="0" noProof="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 </a:t>
            </a:r>
            <a:r>
              <a:rPr kumimoji="0" lang="es-ES" b="0" i="0" u="none" strike="noStrike" kern="1200" cap="none" spc="0" normalizeH="0" baseline="0" noProof="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CI, Camboya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100">
              <a:solidFill>
                <a:prstClr val="black"/>
              </a:solidFill>
              <a:latin typeface="Now" panose="020B0604020202020204" charset="0"/>
              <a:ea typeface="Calibri" panose="020F0502020204030204" pitchFamily="34" charset="0"/>
              <a:cs typeface="Myanmar Tex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100" b="0" i="0" u="none" strike="noStrike" kern="1200" cap="none" spc="0" normalizeH="0" baseline="0" noProof="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No busque solo mujeres para participar, sino hombres que trabajarán para apoyar a las mujeres | </a:t>
            </a:r>
            <a:r>
              <a:rPr kumimoji="0" lang="es-ES" b="0" i="0" u="none" strike="noStrike" kern="1200" cap="none" spc="0" normalizeH="0" baseline="0" noProof="0">
                <a:ln>
                  <a:noFill/>
                </a:ln>
                <a:solidFill>
                  <a:prstClr val="black"/>
                </a:solidFill>
                <a:effectLst/>
                <a:uLnTx/>
                <a:uFillTx/>
                <a:latin typeface="Now" panose="020B0604020202020204" charset="0"/>
                <a:ea typeface="Calibri" panose="020F0502020204030204" pitchFamily="34" charset="0"/>
                <a:cs typeface="Myanmar Text" panose="020B0502040204020203" pitchFamily="34" charset="0"/>
              </a:rPr>
              <a:t>CIYA, Camboya</a:t>
            </a:r>
          </a:p>
        </p:txBody>
      </p:sp>
      <p:pic>
        <p:nvPicPr>
          <p:cNvPr id="3" name="Picture 2">
            <a:extLst>
              <a:ext uri="{FF2B5EF4-FFF2-40B4-BE49-F238E27FC236}">
                <a16:creationId xmlns:a16="http://schemas.microsoft.com/office/drawing/2014/main" id="{BC7AC35E-3F69-4DB3-BADA-36017B9C6E0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061661" y="2409201"/>
            <a:ext cx="5288112" cy="3400661"/>
          </a:xfrm>
          <a:prstGeom prst="rect">
            <a:avLst/>
          </a:prstGeom>
        </p:spPr>
      </p:pic>
      <p:sp>
        <p:nvSpPr>
          <p:cNvPr id="13" name="TextBox 4">
            <a:extLst>
              <a:ext uri="{FF2B5EF4-FFF2-40B4-BE49-F238E27FC236}">
                <a16:creationId xmlns:a16="http://schemas.microsoft.com/office/drawing/2014/main" id="{D5B31204-933D-4E43-8A55-E08906E5258C}"/>
              </a:ext>
            </a:extLst>
          </p:cNvPr>
          <p:cNvSpPr txBox="1"/>
          <p:nvPr/>
        </p:nvSpPr>
        <p:spPr>
          <a:xfrm>
            <a:off x="15438718" y="2417223"/>
            <a:ext cx="2239682" cy="1690335"/>
          </a:xfrm>
          <a:prstGeom prst="rect">
            <a:avLst/>
          </a:prstGeom>
        </p:spPr>
        <p:txBody>
          <a:bodyPr wrap="square"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lang="es-ES">
                <a:solidFill>
                  <a:prstClr val="white"/>
                </a:solidFill>
                <a:latin typeface="Now"/>
              </a:rPr>
              <a:t>Capacitación en género con hombres y mujeres, Camboya.</a:t>
            </a:r>
          </a:p>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ow"/>
                <a:ea typeface="+mn-ea"/>
                <a:cs typeface="+mn-cs"/>
              </a:rPr>
              <a:t>© Conservation International</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graphicFrame>
        <p:nvGraphicFramePr>
          <p:cNvPr id="14" name="Table 13">
            <a:extLst>
              <a:ext uri="{FF2B5EF4-FFF2-40B4-BE49-F238E27FC236}">
                <a16:creationId xmlns:a16="http://schemas.microsoft.com/office/drawing/2014/main" id="{491F0B32-CBDE-417C-9590-6F9C1DC9CBFF}"/>
              </a:ext>
            </a:extLst>
          </p:cNvPr>
          <p:cNvGraphicFramePr>
            <a:graphicFrameLocks noGrp="1"/>
          </p:cNvGraphicFramePr>
          <p:nvPr>
            <p:extLst>
              <p:ext uri="{D42A27DB-BD31-4B8C-83A1-F6EECF244321}">
                <p14:modId xmlns:p14="http://schemas.microsoft.com/office/powerpoint/2010/main" val="643840986"/>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kumimoji="0" lang="en-US" sz="2600" b="1" i="0" u="none" strike="noStrike" kern="1200" cap="none" spc="0" normalizeH="0" baseline="0" noProof="0">
                          <a:ln>
                            <a:noFill/>
                          </a:ln>
                          <a:solidFill>
                            <a:prstClr val="white"/>
                          </a:solidFill>
                          <a:effectLst/>
                          <a:uLnTx/>
                          <a:uFillTx/>
                          <a:latin typeface="Now" panose="020B0604020202020204" charset="0"/>
                          <a:ea typeface="+mn-ea"/>
                          <a:cs typeface="+mn-cs"/>
                        </a:rPr>
                        <a:t>Desafío</a:t>
                      </a:r>
                      <a:r>
                        <a:rPr lang="en-US" sz="2600">
                          <a:latin typeface="Now" panose="020B0604020202020204" charset="0"/>
                        </a:rPr>
                        <a:t>: </a:t>
                      </a:r>
                      <a:r>
                        <a:rPr lang="es-ES" sz="2600" b="0">
                          <a:latin typeface="Now" panose="020B0604020202020204" charset="0"/>
                        </a:rPr>
                        <a:t>Familias, maridos preocupados por la participación de las mujeres en las actividades</a:t>
                      </a:r>
                      <a:endParaRPr lang="en-US" sz="2600">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s-ES" sz="2600">
                        <a:solidFill>
                          <a:schemeClr val="bg1"/>
                        </a:solidFill>
                        <a:latin typeface="Now" panose="020B060402020202020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5" name="AutoShape 2">
            <a:extLst>
              <a:ext uri="{FF2B5EF4-FFF2-40B4-BE49-F238E27FC236}">
                <a16:creationId xmlns:a16="http://schemas.microsoft.com/office/drawing/2014/main" id="{42B1E145-94E5-4630-95D6-D0F31F4CEDD2}"/>
              </a:ext>
            </a:extLst>
          </p:cNvPr>
          <p:cNvSpPr/>
          <p:nvPr/>
        </p:nvSpPr>
        <p:spPr>
          <a:xfrm>
            <a:off x="762000" y="3771900"/>
            <a:ext cx="4374988" cy="0"/>
          </a:xfrm>
          <a:prstGeom prst="line">
            <a:avLst/>
          </a:prstGeom>
          <a:ln w="28575" cap="rnd">
            <a:solidFill>
              <a:schemeClr val="bg1"/>
            </a:solidFill>
            <a:prstDash val="sysDot"/>
            <a:headEnd type="none" w="sm" len="sm"/>
            <a:tailEnd type="none" w="sm" len="sm"/>
          </a:ln>
        </p:spPr>
      </p:sp>
      <p:sp>
        <p:nvSpPr>
          <p:cNvPr id="16" name="TextBox 3">
            <a:extLst>
              <a:ext uri="{FF2B5EF4-FFF2-40B4-BE49-F238E27FC236}">
                <a16:creationId xmlns:a16="http://schemas.microsoft.com/office/drawing/2014/main" id="{395FB5DF-366A-4998-A9F0-B63D5158E8D4}"/>
              </a:ext>
            </a:extLst>
          </p:cNvPr>
          <p:cNvSpPr txBox="1"/>
          <p:nvPr/>
        </p:nvSpPr>
        <p:spPr>
          <a:xfrm>
            <a:off x="875057" y="4000500"/>
            <a:ext cx="7896513" cy="6140142"/>
          </a:xfrm>
          <a:prstGeom prst="rect">
            <a:avLst/>
          </a:prstGeom>
        </p:spPr>
        <p:txBody>
          <a:bodyPr wrap="square" lIns="0" tIns="0" rIns="0" bIns="0" rtlCol="0" anchor="t">
            <a:spAutoFit/>
          </a:bodyPr>
          <a:lstStyle/>
          <a:p>
            <a:pPr>
              <a:defRPr/>
            </a:pPr>
            <a:r>
              <a:rPr kumimoji="0" lang="es-ES" sz="2100" b="0" i="0" u="none" strike="noStrike" kern="1200" cap="none" spc="0" normalizeH="0" baseline="0" noProof="0" dirty="0">
                <a:ln>
                  <a:noFill/>
                </a:ln>
                <a:solidFill>
                  <a:srgbClr val="1E1E1E"/>
                </a:solidFill>
                <a:effectLst/>
                <a:uLnTx/>
                <a:uFillTx/>
                <a:latin typeface="Now" panose="020B0604020202020204" charset="0"/>
              </a:rPr>
              <a:t>Incluir a los hombres en las capacitaciones sobre cuestiones de género | </a:t>
            </a:r>
            <a:r>
              <a:rPr kumimoji="0" lang="es-ES" b="0" i="0" u="none" strike="noStrike" kern="1200" cap="none" spc="0" normalizeH="0" baseline="0" noProof="0" dirty="0">
                <a:ln>
                  <a:noFill/>
                </a:ln>
                <a:solidFill>
                  <a:srgbClr val="1E1E1E"/>
                </a:solidFill>
                <a:effectLst/>
                <a:uLnTx/>
                <a:uFillTx/>
                <a:latin typeface="Now" panose="020B0604020202020204" charset="0"/>
              </a:rPr>
              <a:t>FACT, Camboya</a:t>
            </a:r>
          </a:p>
          <a:p>
            <a:pPr>
              <a:defRPr/>
            </a:pPr>
            <a:endParaRPr lang="es-ES" sz="2100" dirty="0">
              <a:solidFill>
                <a:srgbClr val="1E1E1E"/>
              </a:solidFill>
              <a:latin typeface="Now" panose="020B0604020202020204" charset="0"/>
            </a:endParaRPr>
          </a:p>
          <a:p>
            <a:pPr>
              <a:defRPr/>
            </a:pPr>
            <a:r>
              <a:rPr kumimoji="0" lang="es-ES" sz="2100" b="0" i="0" u="none" strike="noStrike" kern="1200" cap="none" spc="0" normalizeH="0" baseline="0" noProof="0" dirty="0">
                <a:ln>
                  <a:noFill/>
                </a:ln>
                <a:solidFill>
                  <a:srgbClr val="1E1E1E"/>
                </a:solidFill>
                <a:effectLst/>
                <a:uLnTx/>
                <a:uFillTx/>
                <a:latin typeface="Now" panose="020B0604020202020204" charset="0"/>
              </a:rPr>
              <a:t>Foro familiar: reunió a los miembros de la familia para analizar las normas y roles de género, y para discutir cómo ampliar las oportunidades para las niñas y mujeres </a:t>
            </a:r>
          </a:p>
          <a:p>
            <a:pPr>
              <a:defRPr/>
            </a:pPr>
            <a:r>
              <a:rPr kumimoji="0" lang="es-ES" sz="2100" b="0" i="0" u="none" strike="noStrike" kern="1200" cap="none" spc="0" normalizeH="0" baseline="0" noProof="0" dirty="0">
                <a:ln>
                  <a:noFill/>
                </a:ln>
                <a:solidFill>
                  <a:srgbClr val="1E1E1E"/>
                </a:solidFill>
                <a:effectLst/>
                <a:uLnTx/>
                <a:uFillTx/>
                <a:latin typeface="Now" panose="020B0604020202020204" charset="0"/>
              </a:rPr>
              <a:t>| </a:t>
            </a:r>
            <a:r>
              <a:rPr kumimoji="0" lang="es-ES" b="0" i="0" u="none" strike="noStrike" kern="1200" cap="none" spc="0" normalizeH="0" baseline="0" noProof="0" dirty="0">
                <a:ln>
                  <a:noFill/>
                </a:ln>
                <a:solidFill>
                  <a:srgbClr val="1E1E1E"/>
                </a:solidFill>
                <a:effectLst/>
                <a:uLnTx/>
                <a:uFillTx/>
                <a:latin typeface="Now" panose="020B0604020202020204" charset="0"/>
              </a:rPr>
              <a:t>HA, Camboya</a:t>
            </a:r>
          </a:p>
          <a:p>
            <a:pPr>
              <a:defRPr/>
            </a:pPr>
            <a:endParaRPr lang="es-ES" sz="2100" dirty="0">
              <a:solidFill>
                <a:srgbClr val="1E1E1E"/>
              </a:solidFill>
              <a:latin typeface="Now" panose="020B0604020202020204" charset="0"/>
            </a:endParaRPr>
          </a:p>
          <a:p>
            <a:pPr>
              <a:defRPr/>
            </a:pPr>
            <a:r>
              <a:rPr kumimoji="0" lang="es-ES" sz="2100" b="0" i="0" u="none" strike="noStrike" kern="1200" cap="none" spc="0" normalizeH="0" baseline="0" noProof="0" dirty="0">
                <a:ln>
                  <a:noFill/>
                </a:ln>
                <a:solidFill>
                  <a:srgbClr val="1E1E1E"/>
                </a:solidFill>
                <a:effectLst/>
                <a:uLnTx/>
                <a:uFillTx/>
                <a:latin typeface="Now" panose="020B0604020202020204" charset="0"/>
              </a:rPr>
              <a:t>Trabajar para prevenir/evitar conflictos; involucrar a hombres y mujeres en la explicación del propósito de incluir a las mujeres en la investigación y la abogacía </a:t>
            </a:r>
          </a:p>
          <a:p>
            <a:pPr>
              <a:defRPr/>
            </a:pPr>
            <a:r>
              <a:rPr kumimoji="0" lang="es-ES" sz="2100" b="0" i="0" u="none" strike="noStrike" kern="1200" cap="none" spc="0" normalizeH="0" baseline="0" noProof="0" dirty="0">
                <a:ln>
                  <a:noFill/>
                </a:ln>
                <a:solidFill>
                  <a:srgbClr val="1E1E1E"/>
                </a:solidFill>
                <a:effectLst/>
                <a:uLnTx/>
                <a:uFillTx/>
                <a:latin typeface="Now" panose="020B0604020202020204" charset="0"/>
              </a:rPr>
              <a:t>| </a:t>
            </a:r>
            <a:r>
              <a:rPr kumimoji="0" lang="es-ES" b="0" i="0" u="none" strike="noStrike" kern="1200" cap="none" spc="0" normalizeH="0" baseline="0" noProof="0" dirty="0">
                <a:ln>
                  <a:noFill/>
                </a:ln>
                <a:solidFill>
                  <a:srgbClr val="1E1E1E"/>
                </a:solidFill>
                <a:effectLst/>
                <a:uLnTx/>
                <a:uFillTx/>
                <a:latin typeface="Now" panose="020B0604020202020204" charset="0"/>
              </a:rPr>
              <a:t>MCI, Tailandia</a:t>
            </a:r>
          </a:p>
          <a:p>
            <a:pPr>
              <a:defRPr/>
            </a:pPr>
            <a:endParaRPr lang="es-ES" sz="2100" dirty="0">
              <a:solidFill>
                <a:srgbClr val="1E1E1E"/>
              </a:solidFill>
              <a:latin typeface="Now" panose="020B0604020202020204" charset="0"/>
            </a:endParaRPr>
          </a:p>
          <a:p>
            <a:pPr>
              <a:defRPr/>
            </a:pPr>
            <a:r>
              <a:rPr kumimoji="0" lang="es-ES" sz="2100" b="0" i="0" u="none" strike="noStrike" kern="1200" cap="none" spc="0" normalizeH="0" baseline="0" noProof="0" dirty="0">
                <a:ln>
                  <a:noFill/>
                </a:ln>
                <a:solidFill>
                  <a:srgbClr val="1E1E1E"/>
                </a:solidFill>
                <a:effectLst/>
                <a:uLnTx/>
                <a:uFillTx/>
                <a:latin typeface="Now" panose="020B0604020202020204" charset="0"/>
              </a:rPr>
              <a:t>Personas focales femeninas trabajan con familias para explicar cómo se involucrarán las mujeres y para generar confianza - hemos observado que las familias cambian y permiten que las hijas y las esposas se unan a las actividades con más frecuencia | </a:t>
            </a:r>
            <a:r>
              <a:rPr kumimoji="0" lang="es-ES" b="0" i="0" u="none" strike="noStrike" kern="1200" cap="none" spc="0" normalizeH="0" baseline="0" noProof="0" dirty="0" err="1">
                <a:ln>
                  <a:noFill/>
                </a:ln>
                <a:solidFill>
                  <a:srgbClr val="1E1E1E"/>
                </a:solidFill>
                <a:effectLst/>
                <a:uLnTx/>
                <a:uFillTx/>
                <a:latin typeface="Now" panose="020B0604020202020204" charset="0"/>
              </a:rPr>
              <a:t>My</a:t>
            </a:r>
            <a:r>
              <a:rPr kumimoji="0" lang="es-ES" b="0" i="0" u="none" strike="noStrike" kern="1200" cap="none" spc="0" normalizeH="0" baseline="0" noProof="0" dirty="0">
                <a:ln>
                  <a:noFill/>
                </a:ln>
                <a:solidFill>
                  <a:srgbClr val="1E1E1E"/>
                </a:solidFill>
                <a:effectLst/>
                <a:uLnTx/>
                <a:uFillTx/>
                <a:latin typeface="Now" panose="020B0604020202020204" charset="0"/>
              </a:rPr>
              <a:t> </a:t>
            </a:r>
            <a:r>
              <a:rPr kumimoji="0" lang="es-ES" b="0" i="0" u="none" strike="noStrike" kern="1200" cap="none" spc="0" normalizeH="0" baseline="0" noProof="0" dirty="0" err="1">
                <a:ln>
                  <a:noFill/>
                </a:ln>
                <a:solidFill>
                  <a:srgbClr val="1E1E1E"/>
                </a:solidFill>
                <a:effectLst/>
                <a:uLnTx/>
                <a:uFillTx/>
                <a:latin typeface="Now" panose="020B0604020202020204" charset="0"/>
              </a:rPr>
              <a:t>Village</a:t>
            </a:r>
            <a:r>
              <a:rPr kumimoji="0" lang="es-ES" b="0" i="0" u="none" strike="noStrike" kern="1200" cap="none" spc="0" normalizeH="0" baseline="0" noProof="0" dirty="0">
                <a:ln>
                  <a:noFill/>
                </a:ln>
                <a:solidFill>
                  <a:srgbClr val="1E1E1E"/>
                </a:solidFill>
                <a:effectLst/>
                <a:uLnTx/>
                <a:uFillTx/>
                <a:latin typeface="Now" panose="020B0604020202020204" charset="0"/>
              </a:rPr>
              <a:t>, Camboya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Now" panose="020B0604020202020204" charset="0"/>
              <a:ea typeface="Calibri" panose="020F0502020204030204" pitchFamily="34" charset="0"/>
              <a:cs typeface="Times New Roman" panose="02020603050405020304" pitchFamily="18" charset="0"/>
            </a:endParaRPr>
          </a:p>
        </p:txBody>
      </p:sp>
      <p:sp>
        <p:nvSpPr>
          <p:cNvPr id="17" name="TextBox 4">
            <a:extLst>
              <a:ext uri="{FF2B5EF4-FFF2-40B4-BE49-F238E27FC236}">
                <a16:creationId xmlns:a16="http://schemas.microsoft.com/office/drawing/2014/main" id="{1E282AF1-149E-41ED-BA56-FC209E1A60EA}"/>
              </a:ext>
            </a:extLst>
          </p:cNvPr>
          <p:cNvSpPr txBox="1"/>
          <p:nvPr/>
        </p:nvSpPr>
        <p:spPr>
          <a:xfrm>
            <a:off x="762000" y="3276354"/>
            <a:ext cx="6684518" cy="41934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DFFCFD"/>
                </a:solidFill>
                <a:effectLst/>
                <a:uLnTx/>
                <a:uFillTx/>
                <a:latin typeface="Now Bold"/>
                <a:ea typeface="+mn-ea"/>
                <a:cs typeface="+mn-cs"/>
              </a:rPr>
              <a:t>Incluyendo hombres y familias</a:t>
            </a:r>
          </a:p>
        </p:txBody>
      </p:sp>
    </p:spTree>
    <p:extLst>
      <p:ext uri="{BB962C8B-B14F-4D97-AF65-F5344CB8AC3E}">
        <p14:creationId xmlns:p14="http://schemas.microsoft.com/office/powerpoint/2010/main" val="1987136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Ejemplos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1255810982"/>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Desafío: </a:t>
                      </a:r>
                      <a:r>
                        <a:rPr lang="es-ES" sz="2600" b="0">
                          <a:solidFill>
                            <a:schemeClr val="bg1"/>
                          </a:solidFill>
                          <a:latin typeface="Now" panose="020B0604020202020204" charset="0"/>
                        </a:rPr>
                        <a:t>Los horarios de las mujeres son ocupados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r>
                        <a:rPr lang="en-US" sz="2400" b="1" dirty="0" err="1">
                          <a:solidFill>
                            <a:schemeClr val="bg1"/>
                          </a:solidFill>
                          <a:latin typeface="Now" panose="020B0604020202020204" charset="0"/>
                        </a:rPr>
                        <a:t>Posibles</a:t>
                      </a:r>
                      <a:r>
                        <a:rPr lang="en-US" sz="2400" b="1" dirty="0">
                          <a:solidFill>
                            <a:schemeClr val="bg1"/>
                          </a:solidFill>
                          <a:latin typeface="Now" panose="020B0604020202020204" charset="0"/>
                        </a:rPr>
                        <a:t> </a:t>
                      </a:r>
                      <a:r>
                        <a:rPr lang="en-US" sz="2400" b="1" dirty="0" err="1">
                          <a:solidFill>
                            <a:schemeClr val="bg1"/>
                          </a:solidFill>
                          <a:latin typeface="Now" panose="020B0604020202020204" charset="0"/>
                        </a:rPr>
                        <a:t>estrategias</a:t>
                      </a:r>
                      <a:r>
                        <a:rPr lang="en-US" sz="2400" b="1" dirty="0">
                          <a:solidFill>
                            <a:schemeClr val="bg1"/>
                          </a:solidFill>
                          <a:latin typeface="Now" panose="020B0604020202020204" charset="0"/>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ES" sz="2200" dirty="0">
                          <a:solidFill>
                            <a:schemeClr val="bg1"/>
                          </a:solidFill>
                          <a:latin typeface="Now" panose="020B0604020202020204" charset="0"/>
                        </a:rPr>
                        <a:t>Programar actividades en horarios convenientes para las mujeres.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ES" sz="2200" dirty="0">
                          <a:solidFill>
                            <a:schemeClr val="bg1"/>
                          </a:solidFill>
                          <a:latin typeface="Now" panose="020B0604020202020204" charset="0"/>
                        </a:rPr>
                        <a:t>Proveer opciones de guardería en los lugares de las actividades.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ES" sz="2200" dirty="0">
                          <a:solidFill>
                            <a:schemeClr val="bg1"/>
                          </a:solidFill>
                          <a:latin typeface="Now" panose="020B0604020202020204" charset="0"/>
                        </a:rPr>
                        <a:t>Considerar una compensación por su tiempo (pero este puede ser un tema delicado - ¡tenga cuidado!).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Rectangle 9">
            <a:extLst>
              <a:ext uri="{FF2B5EF4-FFF2-40B4-BE49-F238E27FC236}">
                <a16:creationId xmlns:a16="http://schemas.microsoft.com/office/drawing/2014/main" id="{789C1EBA-840A-4F88-9646-5EDDF130563A}"/>
              </a:ext>
            </a:extLst>
          </p:cNvPr>
          <p:cNvSpPr/>
          <p:nvPr/>
        </p:nvSpPr>
        <p:spPr>
          <a:xfrm>
            <a:off x="9906000" y="2171700"/>
            <a:ext cx="7772394" cy="77724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851B90FD-EB5F-4B9A-9CDE-4DC1C87DA060}"/>
              </a:ext>
            </a:extLst>
          </p:cNvPr>
          <p:cNvSpPr/>
          <p:nvPr/>
        </p:nvSpPr>
        <p:spPr>
          <a:xfrm>
            <a:off x="10204838" y="3299952"/>
            <a:ext cx="4374988" cy="0"/>
          </a:xfrm>
          <a:prstGeom prst="line">
            <a:avLst/>
          </a:prstGeom>
          <a:ln w="28575" cap="rnd">
            <a:solidFill>
              <a:schemeClr val="bg1"/>
            </a:solidFill>
            <a:prstDash val="sysDot"/>
            <a:headEnd type="none" w="sm" len="sm"/>
            <a:tailEnd type="none" w="sm" len="sm"/>
          </a:ln>
        </p:spPr>
      </p:sp>
      <p:sp>
        <p:nvSpPr>
          <p:cNvPr id="13" name="TextBox 3">
            <a:extLst>
              <a:ext uri="{FF2B5EF4-FFF2-40B4-BE49-F238E27FC236}">
                <a16:creationId xmlns:a16="http://schemas.microsoft.com/office/drawing/2014/main" id="{E0244270-E80A-44E3-9D5A-3B6D05304216}"/>
              </a:ext>
            </a:extLst>
          </p:cNvPr>
          <p:cNvSpPr txBox="1"/>
          <p:nvPr/>
        </p:nvSpPr>
        <p:spPr>
          <a:xfrm>
            <a:off x="10247652" y="3435370"/>
            <a:ext cx="7175104" cy="6432530"/>
          </a:xfrm>
          <a:prstGeom prst="rect">
            <a:avLst/>
          </a:prstGeom>
        </p:spPr>
        <p:txBody>
          <a:bodyPr wrap="square" lIns="0" tIns="0" rIns="0" bIns="0"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s-ES" sz="2200" b="0" i="0" u="none" strike="noStrike" kern="1200" cap="none" spc="0" normalizeH="0" baseline="0" noProof="0">
                <a:ln>
                  <a:noFill/>
                </a:ln>
                <a:solidFill>
                  <a:prstClr val="black"/>
                </a:solidFill>
                <a:effectLst/>
                <a:uLnTx/>
                <a:uFillTx/>
                <a:latin typeface="Now" panose="020B0604020202020204" charset="0"/>
              </a:rPr>
              <a:t>Proyecto de bienestar del personal: clases de apoyo a la atención plena, la meditación; opción de licencia de meditación de 14 días | </a:t>
            </a:r>
            <a:r>
              <a:rPr kumimoji="0" lang="es-ES" sz="2000" b="0" i="0" u="none" strike="noStrike" kern="1200" cap="none" spc="0" normalizeH="0" baseline="0" noProof="0">
                <a:ln>
                  <a:noFill/>
                </a:ln>
                <a:solidFill>
                  <a:prstClr val="black"/>
                </a:solidFill>
                <a:effectLst/>
                <a:uLnTx/>
                <a:uFillTx/>
                <a:latin typeface="Now" panose="020B0604020202020204" charset="0"/>
              </a:rPr>
              <a:t>SADP, Camboya</a:t>
            </a:r>
          </a:p>
          <a:p>
            <a:pPr marR="0" lvl="0" algn="l" defTabSz="914400" rtl="0" eaLnBrk="1" fontAlgn="auto" latinLnBrk="0" hangingPunct="1">
              <a:lnSpc>
                <a:spcPct val="100000"/>
              </a:lnSpc>
              <a:spcBef>
                <a:spcPts val="0"/>
              </a:spcBef>
              <a:spcAft>
                <a:spcPts val="0"/>
              </a:spcAft>
              <a:buClrTx/>
              <a:buSzTx/>
              <a:tabLst/>
              <a:defRPr/>
            </a:pPr>
            <a:endParaRPr lang="es-ES" sz="220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es-ES" sz="2200" b="0" i="0" u="none" strike="noStrike" kern="1200" cap="none" spc="0" normalizeH="0" baseline="0" noProof="0">
                <a:ln>
                  <a:noFill/>
                </a:ln>
                <a:solidFill>
                  <a:prstClr val="black"/>
                </a:solidFill>
                <a:effectLst/>
                <a:uLnTx/>
                <a:uFillTx/>
                <a:latin typeface="Now" panose="020B0604020202020204" charset="0"/>
              </a:rPr>
              <a:t>Espacio en la oficina para niños; tanto hombres como mujeres pueden traer a sus hijos | </a:t>
            </a:r>
            <a:r>
              <a:rPr kumimoji="0" lang="es-ES" sz="2000" b="0" i="0" u="none" strike="noStrike" kern="1200" cap="none" spc="0" normalizeH="0" baseline="0" noProof="0">
                <a:ln>
                  <a:noFill/>
                </a:ln>
                <a:solidFill>
                  <a:prstClr val="black"/>
                </a:solidFill>
                <a:effectLst/>
                <a:uLnTx/>
                <a:uFillTx/>
                <a:latin typeface="Now" panose="020B0604020202020204" charset="0"/>
              </a:rPr>
              <a:t>SADP, Camboya</a:t>
            </a:r>
          </a:p>
          <a:p>
            <a:pPr marR="0" lvl="0" algn="l" defTabSz="914400" rtl="0" eaLnBrk="1" fontAlgn="auto" latinLnBrk="0" hangingPunct="1">
              <a:lnSpc>
                <a:spcPct val="100000"/>
              </a:lnSpc>
              <a:spcBef>
                <a:spcPts val="0"/>
              </a:spcBef>
              <a:spcAft>
                <a:spcPts val="0"/>
              </a:spcAft>
              <a:buClrTx/>
              <a:buSzTx/>
              <a:tabLst/>
              <a:defRPr/>
            </a:pPr>
            <a:endParaRPr lang="es-ES" sz="220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es-ES" sz="2200" b="0" i="0" u="none" strike="noStrike" kern="1200" cap="none" spc="0" normalizeH="0" baseline="0" noProof="0">
                <a:ln>
                  <a:noFill/>
                </a:ln>
                <a:solidFill>
                  <a:prstClr val="black"/>
                </a:solidFill>
                <a:effectLst/>
                <a:uLnTx/>
                <a:uFillTx/>
                <a:latin typeface="Now" panose="020B0604020202020204" charset="0"/>
              </a:rPr>
              <a:t>Discusiones del personal sobre el manejo del trabajo y la familia, entre hombres y mujeres | </a:t>
            </a:r>
            <a:r>
              <a:rPr kumimoji="0" lang="es-ES" sz="2000" b="0" i="0" u="none" strike="noStrike" kern="1200" cap="none" spc="0" normalizeH="0" baseline="0" noProof="0">
                <a:ln>
                  <a:noFill/>
                </a:ln>
                <a:solidFill>
                  <a:prstClr val="black"/>
                </a:solidFill>
                <a:effectLst/>
                <a:uLnTx/>
                <a:uFillTx/>
                <a:latin typeface="Now" panose="020B0604020202020204" charset="0"/>
              </a:rPr>
              <a:t>SADP, Camboya</a:t>
            </a:r>
          </a:p>
          <a:p>
            <a:pPr marR="0" lvl="0" algn="l" defTabSz="914400" rtl="0" eaLnBrk="1" fontAlgn="auto" latinLnBrk="0" hangingPunct="1">
              <a:lnSpc>
                <a:spcPct val="100000"/>
              </a:lnSpc>
              <a:spcBef>
                <a:spcPts val="0"/>
              </a:spcBef>
              <a:spcAft>
                <a:spcPts val="0"/>
              </a:spcAft>
              <a:buClrTx/>
              <a:buSzTx/>
              <a:tabLst/>
              <a:defRPr/>
            </a:pPr>
            <a:endParaRPr lang="es-ES" sz="220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es-ES" sz="2200" b="0" i="0" u="none" strike="noStrike" kern="1200" cap="none" spc="0" normalizeH="0" baseline="0" noProof="0">
                <a:ln>
                  <a:noFill/>
                </a:ln>
                <a:solidFill>
                  <a:prstClr val="black"/>
                </a:solidFill>
                <a:effectLst/>
                <a:uLnTx/>
                <a:uFillTx/>
                <a:latin typeface="Now" panose="020B0604020202020204" charset="0"/>
              </a:rPr>
              <a:t>Flexibilidad en su horario de guardería, licencia de maternidad | </a:t>
            </a:r>
            <a:r>
              <a:rPr kumimoji="0" lang="es-ES" sz="2000" b="0" i="0" u="none" strike="noStrike" kern="1200" cap="none" spc="0" normalizeH="0" baseline="0" noProof="0">
                <a:ln>
                  <a:noFill/>
                </a:ln>
                <a:solidFill>
                  <a:prstClr val="black"/>
                </a:solidFill>
                <a:effectLst/>
                <a:uLnTx/>
                <a:uFillTx/>
                <a:latin typeface="Now" panose="020B0604020202020204" charset="0"/>
              </a:rPr>
              <a:t>3SPN, Camboya</a:t>
            </a:r>
          </a:p>
          <a:p>
            <a:pPr marR="0" lvl="0" algn="l" defTabSz="914400" rtl="0" eaLnBrk="1" fontAlgn="auto" latinLnBrk="0" hangingPunct="1">
              <a:lnSpc>
                <a:spcPct val="100000"/>
              </a:lnSpc>
              <a:spcBef>
                <a:spcPts val="0"/>
              </a:spcBef>
              <a:spcAft>
                <a:spcPts val="0"/>
              </a:spcAft>
              <a:buClrTx/>
              <a:buSzTx/>
              <a:tabLst/>
              <a:defRPr/>
            </a:pPr>
            <a:endParaRPr lang="es-ES" sz="2200">
              <a:solidFill>
                <a:prstClr val="black"/>
              </a:solidFill>
              <a:latin typeface="Now" panose="020B0604020202020204" charset="0"/>
            </a:endParaRPr>
          </a:p>
          <a:p>
            <a:pPr marR="0" lvl="0" algn="l" defTabSz="914400" rtl="0" eaLnBrk="1" fontAlgn="auto" latinLnBrk="0" hangingPunct="1">
              <a:lnSpc>
                <a:spcPct val="100000"/>
              </a:lnSpc>
              <a:spcBef>
                <a:spcPts val="0"/>
              </a:spcBef>
              <a:spcAft>
                <a:spcPts val="0"/>
              </a:spcAft>
              <a:buClrTx/>
              <a:buSzTx/>
              <a:tabLst/>
              <a:defRPr/>
            </a:pPr>
            <a:r>
              <a:rPr kumimoji="0" lang="es-ES" sz="2200" b="0" i="0" u="none" strike="noStrike" kern="1200" cap="none" spc="0" normalizeH="0" baseline="0" noProof="0">
                <a:ln>
                  <a:noFill/>
                </a:ln>
                <a:solidFill>
                  <a:prstClr val="black"/>
                </a:solidFill>
                <a:effectLst/>
                <a:uLnTx/>
                <a:uFillTx/>
                <a:latin typeface="Now" panose="020B0604020202020204" charset="0"/>
              </a:rPr>
              <a:t>Considere el género, la edad, la dinámica de poder en las organizaciones y en todas las instituciones.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ndParaRPr>
          </a:p>
        </p:txBody>
      </p:sp>
      <p:sp>
        <p:nvSpPr>
          <p:cNvPr id="14" name="TextBox 4">
            <a:extLst>
              <a:ext uri="{FF2B5EF4-FFF2-40B4-BE49-F238E27FC236}">
                <a16:creationId xmlns:a16="http://schemas.microsoft.com/office/drawing/2014/main" id="{0A1065B7-B672-4A5B-82DF-A52F9B4C1246}"/>
              </a:ext>
            </a:extLst>
          </p:cNvPr>
          <p:cNvSpPr txBox="1"/>
          <p:nvPr/>
        </p:nvSpPr>
        <p:spPr>
          <a:xfrm>
            <a:off x="10204837" y="2336823"/>
            <a:ext cx="6684518" cy="855362"/>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lang="es-ES" sz="2400">
                <a:solidFill>
                  <a:srgbClr val="DFFCFD"/>
                </a:solidFill>
                <a:latin typeface="Now Bold"/>
              </a:rPr>
              <a:t>C</a:t>
            </a:r>
            <a:r>
              <a:rPr kumimoji="0" lang="es-ES" sz="2400" b="0" i="0" u="none" strike="noStrike" kern="1200" cap="none" spc="0" normalizeH="0" baseline="0" noProof="0">
                <a:ln>
                  <a:noFill/>
                </a:ln>
                <a:solidFill>
                  <a:srgbClr val="DFFCFD"/>
                </a:solidFill>
                <a:effectLst/>
                <a:uLnTx/>
                <a:uFillTx/>
                <a:latin typeface="Now Bold"/>
                <a:ea typeface="+mn-ea"/>
                <a:cs typeface="+mn-cs"/>
              </a:rPr>
              <a:t>rear un entorno más propicio dentro de las propias organizaciones</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graphicFrame>
        <p:nvGraphicFramePr>
          <p:cNvPr id="16" name="Table 15">
            <a:extLst>
              <a:ext uri="{FF2B5EF4-FFF2-40B4-BE49-F238E27FC236}">
                <a16:creationId xmlns:a16="http://schemas.microsoft.com/office/drawing/2014/main" id="{51941853-B9BF-4551-BFE5-50E13604AAAC}"/>
              </a:ext>
            </a:extLst>
          </p:cNvPr>
          <p:cNvGraphicFramePr>
            <a:graphicFrameLocks noGrp="1"/>
          </p:cNvGraphicFramePr>
          <p:nvPr>
            <p:extLst>
              <p:ext uri="{D42A27DB-BD31-4B8C-83A1-F6EECF244321}">
                <p14:modId xmlns:p14="http://schemas.microsoft.com/office/powerpoint/2010/main" val="4044352656"/>
              </p:ext>
            </p:extLst>
          </p:nvPr>
        </p:nvGraphicFramePr>
        <p:xfrm>
          <a:off x="685800" y="634299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Desafío: </a:t>
                      </a:r>
                      <a:r>
                        <a:rPr lang="es-ES" sz="2600" b="0">
                          <a:solidFill>
                            <a:schemeClr val="bg1"/>
                          </a:solidFill>
                          <a:latin typeface="Now" panose="020B0604020202020204" charset="0"/>
                        </a:rPr>
                        <a:t>Preocupaciones por la seguridad de las mujeres</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r>
                        <a:rPr lang="en-US" sz="2400" b="1" dirty="0" err="1">
                          <a:solidFill>
                            <a:schemeClr val="bg1"/>
                          </a:solidFill>
                          <a:latin typeface="Now" panose="020B0604020202020204" charset="0"/>
                        </a:rPr>
                        <a:t>Posibles</a:t>
                      </a:r>
                      <a:r>
                        <a:rPr lang="en-US" sz="2400" b="1" dirty="0">
                          <a:solidFill>
                            <a:schemeClr val="bg1"/>
                          </a:solidFill>
                          <a:latin typeface="Now" panose="020B0604020202020204" charset="0"/>
                        </a:rPr>
                        <a:t> </a:t>
                      </a:r>
                      <a:r>
                        <a:rPr lang="en-US" sz="2400" b="1" dirty="0" err="1">
                          <a:solidFill>
                            <a:schemeClr val="bg1"/>
                          </a:solidFill>
                          <a:latin typeface="Now" panose="020B0604020202020204" charset="0"/>
                        </a:rPr>
                        <a:t>estrategias</a:t>
                      </a:r>
                      <a:r>
                        <a:rPr lang="en-US" sz="2400" b="1" dirty="0">
                          <a:solidFill>
                            <a:schemeClr val="bg1"/>
                          </a:solidFill>
                          <a:latin typeface="Now" panose="020B0604020202020204" charset="0"/>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ES" sz="2200" dirty="0">
                          <a:solidFill>
                            <a:schemeClr val="bg1"/>
                          </a:solidFill>
                          <a:latin typeface="Now" panose="020B0604020202020204" charset="0"/>
                        </a:rPr>
                        <a:t>Proporcionar opciones de compañeros de viaje si la seguridad durante el viaje es una preocupación.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s-ES" sz="2200" dirty="0">
                          <a:solidFill>
                            <a:schemeClr val="bg1"/>
                          </a:solidFill>
                          <a:latin typeface="Now" panose="020B0604020202020204" charset="0"/>
                        </a:rPr>
                        <a:t>Garantizar que las preocupaciones de las mujeres se tomen en serio y que los hombres asuman un papel para ayudar a abordar estas preocupaciones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Tree>
    <p:extLst>
      <p:ext uri="{BB962C8B-B14F-4D97-AF65-F5344CB8AC3E}">
        <p14:creationId xmlns:p14="http://schemas.microsoft.com/office/powerpoint/2010/main" val="1307963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Ejemplos</a:t>
            </a:r>
          </a:p>
        </p:txBody>
      </p:sp>
      <p:graphicFrame>
        <p:nvGraphicFramePr>
          <p:cNvPr id="5" name="Table 4">
            <a:extLst>
              <a:ext uri="{FF2B5EF4-FFF2-40B4-BE49-F238E27FC236}">
                <a16:creationId xmlns:a16="http://schemas.microsoft.com/office/drawing/2014/main" id="{44938364-0509-44A0-BB06-E605FA67EEDD}"/>
              </a:ext>
            </a:extLst>
          </p:cNvPr>
          <p:cNvGraphicFramePr>
            <a:graphicFrameLocks noGrp="1"/>
          </p:cNvGraphicFramePr>
          <p:nvPr>
            <p:extLst>
              <p:ext uri="{D42A27DB-BD31-4B8C-83A1-F6EECF244321}">
                <p14:modId xmlns:p14="http://schemas.microsoft.com/office/powerpoint/2010/main" val="580662484"/>
              </p:ext>
            </p:extLst>
          </p:nvPr>
        </p:nvGraphicFramePr>
        <p:xfrm>
          <a:off x="609600" y="2171700"/>
          <a:ext cx="9067800" cy="6344310"/>
        </p:xfrm>
        <a:graphic>
          <a:graphicData uri="http://schemas.openxmlformats.org/drawingml/2006/table">
            <a:tbl>
              <a:tblPr firstRow="1" bandRow="1">
                <a:tableStyleId>{5C22544A-7EE6-4342-B048-85BDC9FD1C3A}</a:tableStyleId>
              </a:tblPr>
              <a:tblGrid>
                <a:gridCol w="9067800">
                  <a:extLst>
                    <a:ext uri="{9D8B030D-6E8A-4147-A177-3AD203B41FA5}">
                      <a16:colId xmlns:a16="http://schemas.microsoft.com/office/drawing/2014/main" val="1360531705"/>
                    </a:ext>
                  </a:extLst>
                </a:gridCol>
              </a:tblGrid>
              <a:tr h="919925">
                <a:tc>
                  <a:txBody>
                    <a:bodyPr/>
                    <a:lstStyle/>
                    <a:p>
                      <a:r>
                        <a:rPr lang="en-US" sz="2600">
                          <a:solidFill>
                            <a:schemeClr val="bg1"/>
                          </a:solidFill>
                          <a:latin typeface="Now" panose="020B0604020202020204" charset="0"/>
                        </a:rPr>
                        <a:t>Desafío: </a:t>
                      </a:r>
                      <a:r>
                        <a:rPr lang="es-ES" sz="2600" b="0">
                          <a:solidFill>
                            <a:schemeClr val="bg1"/>
                          </a:solidFill>
                          <a:latin typeface="Now" panose="020B0604020202020204" charset="0"/>
                        </a:rPr>
                        <a:t>Los horarios + la seguridad de las mujeres </a:t>
                      </a:r>
                      <a:r>
                        <a:rPr lang="en-US" sz="2600" b="0">
                          <a:solidFill>
                            <a:schemeClr val="bg1"/>
                          </a:solidFill>
                          <a:latin typeface="Now" panose="020B0604020202020204" charset="0"/>
                        </a:rPr>
                        <a:t> </a:t>
                      </a:r>
                      <a:endParaRPr lang="en-US" sz="2600">
                        <a:solidFill>
                          <a:schemeClr val="bg1"/>
                        </a:solidFill>
                        <a:latin typeface="Now" panose="020B060402020202020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4A261"/>
                    </a:solidFill>
                  </a:tcPr>
                </a:tc>
                <a:extLst>
                  <a:ext uri="{0D108BD9-81ED-4DB2-BD59-A6C34878D82A}">
                    <a16:rowId xmlns:a16="http://schemas.microsoft.com/office/drawing/2014/main" val="1905579709"/>
                  </a:ext>
                </a:extLst>
              </a:tr>
              <a:tr h="5424385">
                <a:tc>
                  <a:txBody>
                    <a:bodyPr/>
                    <a:lstStyle/>
                    <a:p>
                      <a:pPr>
                        <a:spcAft>
                          <a:spcPts val="1200"/>
                        </a:spcAft>
                      </a:pPr>
                      <a:endParaRPr lang="en-US" sz="2400" b="1">
                        <a:solidFill>
                          <a:schemeClr val="bg1"/>
                        </a:solidFill>
                        <a:latin typeface="Now" panose="020B060402020202020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2368683"/>
                  </a:ext>
                </a:extLst>
              </a:tr>
            </a:tbl>
          </a:graphicData>
        </a:graphic>
      </p:graphicFrame>
      <p:sp>
        <p:nvSpPr>
          <p:cNvPr id="10" name="Rectangle 9">
            <a:extLst>
              <a:ext uri="{FF2B5EF4-FFF2-40B4-BE49-F238E27FC236}">
                <a16:creationId xmlns:a16="http://schemas.microsoft.com/office/drawing/2014/main" id="{789C1EBA-840A-4F88-9646-5EDDF130563A}"/>
              </a:ext>
            </a:extLst>
          </p:cNvPr>
          <p:cNvSpPr/>
          <p:nvPr/>
        </p:nvSpPr>
        <p:spPr>
          <a:xfrm>
            <a:off x="592392" y="3073400"/>
            <a:ext cx="9067800" cy="60960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Now" panose="020B0604020202020204" charset="0"/>
              <a:ea typeface="+mn-ea"/>
              <a:cs typeface="+mn-cs"/>
            </a:endParaRPr>
          </a:p>
        </p:txBody>
      </p:sp>
      <p:sp>
        <p:nvSpPr>
          <p:cNvPr id="11" name="AutoShape 2">
            <a:extLst>
              <a:ext uri="{FF2B5EF4-FFF2-40B4-BE49-F238E27FC236}">
                <a16:creationId xmlns:a16="http://schemas.microsoft.com/office/drawing/2014/main" id="{851B90FD-EB5F-4B9A-9CDE-4DC1C87DA060}"/>
              </a:ext>
            </a:extLst>
          </p:cNvPr>
          <p:cNvSpPr/>
          <p:nvPr/>
        </p:nvSpPr>
        <p:spPr>
          <a:xfrm>
            <a:off x="783082" y="4167648"/>
            <a:ext cx="4374988" cy="0"/>
          </a:xfrm>
          <a:prstGeom prst="line">
            <a:avLst/>
          </a:prstGeom>
          <a:ln w="28575" cap="rnd">
            <a:solidFill>
              <a:schemeClr val="bg1"/>
            </a:solidFill>
            <a:prstDash val="sysDot"/>
            <a:headEnd type="none" w="sm" len="sm"/>
            <a:tailEnd type="none" w="sm" len="sm"/>
          </a:ln>
        </p:spPr>
      </p:sp>
      <p:sp>
        <p:nvSpPr>
          <p:cNvPr id="13" name="TextBox 3">
            <a:extLst>
              <a:ext uri="{FF2B5EF4-FFF2-40B4-BE49-F238E27FC236}">
                <a16:creationId xmlns:a16="http://schemas.microsoft.com/office/drawing/2014/main" id="{E0244270-E80A-44E3-9D5A-3B6D05304216}"/>
              </a:ext>
            </a:extLst>
          </p:cNvPr>
          <p:cNvSpPr txBox="1"/>
          <p:nvPr/>
        </p:nvSpPr>
        <p:spPr>
          <a:xfrm>
            <a:off x="825896" y="4320719"/>
            <a:ext cx="7175104" cy="4708981"/>
          </a:xfrm>
          <a:prstGeom prst="rect">
            <a:avLst/>
          </a:prstGeom>
        </p:spPr>
        <p:txBody>
          <a:bodyPr wrap="square" lIns="0" tIns="0" rIns="0" bIns="0" rtlCol="0" anchor="t">
            <a:spAutoFit/>
          </a:bodyPr>
          <a:lstStyle/>
          <a:p>
            <a:pPr>
              <a:spcAft>
                <a:spcPts val="1200"/>
              </a:spcAft>
            </a:pPr>
            <a:r>
              <a:rPr lang="es-ES" sz="2200" dirty="0">
                <a:solidFill>
                  <a:srgbClr val="1E1E1E"/>
                </a:solidFill>
                <a:latin typeface="Now"/>
              </a:rPr>
              <a:t>Trabajar para consultar a las mujeres personalmente para evaluar sus necesidades y cómo apoyarlas |</a:t>
            </a:r>
            <a:r>
              <a:rPr lang="es-ES" dirty="0">
                <a:solidFill>
                  <a:srgbClr val="1E1E1E"/>
                </a:solidFill>
                <a:latin typeface="Now"/>
              </a:rPr>
              <a:t> SADP, Camboya</a:t>
            </a:r>
          </a:p>
          <a:p>
            <a:pPr>
              <a:spcAft>
                <a:spcPts val="1200"/>
              </a:spcAft>
            </a:pPr>
            <a:r>
              <a:rPr lang="es-ES" sz="2200" dirty="0">
                <a:solidFill>
                  <a:srgbClr val="1E1E1E"/>
                </a:solidFill>
                <a:latin typeface="Now"/>
              </a:rPr>
              <a:t>Durante COVID19, el cambio a reuniones remotas facilitó la participación de las mujeres: menos gastos, más acceso, sin necesidad de viajes arriesgados | </a:t>
            </a:r>
            <a:r>
              <a:rPr lang="es-ES" dirty="0">
                <a:solidFill>
                  <a:srgbClr val="1E1E1E"/>
                </a:solidFill>
                <a:latin typeface="Now"/>
              </a:rPr>
              <a:t>CIYA, Camboya</a:t>
            </a:r>
          </a:p>
          <a:p>
            <a:pPr>
              <a:spcAft>
                <a:spcPts val="1200"/>
              </a:spcAft>
            </a:pPr>
            <a:r>
              <a:rPr lang="es-ES" sz="2200" dirty="0">
                <a:solidFill>
                  <a:srgbClr val="1E1E1E"/>
                </a:solidFill>
                <a:latin typeface="Now"/>
              </a:rPr>
              <a:t>Las mujeres a veces tienen que viajar con niños a reuniones provinciales; a veces los maridos u otros familiares se unen. Por eso, revisamos nuestra política para respaldar la logística y los gastos de viaje de los miembros de la familia | </a:t>
            </a:r>
            <a:r>
              <a:rPr lang="es-ES" dirty="0" err="1">
                <a:solidFill>
                  <a:srgbClr val="1E1E1E"/>
                </a:solidFill>
                <a:latin typeface="Now"/>
              </a:rPr>
              <a:t>My</a:t>
            </a:r>
            <a:r>
              <a:rPr lang="es-ES" dirty="0">
                <a:solidFill>
                  <a:srgbClr val="1E1E1E"/>
                </a:solidFill>
                <a:latin typeface="Now"/>
              </a:rPr>
              <a:t> </a:t>
            </a:r>
            <a:r>
              <a:rPr lang="es-ES" dirty="0" err="1">
                <a:solidFill>
                  <a:srgbClr val="1E1E1E"/>
                </a:solidFill>
                <a:latin typeface="Now"/>
              </a:rPr>
              <a:t>Village</a:t>
            </a:r>
            <a:r>
              <a:rPr lang="es-ES" dirty="0">
                <a:solidFill>
                  <a:srgbClr val="1E1E1E"/>
                </a:solidFill>
                <a:latin typeface="Now"/>
              </a:rPr>
              <a:t>, Camboya</a:t>
            </a:r>
          </a:p>
        </p:txBody>
      </p:sp>
      <p:sp>
        <p:nvSpPr>
          <p:cNvPr id="14" name="TextBox 4">
            <a:extLst>
              <a:ext uri="{FF2B5EF4-FFF2-40B4-BE49-F238E27FC236}">
                <a16:creationId xmlns:a16="http://schemas.microsoft.com/office/drawing/2014/main" id="{0A1065B7-B672-4A5B-82DF-A52F9B4C1246}"/>
              </a:ext>
            </a:extLst>
          </p:cNvPr>
          <p:cNvSpPr txBox="1"/>
          <p:nvPr/>
        </p:nvSpPr>
        <p:spPr>
          <a:xfrm>
            <a:off x="783080" y="3258188"/>
            <a:ext cx="9067799" cy="855362"/>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DFFCFD"/>
                </a:solidFill>
                <a:effectLst/>
                <a:uLnTx/>
                <a:uFillTx/>
                <a:latin typeface="Now Bold"/>
                <a:ea typeface="+mn-ea"/>
                <a:cs typeface="+mn-cs"/>
              </a:rPr>
              <a:t>Tener en cuenta </a:t>
            </a:r>
            <a:r>
              <a:rPr kumimoji="0" lang="es-ES" sz="2400" b="0" i="0" u="none" strike="noStrike" kern="1200" cap="none" spc="0" normalizeH="0" baseline="0" noProof="0">
                <a:ln>
                  <a:noFill/>
                </a:ln>
                <a:solidFill>
                  <a:srgbClr val="DFFCFD"/>
                </a:solidFill>
                <a:effectLst/>
                <a:uLnTx/>
                <a:uFillTx/>
                <a:latin typeface="Now Bold"/>
                <a:ea typeface="+mn-ea"/>
                <a:cs typeface="+mn-cs"/>
              </a:rPr>
              <a:t>las necesidades de las mujeres al planificar las actividades</a:t>
            </a:r>
            <a:endParaRPr kumimoji="0" lang="en-US" sz="2400" b="0" i="0" u="none" strike="noStrike" kern="1200" cap="none" spc="0" normalizeH="0" baseline="0" noProof="0">
              <a:ln>
                <a:noFill/>
              </a:ln>
              <a:solidFill>
                <a:srgbClr val="DFFCFD"/>
              </a:solidFill>
              <a:effectLst/>
              <a:uLnTx/>
              <a:uFillTx/>
              <a:latin typeface="Now Bold"/>
              <a:ea typeface="+mn-ea"/>
              <a:cs typeface="+mn-cs"/>
            </a:endParaRPr>
          </a:p>
        </p:txBody>
      </p:sp>
      <p:pic>
        <p:nvPicPr>
          <p:cNvPr id="1028" name="Picture 4" descr="Puede ser una imagen de 4 personas, personas sentadas, ropa de abrigo, al aire libre y texto que dice &quot;REDMI NOTE 9 PRO AI QUAD CAMERA&quot;">
            <a:extLst>
              <a:ext uri="{FF2B5EF4-FFF2-40B4-BE49-F238E27FC236}">
                <a16:creationId xmlns:a16="http://schemas.microsoft.com/office/drawing/2014/main" id="{1CAC158C-E0C6-4EB1-9612-9E7A4D48FD7F}"/>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839200" y="3238500"/>
            <a:ext cx="7759370" cy="57806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uede ser una imagen de 1 persona">
            <a:extLst>
              <a:ext uri="{FF2B5EF4-FFF2-40B4-BE49-F238E27FC236}">
                <a16:creationId xmlns:a16="http://schemas.microsoft.com/office/drawing/2014/main" id="{7B6D362B-219C-4028-B898-81EB3710E5E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4446317" y="3223663"/>
            <a:ext cx="3161773" cy="57954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4">
            <a:extLst>
              <a:ext uri="{FF2B5EF4-FFF2-40B4-BE49-F238E27FC236}">
                <a16:creationId xmlns:a16="http://schemas.microsoft.com/office/drawing/2014/main" id="{514648BC-714F-4147-B032-D29215D629ED}"/>
              </a:ext>
            </a:extLst>
          </p:cNvPr>
          <p:cNvSpPr txBox="1"/>
          <p:nvPr/>
        </p:nvSpPr>
        <p:spPr>
          <a:xfrm>
            <a:off x="9810652" y="9077480"/>
            <a:ext cx="8020148" cy="843949"/>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es-ES">
                <a:solidFill>
                  <a:prstClr val="white"/>
                </a:solidFill>
                <a:latin typeface="Now"/>
              </a:rPr>
              <a:t>Investigadores jóvenes realizando entrevistas comunitarias con mujeres y hombres por videollamadas. </a:t>
            </a:r>
            <a:r>
              <a:rPr kumimoji="0" lang="en-US" sz="1800" b="0" i="0" u="none" strike="noStrike" kern="1200" cap="none" spc="0" normalizeH="0" baseline="0" noProof="0">
                <a:ln>
                  <a:noFill/>
                </a:ln>
                <a:solidFill>
                  <a:prstClr val="white"/>
                </a:solidFill>
                <a:effectLst/>
                <a:uLnTx/>
                <a:uFillTx/>
                <a:latin typeface="Now"/>
                <a:ea typeface="+mn-ea"/>
                <a:cs typeface="+mn-cs"/>
              </a:rPr>
              <a:t>© Yin </a:t>
            </a:r>
            <a:r>
              <a:rPr kumimoji="0" lang="en-US" sz="1800" b="0" i="0" u="none" strike="noStrike" kern="1200" cap="none" spc="0" normalizeH="0" baseline="0" noProof="0" err="1">
                <a:ln>
                  <a:noFill/>
                </a:ln>
                <a:solidFill>
                  <a:prstClr val="white"/>
                </a:solidFill>
                <a:effectLst/>
                <a:uLnTx/>
                <a:uFillTx/>
                <a:latin typeface="Now"/>
                <a:ea typeface="+mn-ea"/>
                <a:cs typeface="+mn-cs"/>
              </a:rPr>
              <a:t>Yin</a:t>
            </a:r>
            <a:r>
              <a:rPr kumimoji="0" lang="en-US" sz="1800" b="0" i="0" u="none" strike="noStrike" kern="1200" cap="none" spc="0" normalizeH="0" baseline="0" noProof="0">
                <a:ln>
                  <a:noFill/>
                </a:ln>
                <a:solidFill>
                  <a:prstClr val="white"/>
                </a:solidFill>
                <a:effectLst/>
                <a:uLnTx/>
                <a:uFillTx/>
                <a:latin typeface="Now"/>
                <a:ea typeface="+mn-ea"/>
                <a:cs typeface="+mn-cs"/>
              </a:rPr>
              <a:t> Htay, </a:t>
            </a:r>
            <a:r>
              <a:rPr lang="en-US">
                <a:solidFill>
                  <a:prstClr val="white"/>
                </a:solidFill>
                <a:latin typeface="Now"/>
              </a:rPr>
              <a:t>Myanmar Coastal Conservation Lab</a:t>
            </a:r>
            <a:r>
              <a:rPr kumimoji="0" lang="en-US" sz="1800" b="0" i="0" u="none" strike="noStrike" kern="1200" cap="none" spc="0" normalizeH="0" baseline="0" noProof="0">
                <a:ln>
                  <a:noFill/>
                </a:ln>
                <a:solidFill>
                  <a:prstClr val="white"/>
                </a:solidFill>
                <a:effectLst/>
                <a:uLnTx/>
                <a:uFillTx/>
                <a:latin typeface="Now"/>
                <a:ea typeface="+mn-ea"/>
                <a:cs typeface="+mn-cs"/>
              </a:rPr>
              <a:t> </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Tree>
    <p:extLst>
      <p:ext uri="{BB962C8B-B14F-4D97-AF65-F5344CB8AC3E}">
        <p14:creationId xmlns:p14="http://schemas.microsoft.com/office/powerpoint/2010/main" val="3934416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6" name="Rectangle 5">
            <a:extLst>
              <a:ext uri="{FF2B5EF4-FFF2-40B4-BE49-F238E27FC236}">
                <a16:creationId xmlns:a16="http://schemas.microsoft.com/office/drawing/2014/main" id="{B4EE1D81-804F-4EFC-BCC1-C5A0492A1F67}"/>
              </a:ext>
            </a:extLst>
          </p:cNvPr>
          <p:cNvSpPr/>
          <p:nvPr/>
        </p:nvSpPr>
        <p:spPr>
          <a:xfrm>
            <a:off x="654364" y="2400300"/>
            <a:ext cx="9404035" cy="672619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s-ES" sz="2400">
                <a:solidFill>
                  <a:schemeClr val="tx1"/>
                </a:solidFill>
                <a:latin typeface="Now" panose="020B0604020202020204" charset="0"/>
              </a:rPr>
              <a:t>Consultaron con mujeres sobre cómo crear un entorno más propicio, que incluyó:</a:t>
            </a:r>
          </a:p>
          <a:p>
            <a:pPr marL="342900" indent="-342900">
              <a:spcAft>
                <a:spcPts val="1200"/>
              </a:spcAft>
              <a:buFont typeface="Arial" panose="020B0604020202020204" pitchFamily="34" charset="0"/>
              <a:buChar char="•"/>
            </a:pPr>
            <a:r>
              <a:rPr lang="es-ES" sz="2400">
                <a:solidFill>
                  <a:schemeClr val="tx1"/>
                </a:solidFill>
                <a:latin typeface="Now" panose="020B0604020202020204" charset="0"/>
              </a:rPr>
              <a:t>Reuniones solo con mujeres: las mujeres parecían sentirse más cómodas hablando con otras mujeres sin hombres alrededor</a:t>
            </a:r>
          </a:p>
          <a:p>
            <a:pPr marL="342900" indent="-342900">
              <a:spcAft>
                <a:spcPts val="1200"/>
              </a:spcAft>
              <a:buFont typeface="Arial" panose="020B0604020202020204" pitchFamily="34" charset="0"/>
              <a:buChar char="•"/>
            </a:pPr>
            <a:r>
              <a:rPr lang="es-ES" sz="2400">
                <a:solidFill>
                  <a:schemeClr val="tx1"/>
                </a:solidFill>
                <a:latin typeface="Now" panose="020B0604020202020204" charset="0"/>
              </a:rPr>
              <a:t>Hacer que las mujeres compartan el mensaje de </a:t>
            </a:r>
            <a:r>
              <a:rPr lang="es-ES" sz="2400" b="1">
                <a:solidFill>
                  <a:schemeClr val="tx1"/>
                </a:solidFill>
                <a:latin typeface="Now" panose="020B0604020202020204" charset="0"/>
              </a:rPr>
              <a:t>por qué </a:t>
            </a:r>
            <a:r>
              <a:rPr lang="es-ES" sz="2400">
                <a:solidFill>
                  <a:schemeClr val="tx1"/>
                </a:solidFill>
                <a:latin typeface="Now" panose="020B0604020202020204" charset="0"/>
              </a:rPr>
              <a:t>es importante participar: una forma poderosa de lograr que más mujeres participen</a:t>
            </a:r>
          </a:p>
          <a:p>
            <a:pPr marL="342900" indent="-342900">
              <a:spcAft>
                <a:spcPts val="1200"/>
              </a:spcAft>
              <a:buFont typeface="Arial" panose="020B0604020202020204" pitchFamily="34" charset="0"/>
              <a:buChar char="•"/>
            </a:pPr>
            <a:r>
              <a:rPr lang="es-ES" sz="2400">
                <a:solidFill>
                  <a:schemeClr val="tx1"/>
                </a:solidFill>
                <a:latin typeface="Now" panose="020B0604020202020204" charset="0"/>
              </a:rPr>
              <a:t>Solicite a los puntos focales de la comunidad que sugieran horarios/días para las actividades que sean más convenientes para los diferentes miembros de la comunidad, incluyendo las mujeres.</a:t>
            </a:r>
          </a:p>
          <a:p>
            <a:pPr marL="342900" indent="-342900">
              <a:spcAft>
                <a:spcPts val="1200"/>
              </a:spcAft>
              <a:buFont typeface="Arial" panose="020B0604020202020204" pitchFamily="34" charset="0"/>
              <a:buChar char="•"/>
            </a:pPr>
            <a:r>
              <a:rPr lang="es-ES" sz="2400">
                <a:solidFill>
                  <a:schemeClr val="tx1"/>
                </a:solidFill>
                <a:latin typeface="Now" panose="020B0604020202020204" charset="0"/>
              </a:rPr>
              <a:t>Eventos comunitarios organizados con horarios flexibles - aunque </a:t>
            </a:r>
            <a:r>
              <a:rPr lang="es-ES" sz="2400" b="1">
                <a:solidFill>
                  <a:schemeClr val="tx1"/>
                </a:solidFill>
                <a:latin typeface="Now" panose="020B0604020202020204" charset="0"/>
              </a:rPr>
              <a:t>esto puede ser difícil de planificar</a:t>
            </a:r>
          </a:p>
          <a:p>
            <a:pPr algn="r">
              <a:spcAft>
                <a:spcPts val="1200"/>
              </a:spcAft>
            </a:pPr>
            <a:r>
              <a:rPr lang="en-US" sz="2000">
                <a:solidFill>
                  <a:schemeClr val="tx1"/>
                </a:solidFill>
                <a:latin typeface="Now" panose="020B0604020202020204" charset="0"/>
              </a:rPr>
              <a:t>WorldFish, Camboya</a:t>
            </a:r>
          </a:p>
        </p:txBody>
      </p:sp>
      <p:sp>
        <p:nvSpPr>
          <p:cNvPr id="5" name="TextBox 4">
            <a:extLst>
              <a:ext uri="{FF2B5EF4-FFF2-40B4-BE49-F238E27FC236}">
                <a16:creationId xmlns:a16="http://schemas.microsoft.com/office/drawing/2014/main" id="{4CE4166D-736E-4394-8356-20FB2D75D3E9}"/>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Ejemplos</a:t>
            </a:r>
          </a:p>
        </p:txBody>
      </p:sp>
      <p:sp>
        <p:nvSpPr>
          <p:cNvPr id="7" name="TextBox 6">
            <a:extLst>
              <a:ext uri="{FF2B5EF4-FFF2-40B4-BE49-F238E27FC236}">
                <a16:creationId xmlns:a16="http://schemas.microsoft.com/office/drawing/2014/main" id="{7DBD5012-DAC1-49EA-9B5F-F44A3228443D}"/>
              </a:ext>
            </a:extLst>
          </p:cNvPr>
          <p:cNvSpPr txBox="1"/>
          <p:nvPr/>
        </p:nvSpPr>
        <p:spPr>
          <a:xfrm>
            <a:off x="394331" y="1617702"/>
            <a:ext cx="105022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000">
                <a:solidFill>
                  <a:prstClr val="white"/>
                </a:solidFill>
                <a:latin typeface="Now" panose="020B0604020202020204" charset="0"/>
              </a:rPr>
              <a:t>Cómo los proyectos han creado entornos propicios</a:t>
            </a:r>
            <a:endParaRPr kumimoji="0" lang="en-US" sz="300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8" name="AutoShape 2">
            <a:extLst>
              <a:ext uri="{FF2B5EF4-FFF2-40B4-BE49-F238E27FC236}">
                <a16:creationId xmlns:a16="http://schemas.microsoft.com/office/drawing/2014/main" id="{01B1564D-AEB9-4DD6-A166-7F2D9F4E0119}"/>
              </a:ext>
            </a:extLst>
          </p:cNvPr>
          <p:cNvSpPr/>
          <p:nvPr/>
        </p:nvSpPr>
        <p:spPr>
          <a:xfrm>
            <a:off x="457201" y="1541192"/>
            <a:ext cx="3286994" cy="0"/>
          </a:xfrm>
          <a:prstGeom prst="line">
            <a:avLst/>
          </a:prstGeom>
          <a:ln w="28575" cap="rnd">
            <a:solidFill>
              <a:schemeClr val="bg1"/>
            </a:solidFill>
            <a:prstDash val="sysDot"/>
            <a:headEnd type="none" w="sm" len="sm"/>
            <a:tailEnd type="none" w="sm" len="sm"/>
          </a:ln>
        </p:spPr>
      </p:sp>
      <p:sp>
        <p:nvSpPr>
          <p:cNvPr id="11" name="Rectangle 10">
            <a:extLst>
              <a:ext uri="{FF2B5EF4-FFF2-40B4-BE49-F238E27FC236}">
                <a16:creationId xmlns:a16="http://schemas.microsoft.com/office/drawing/2014/main" id="{B9CAC842-82B9-4F21-945E-AF6FC0489281}"/>
              </a:ext>
            </a:extLst>
          </p:cNvPr>
          <p:cNvSpPr/>
          <p:nvPr/>
        </p:nvSpPr>
        <p:spPr>
          <a:xfrm>
            <a:off x="10342644" y="4686300"/>
            <a:ext cx="6802357" cy="444019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solidFill>
                <a:schemeClr val="tx1"/>
              </a:solidFill>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chemeClr val="tx1"/>
                </a:solidFill>
                <a:effectLst/>
                <a:uLnTx/>
                <a:uFillTx/>
                <a:latin typeface="Now" panose="020B0604020202020204" charset="0"/>
                <a:ea typeface="Calibri" panose="020F0502020204030204" pitchFamily="34" charset="0"/>
                <a:cs typeface="Myanmar Text" panose="020B0502040204020203" pitchFamily="34" charset="0"/>
              </a:rPr>
              <a:t>El consultor que lidera los componentes de Investigación de Acción Comunitaria permitirá tiempo adicional para realizar visitas domiciliarias, dando prioridad a las mujeres. Este es un espacio más informal para charlar con mujeres más jóvenes y madres solteras </a:t>
            </a:r>
            <a:endParaRPr kumimoji="0" lang="en-US" sz="2400" b="0" i="0" u="none" strike="noStrike" kern="1200" cap="none" spc="0" normalizeH="0" baseline="0" noProof="0">
              <a:ln>
                <a:noFill/>
              </a:ln>
              <a:solidFill>
                <a:schemeClr val="tx1"/>
              </a:solidFill>
              <a:effectLst/>
              <a:uLnTx/>
              <a:uFillTx/>
              <a:latin typeface="Now" panose="020B0604020202020204" charset="0"/>
              <a:ea typeface="Calibri" panose="020F0502020204030204" pitchFamily="34" charset="0"/>
              <a:cs typeface="Myanmar Tex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Now" panose="020B0604020202020204" charset="0"/>
                <a:ea typeface="Calibri" panose="020F0502020204030204" pitchFamily="34" charset="0"/>
                <a:cs typeface="Myanmar Text" panose="020B0502040204020203" pitchFamily="34" charset="0"/>
              </a:rPr>
              <a:t>International Rivers, Camboya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Now" panose="020B0604020202020204" charset="0"/>
            </a:endParaRPr>
          </a:p>
        </p:txBody>
      </p:sp>
      <p:sp>
        <p:nvSpPr>
          <p:cNvPr id="13" name="Rectangle 12">
            <a:extLst>
              <a:ext uri="{FF2B5EF4-FFF2-40B4-BE49-F238E27FC236}">
                <a16:creationId xmlns:a16="http://schemas.microsoft.com/office/drawing/2014/main" id="{20CBF11F-D2C5-4C66-8C0A-BD456D94D933}"/>
              </a:ext>
            </a:extLst>
          </p:cNvPr>
          <p:cNvSpPr/>
          <p:nvPr/>
        </p:nvSpPr>
        <p:spPr>
          <a:xfrm>
            <a:off x="10342644" y="2400300"/>
            <a:ext cx="6802356" cy="2057400"/>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rIns="27432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chemeClr val="tx1"/>
                </a:solidFill>
                <a:effectLst/>
                <a:uLnTx/>
                <a:uFillTx/>
                <a:latin typeface="Now" panose="020B0604020202020204" charset="0"/>
              </a:rPr>
              <a:t>Al contratar personal, haga un esfuerzo especial para contratar mujeres y población indígena</a:t>
            </a:r>
            <a:endParaRPr lang="en-US" sz="2400" dirty="0">
              <a:solidFill>
                <a:schemeClr val="tx1"/>
              </a:solidFill>
              <a:latin typeface="Now" panose="020B060402020202020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Now" panose="020B0604020202020204" charset="0"/>
              </a:rPr>
              <a:t>CIYA, </a:t>
            </a:r>
            <a:r>
              <a:rPr kumimoji="0" lang="en-US" sz="2000" b="0" i="0" u="none" strike="noStrike" kern="1200" cap="none" spc="0" normalizeH="0" baseline="0" noProof="0" dirty="0" err="1">
                <a:ln>
                  <a:noFill/>
                </a:ln>
                <a:solidFill>
                  <a:schemeClr val="tx1"/>
                </a:solidFill>
                <a:effectLst/>
                <a:uLnTx/>
                <a:uFillTx/>
                <a:latin typeface="Now" panose="020B0604020202020204" charset="0"/>
              </a:rPr>
              <a:t>Camboya</a:t>
            </a:r>
            <a:endParaRPr kumimoji="0" lang="en-US" sz="2000" b="0" i="0" u="none" strike="noStrike" kern="1200" cap="none" spc="0" normalizeH="0" baseline="0" noProof="0" dirty="0">
              <a:ln>
                <a:noFill/>
              </a:ln>
              <a:solidFill>
                <a:schemeClr val="tx1"/>
              </a:solidFill>
              <a:effectLst/>
              <a:uLnTx/>
              <a:uFillTx/>
              <a:latin typeface="Now" panose="020B0604020202020204" charset="0"/>
            </a:endParaRPr>
          </a:p>
        </p:txBody>
      </p:sp>
    </p:spTree>
    <p:extLst>
      <p:ext uri="{BB962C8B-B14F-4D97-AF65-F5344CB8AC3E}">
        <p14:creationId xmlns:p14="http://schemas.microsoft.com/office/powerpoint/2010/main" val="3328872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9D8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5" name="Rectangle 4">
            <a:extLst>
              <a:ext uri="{FF2B5EF4-FFF2-40B4-BE49-F238E27FC236}">
                <a16:creationId xmlns:a16="http://schemas.microsoft.com/office/drawing/2014/main" id="{E3B7FA1D-BEE8-4258-BFEB-09442857E3A8}"/>
              </a:ext>
            </a:extLst>
          </p:cNvPr>
          <p:cNvSpPr/>
          <p:nvPr/>
        </p:nvSpPr>
        <p:spPr>
          <a:xfrm>
            <a:off x="487681" y="2295142"/>
            <a:ext cx="10027919" cy="7344158"/>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285750" indent="-285750">
              <a:spcAft>
                <a:spcPts val="1200"/>
              </a:spcAft>
              <a:buFont typeface="Arial" panose="020B0604020202020204" pitchFamily="34" charset="0"/>
              <a:buChar char="•"/>
            </a:pPr>
            <a:r>
              <a:rPr lang="es-ES" sz="2200" dirty="0">
                <a:solidFill>
                  <a:schemeClr val="tx1"/>
                </a:solidFill>
                <a:latin typeface="Now" panose="020B0604020202020204" charset="0"/>
              </a:rPr>
              <a:t>Contrató a una joven como punto focal del personal en las comunidades.</a:t>
            </a:r>
          </a:p>
          <a:p>
            <a:pPr marL="285750" indent="-285750">
              <a:spcAft>
                <a:spcPts val="1200"/>
              </a:spcAft>
              <a:buFont typeface="Arial" panose="020B0604020202020204" pitchFamily="34" charset="0"/>
              <a:buChar char="•"/>
            </a:pPr>
            <a:r>
              <a:rPr lang="es-ES" sz="2200" dirty="0">
                <a:solidFill>
                  <a:schemeClr val="tx1"/>
                </a:solidFill>
                <a:latin typeface="Now" panose="020B0604020202020204" charset="0"/>
              </a:rPr>
              <a:t>Asegúrese de programar las reuniones en horarios más convenientes para las mujeres.</a:t>
            </a:r>
          </a:p>
          <a:p>
            <a:pPr marL="285750" indent="-285750">
              <a:spcAft>
                <a:spcPts val="1200"/>
              </a:spcAft>
              <a:buFont typeface="Arial" panose="020B0604020202020204" pitchFamily="34" charset="0"/>
              <a:buChar char="•"/>
            </a:pPr>
            <a:r>
              <a:rPr lang="es-ES" sz="2200" dirty="0">
                <a:solidFill>
                  <a:schemeClr val="tx1"/>
                </a:solidFill>
                <a:latin typeface="Now" panose="020B0604020202020204" charset="0"/>
              </a:rPr>
              <a:t>Anime a las mujeres a que traigan a sus hijos/bebés a las actividades.</a:t>
            </a:r>
          </a:p>
          <a:p>
            <a:pPr marL="285750" indent="-285750">
              <a:spcAft>
                <a:spcPts val="1200"/>
              </a:spcAft>
              <a:buFont typeface="Arial" panose="020B0604020202020204" pitchFamily="34" charset="0"/>
              <a:buChar char="•"/>
            </a:pPr>
            <a:r>
              <a:rPr lang="es-ES" sz="2200" dirty="0">
                <a:solidFill>
                  <a:schemeClr val="tx1"/>
                </a:solidFill>
                <a:latin typeface="Now" panose="020B0604020202020204" charset="0"/>
              </a:rPr>
              <a:t>Enfocó más en materiales visuales y en hablar, y menos en escribir/la alfabetización (bajas tasas de alfabetización entre las comunidades indígenas, especialmente las mujeres, en esta área).</a:t>
            </a:r>
          </a:p>
          <a:p>
            <a:pPr marL="285750" indent="-285750">
              <a:spcAft>
                <a:spcPts val="1200"/>
              </a:spcAft>
              <a:buFont typeface="Arial" panose="020B0604020202020204" pitchFamily="34" charset="0"/>
              <a:buChar char="•"/>
            </a:pPr>
            <a:r>
              <a:rPr lang="es-ES" sz="2200" dirty="0">
                <a:solidFill>
                  <a:schemeClr val="tx1"/>
                </a:solidFill>
                <a:latin typeface="Now" panose="020B0604020202020204" charset="0"/>
              </a:rPr>
              <a:t>Animó a las mujeres con más experiencia a ponerse de pie, presentar, y moderar como modelos a seguir para otras mujeres.</a:t>
            </a:r>
          </a:p>
          <a:p>
            <a:pPr marL="285750" indent="-285750">
              <a:spcAft>
                <a:spcPts val="1200"/>
              </a:spcAft>
              <a:buFont typeface="Arial" panose="020B0604020202020204" pitchFamily="34" charset="0"/>
              <a:buChar char="•"/>
            </a:pPr>
            <a:r>
              <a:rPr lang="es-ES" sz="2200" dirty="0">
                <a:solidFill>
                  <a:schemeClr val="tx1"/>
                </a:solidFill>
                <a:latin typeface="Now" panose="020B0604020202020204" charset="0"/>
              </a:rPr>
              <a:t>Representa a las mujeres al menos por igual en los resultados del proyecto, en videos e informes escritos.</a:t>
            </a:r>
          </a:p>
          <a:p>
            <a:pPr marL="285750" indent="-285750">
              <a:spcAft>
                <a:spcPts val="1200"/>
              </a:spcAft>
              <a:buFont typeface="Arial" panose="020B0604020202020204" pitchFamily="34" charset="0"/>
              <a:buChar char="•"/>
            </a:pPr>
            <a:r>
              <a:rPr lang="es-ES" sz="2200" dirty="0">
                <a:solidFill>
                  <a:schemeClr val="tx1"/>
                </a:solidFill>
                <a:latin typeface="Now" panose="020B0604020202020204" charset="0"/>
              </a:rPr>
              <a:t>Comparte experiencias de otras comunidades, invitando a las comunidades locales de Tailandia y Camboya, donde las mujeres líderes son activas como inspiración.</a:t>
            </a:r>
            <a:endParaRPr lang="en-US" sz="2200" dirty="0">
              <a:solidFill>
                <a:schemeClr val="tx1"/>
              </a:solidFill>
              <a:latin typeface="Now" panose="020B0604020202020204" charset="0"/>
            </a:endParaRPr>
          </a:p>
          <a:p>
            <a:pPr algn="r">
              <a:spcAft>
                <a:spcPts val="1200"/>
              </a:spcAft>
            </a:pPr>
            <a:r>
              <a:rPr lang="en-US" dirty="0">
                <a:solidFill>
                  <a:schemeClr val="tx1"/>
                </a:solidFill>
                <a:latin typeface="Now" panose="020B0604020202020204" charset="0"/>
              </a:rPr>
              <a:t>Mekong Watch, </a:t>
            </a:r>
            <a:r>
              <a:rPr lang="en-US" dirty="0" err="1">
                <a:solidFill>
                  <a:schemeClr val="tx1"/>
                </a:solidFill>
                <a:latin typeface="Now" panose="020B0604020202020204" charset="0"/>
              </a:rPr>
              <a:t>Camboya</a:t>
            </a:r>
            <a:r>
              <a:rPr lang="en-US" dirty="0">
                <a:solidFill>
                  <a:schemeClr val="tx1"/>
                </a:solidFill>
                <a:latin typeface="Now" panose="020B0604020202020204" charset="0"/>
              </a:rPr>
              <a:t> – RDP Lao - </a:t>
            </a:r>
            <a:r>
              <a:rPr lang="en-US" dirty="0" err="1">
                <a:solidFill>
                  <a:schemeClr val="tx1"/>
                </a:solidFill>
                <a:latin typeface="Now" panose="020B0604020202020204" charset="0"/>
              </a:rPr>
              <a:t>Tailandia</a:t>
            </a:r>
            <a:endParaRPr lang="en-US" dirty="0">
              <a:solidFill>
                <a:schemeClr val="tx1"/>
              </a:solidFill>
              <a:latin typeface="Now" panose="020B0604020202020204" charset="0"/>
            </a:endParaRPr>
          </a:p>
        </p:txBody>
      </p:sp>
      <p:sp>
        <p:nvSpPr>
          <p:cNvPr id="6" name="TextBox 5">
            <a:extLst>
              <a:ext uri="{FF2B5EF4-FFF2-40B4-BE49-F238E27FC236}">
                <a16:creationId xmlns:a16="http://schemas.microsoft.com/office/drawing/2014/main" id="{020DE351-0DFE-4523-A5F1-FE412323233E}"/>
              </a:ext>
            </a:extLst>
          </p:cNvPr>
          <p:cNvSpPr txBox="1"/>
          <p:nvPr/>
        </p:nvSpPr>
        <p:spPr>
          <a:xfrm>
            <a:off x="318131" y="810424"/>
            <a:ext cx="799362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Now" panose="020B0604020202020204" charset="0"/>
                <a:ea typeface="+mn-ea"/>
                <a:cs typeface="+mn-cs"/>
              </a:rPr>
              <a:t>Ejemplos</a:t>
            </a:r>
          </a:p>
        </p:txBody>
      </p:sp>
      <p:sp>
        <p:nvSpPr>
          <p:cNvPr id="8" name="AutoShape 2">
            <a:extLst>
              <a:ext uri="{FF2B5EF4-FFF2-40B4-BE49-F238E27FC236}">
                <a16:creationId xmlns:a16="http://schemas.microsoft.com/office/drawing/2014/main" id="{905E916F-7CCC-47B3-8BEB-74AB980B780C}"/>
              </a:ext>
            </a:extLst>
          </p:cNvPr>
          <p:cNvSpPr/>
          <p:nvPr/>
        </p:nvSpPr>
        <p:spPr>
          <a:xfrm>
            <a:off x="457201" y="1541192"/>
            <a:ext cx="3286994" cy="0"/>
          </a:xfrm>
          <a:prstGeom prst="line">
            <a:avLst/>
          </a:prstGeom>
          <a:ln w="28575" cap="rnd">
            <a:solidFill>
              <a:schemeClr val="bg1"/>
            </a:solidFill>
            <a:prstDash val="sysDot"/>
            <a:headEnd type="none" w="sm" len="sm"/>
            <a:tailEnd type="none" w="sm" len="sm"/>
          </a:ln>
        </p:spPr>
      </p:sp>
      <p:pic>
        <p:nvPicPr>
          <p:cNvPr id="9" name="Picture 8">
            <a:extLst>
              <a:ext uri="{FF2B5EF4-FFF2-40B4-BE49-F238E27FC236}">
                <a16:creationId xmlns:a16="http://schemas.microsoft.com/office/drawing/2014/main" id="{D2B45E40-B36A-417A-A39E-9801886E7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4456" y="2318002"/>
            <a:ext cx="7216343" cy="5409184"/>
          </a:xfrm>
          <a:prstGeom prst="rect">
            <a:avLst/>
          </a:prstGeom>
        </p:spPr>
      </p:pic>
      <p:sp>
        <p:nvSpPr>
          <p:cNvPr id="10" name="TextBox 4">
            <a:extLst>
              <a:ext uri="{FF2B5EF4-FFF2-40B4-BE49-F238E27FC236}">
                <a16:creationId xmlns:a16="http://schemas.microsoft.com/office/drawing/2014/main" id="{CCFEE067-BF47-45A6-837E-55AFAF216B65}"/>
              </a:ext>
            </a:extLst>
          </p:cNvPr>
          <p:cNvSpPr txBox="1"/>
          <p:nvPr/>
        </p:nvSpPr>
        <p:spPr>
          <a:xfrm>
            <a:off x="10896600" y="7804751"/>
            <a:ext cx="6934200" cy="1126077"/>
          </a:xfrm>
          <a:prstGeom prst="rect">
            <a:avLst/>
          </a:prstGeom>
        </p:spPr>
        <p:txBody>
          <a:bodyPr wrap="square"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lang="es-ES">
                <a:solidFill>
                  <a:prstClr val="white"/>
                </a:solidFill>
                <a:latin typeface="Now"/>
              </a:rPr>
              <a:t>El Grupo de Procesamiento de Pescado de Mujeres recibe materiales para mejorar la higiene en el procesamiento del pescado. </a:t>
            </a:r>
            <a:r>
              <a:rPr lang="en-US">
                <a:solidFill>
                  <a:prstClr val="white"/>
                </a:solidFill>
                <a:latin typeface="Now"/>
              </a:rPr>
              <a:t>Srey </a:t>
            </a:r>
            <a:r>
              <a:rPr lang="en-US" err="1">
                <a:solidFill>
                  <a:prstClr val="white"/>
                </a:solidFill>
                <a:latin typeface="Now"/>
              </a:rPr>
              <a:t>Chek</a:t>
            </a:r>
            <a:r>
              <a:rPr lang="en-US">
                <a:solidFill>
                  <a:prstClr val="white"/>
                </a:solidFill>
                <a:latin typeface="Now"/>
              </a:rPr>
              <a:t> community, Camboya.</a:t>
            </a:r>
          </a:p>
          <a:p>
            <a:pPr marL="0" marR="0" lvl="0" indent="0" algn="r" defTabSz="914400" rtl="0" eaLnBrk="1" fontAlgn="auto" latinLnBrk="0" hangingPunct="1">
              <a:lnSpc>
                <a:spcPts val="2240"/>
              </a:lnSpc>
              <a:spcBef>
                <a:spcPts val="0"/>
              </a:spcBef>
              <a:spcAft>
                <a:spcPts val="0"/>
              </a:spcAft>
              <a:buClrTx/>
              <a:buSzTx/>
              <a:buFontTx/>
              <a:buNone/>
              <a:tabLst/>
              <a:defRPr/>
            </a:pPr>
            <a:r>
              <a:rPr lang="en-US">
                <a:solidFill>
                  <a:prstClr val="white"/>
                </a:solidFill>
                <a:latin typeface="Now"/>
              </a:rPr>
              <a:t> </a:t>
            </a:r>
            <a:r>
              <a:rPr kumimoji="0" lang="en-US" sz="1800" b="0" i="0" u="none" strike="noStrike" kern="1200" cap="none" spc="0" normalizeH="0" baseline="0" noProof="0">
                <a:ln>
                  <a:noFill/>
                </a:ln>
                <a:solidFill>
                  <a:prstClr val="white"/>
                </a:solidFill>
                <a:effectLst/>
                <a:uLnTx/>
                <a:uFillTx/>
                <a:latin typeface="Now"/>
                <a:ea typeface="+mn-ea"/>
                <a:cs typeface="+mn-cs"/>
              </a:rPr>
              <a:t>© </a:t>
            </a:r>
            <a:r>
              <a:rPr kumimoji="0" lang="en-US" sz="1800" b="0" i="0" u="none" strike="noStrike" kern="1200" cap="none" spc="0" normalizeH="0" baseline="0" noProof="0" err="1">
                <a:ln>
                  <a:noFill/>
                </a:ln>
                <a:solidFill>
                  <a:prstClr val="white"/>
                </a:solidFill>
                <a:effectLst/>
                <a:uLnTx/>
                <a:uFillTx/>
                <a:latin typeface="Now"/>
                <a:ea typeface="+mn-ea"/>
                <a:cs typeface="+mn-cs"/>
              </a:rPr>
              <a:t>Chantho</a:t>
            </a:r>
            <a:r>
              <a:rPr lang="en-US" err="1">
                <a:solidFill>
                  <a:prstClr val="white"/>
                </a:solidFill>
                <a:latin typeface="Now"/>
              </a:rPr>
              <a:t>rn</a:t>
            </a:r>
            <a:r>
              <a:rPr lang="en-US">
                <a:solidFill>
                  <a:prstClr val="white"/>
                </a:solidFill>
                <a:latin typeface="Now"/>
              </a:rPr>
              <a:t> </a:t>
            </a:r>
            <a:r>
              <a:rPr lang="en-US" err="1">
                <a:solidFill>
                  <a:prstClr val="white"/>
                </a:solidFill>
                <a:latin typeface="Now"/>
              </a:rPr>
              <a:t>Srorn</a:t>
            </a:r>
            <a:r>
              <a:rPr lang="en-US">
                <a:solidFill>
                  <a:prstClr val="white"/>
                </a:solidFill>
                <a:latin typeface="Now"/>
              </a:rPr>
              <a:t>, CI</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
        <p:nvSpPr>
          <p:cNvPr id="11" name="TextBox 10">
            <a:extLst>
              <a:ext uri="{FF2B5EF4-FFF2-40B4-BE49-F238E27FC236}">
                <a16:creationId xmlns:a16="http://schemas.microsoft.com/office/drawing/2014/main" id="{EF4E42A5-9FF8-430B-A853-A66D133DEB97}"/>
              </a:ext>
            </a:extLst>
          </p:cNvPr>
          <p:cNvSpPr txBox="1"/>
          <p:nvPr/>
        </p:nvSpPr>
        <p:spPr>
          <a:xfrm>
            <a:off x="394331" y="1617702"/>
            <a:ext cx="10502269"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000">
                <a:solidFill>
                  <a:prstClr val="white"/>
                </a:solidFill>
                <a:latin typeface="Now" panose="020B0604020202020204" charset="0"/>
              </a:rPr>
              <a:t>Cómo los proyectos han creado entornos propicios</a:t>
            </a:r>
            <a:endParaRPr kumimoji="0" lang="en-US" sz="300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Tree>
    <p:extLst>
      <p:ext uri="{BB962C8B-B14F-4D97-AF65-F5344CB8AC3E}">
        <p14:creationId xmlns:p14="http://schemas.microsoft.com/office/powerpoint/2010/main" val="2177308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3EFE46-E764-47B2-8535-0093B2D2744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4856818" y="5699036"/>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10" name="TextBox 9">
            <a:extLst>
              <a:ext uri="{FF2B5EF4-FFF2-40B4-BE49-F238E27FC236}">
                <a16:creationId xmlns:a16="http://schemas.microsoft.com/office/drawing/2014/main" id="{CF2B7A4E-083C-45EE-AFAB-D80CB8E0771A}"/>
              </a:ext>
            </a:extLst>
          </p:cNvPr>
          <p:cNvSpPr txBox="1"/>
          <p:nvPr/>
        </p:nvSpPr>
        <p:spPr>
          <a:xfrm>
            <a:off x="8496300" y="7372350"/>
            <a:ext cx="9144000" cy="1754326"/>
          </a:xfrm>
          <a:prstGeom prst="rect">
            <a:avLst/>
          </a:prstGeom>
          <a:noFill/>
        </p:spPr>
        <p:txBody>
          <a:bodyPr wrap="square">
            <a:spAutoFit/>
          </a:bodyPr>
          <a:lstStyle/>
          <a:p>
            <a:pPr marL="457200" indent="-457200">
              <a:buFont typeface="Arial" panose="020B0604020202020204" pitchFamily="34" charset="0"/>
              <a:buChar char="•"/>
            </a:pPr>
            <a:r>
              <a:rPr lang="es-ES" sz="3600">
                <a:solidFill>
                  <a:schemeClr val="bg1"/>
                </a:solidFill>
                <a:latin typeface="Now" panose="020B0604020202020204" charset="0"/>
              </a:rPr>
              <a:t>Desarrollar habilidades y capacidades para la participación de las mujeres en la conservación</a:t>
            </a:r>
          </a:p>
        </p:txBody>
      </p:sp>
      <p:sp>
        <p:nvSpPr>
          <p:cNvPr id="18" name="Rectangle: Rounded Corners 17">
            <a:extLst>
              <a:ext uri="{FF2B5EF4-FFF2-40B4-BE49-F238E27FC236}">
                <a16:creationId xmlns:a16="http://schemas.microsoft.com/office/drawing/2014/main" id="{D030C117-AE7E-46E5-8576-EE6F4C372C93}"/>
              </a:ext>
            </a:extLst>
          </p:cNvPr>
          <p:cNvSpPr/>
          <p:nvPr/>
        </p:nvSpPr>
        <p:spPr>
          <a:xfrm>
            <a:off x="8276077" y="7504760"/>
            <a:ext cx="496495" cy="458140"/>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200">
              <a:solidFill>
                <a:schemeClr val="bg1"/>
              </a:solidFill>
              <a:latin typeface="+mj-lt"/>
            </a:endParaRPr>
          </a:p>
        </p:txBody>
      </p:sp>
      <p:sp>
        <p:nvSpPr>
          <p:cNvPr id="11" name="Freeform 4">
            <a:extLst>
              <a:ext uri="{FF2B5EF4-FFF2-40B4-BE49-F238E27FC236}">
                <a16:creationId xmlns:a16="http://schemas.microsoft.com/office/drawing/2014/main" id="{5CEC0FE6-24B8-48DC-9A7E-D6A197DDB2C4}"/>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sp>
        <p:nvSpPr>
          <p:cNvPr id="14" name="TextBox 13">
            <a:extLst>
              <a:ext uri="{FF2B5EF4-FFF2-40B4-BE49-F238E27FC236}">
                <a16:creationId xmlns:a16="http://schemas.microsoft.com/office/drawing/2014/main" id="{02DDCA55-D21E-47DC-83AF-E88E879F9DB5}"/>
              </a:ext>
            </a:extLst>
          </p:cNvPr>
          <p:cNvSpPr txBox="1"/>
          <p:nvPr/>
        </p:nvSpPr>
        <p:spPr>
          <a:xfrm>
            <a:off x="947803" y="3162300"/>
            <a:ext cx="7053197" cy="5170646"/>
          </a:xfrm>
          <a:prstGeom prst="rect">
            <a:avLst/>
          </a:prstGeom>
          <a:noFill/>
        </p:spPr>
        <p:txBody>
          <a:bodyPr wrap="square">
            <a:spAutoFit/>
          </a:bodyPr>
          <a:lstStyle/>
          <a:p>
            <a:r>
              <a:rPr lang="es-ES" sz="3000">
                <a:solidFill>
                  <a:schemeClr val="bg1"/>
                </a:solidFill>
                <a:latin typeface="Now" panose="020B0604020202020204" charset="0"/>
              </a:rPr>
              <a:t>Muchas veces las mujeres rurales tienen habilidades limitadas en comunicación, oratoria, liderazgo, y alfabetización, debido al acceso limitado a la educación y la falta de oportunidades para desarrollar experiencia. </a:t>
            </a:r>
          </a:p>
          <a:p>
            <a:endParaRPr lang="es-ES" sz="3000">
              <a:solidFill>
                <a:schemeClr val="bg1"/>
              </a:solidFill>
              <a:latin typeface="Now" panose="020B0604020202020204" charset="0"/>
            </a:endParaRPr>
          </a:p>
          <a:p>
            <a:r>
              <a:rPr lang="es-ES" sz="3000">
                <a:solidFill>
                  <a:schemeClr val="bg1"/>
                </a:solidFill>
                <a:latin typeface="Now" panose="020B0604020202020204" charset="0"/>
                <a:sym typeface="Wingdings" panose="05000000000000000000" pitchFamily="2" charset="2"/>
              </a:rPr>
              <a:t> </a:t>
            </a:r>
            <a:r>
              <a:rPr lang="es-ES" sz="3000">
                <a:solidFill>
                  <a:schemeClr val="bg1"/>
                </a:solidFill>
                <a:latin typeface="Now" panose="020B0604020202020204" charset="0"/>
              </a:rPr>
              <a:t>Por lo tanto, a menudo es necesario desarrollar habilidades y confianza.</a:t>
            </a:r>
            <a:endParaRPr lang="en-US" sz="3000">
              <a:solidFill>
                <a:schemeClr val="bg1"/>
              </a:solidFill>
              <a:latin typeface="Now" panose="020B0604020202020204" charset="0"/>
            </a:endParaRPr>
          </a:p>
        </p:txBody>
      </p:sp>
      <p:sp>
        <p:nvSpPr>
          <p:cNvPr id="15" name="TextBox 14">
            <a:extLst>
              <a:ext uri="{FF2B5EF4-FFF2-40B4-BE49-F238E27FC236}">
                <a16:creationId xmlns:a16="http://schemas.microsoft.com/office/drawing/2014/main" id="{00E26A50-C79C-4B1C-A6C3-C0B3610EC9BD}"/>
              </a:ext>
            </a:extLst>
          </p:cNvPr>
          <p:cNvSpPr txBox="1"/>
          <p:nvPr/>
        </p:nvSpPr>
        <p:spPr>
          <a:xfrm>
            <a:off x="540774" y="1790700"/>
            <a:ext cx="7993626" cy="1200329"/>
          </a:xfrm>
          <a:prstGeom prst="rect">
            <a:avLst/>
          </a:prstGeom>
          <a:noFill/>
        </p:spPr>
        <p:txBody>
          <a:bodyPr wrap="square">
            <a:spAutoFit/>
          </a:bodyPr>
          <a:lstStyle/>
          <a:p>
            <a:r>
              <a:rPr lang="es-ES" sz="3600" b="1">
                <a:solidFill>
                  <a:schemeClr val="bg1"/>
                </a:solidFill>
                <a:latin typeface="Now" panose="020B0604020202020204" charset="0"/>
              </a:rPr>
              <a:t>APOYAR Y DESARROLLAR LAS HABILIDADES DE LAS MUJERES</a:t>
            </a:r>
            <a:endParaRPr lang="en-US" sz="3600" b="1">
              <a:solidFill>
                <a:schemeClr val="bg1"/>
              </a:solidFill>
              <a:latin typeface="Now" panose="020B0604020202020204" charset="0"/>
            </a:endParaRPr>
          </a:p>
        </p:txBody>
      </p:sp>
    </p:spTree>
    <p:extLst>
      <p:ext uri="{BB962C8B-B14F-4D97-AF65-F5344CB8AC3E}">
        <p14:creationId xmlns:p14="http://schemas.microsoft.com/office/powerpoint/2010/main" val="12569761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63636CD7-3636-4A84-8063-C1CD909A610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903"/>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grpSp>
        <p:nvGrpSpPr>
          <p:cNvPr id="15" name="Group 3">
            <a:extLst>
              <a:ext uri="{FF2B5EF4-FFF2-40B4-BE49-F238E27FC236}">
                <a16:creationId xmlns:a16="http://schemas.microsoft.com/office/drawing/2014/main" id="{8CF6A16A-9D38-4060-B65F-1A5DA05ABDAD}"/>
              </a:ext>
            </a:extLst>
          </p:cNvPr>
          <p:cNvGrpSpPr/>
          <p:nvPr/>
        </p:nvGrpSpPr>
        <p:grpSpPr>
          <a:xfrm>
            <a:off x="9009926" y="1028700"/>
            <a:ext cx="978789" cy="978789"/>
            <a:chOff x="0" y="0"/>
            <a:chExt cx="6350000" cy="6350000"/>
          </a:xfrm>
          <a:solidFill>
            <a:srgbClr val="F4A261"/>
          </a:solidFill>
        </p:grpSpPr>
        <p:sp>
          <p:nvSpPr>
            <p:cNvPr id="16" name="Freeform 4">
              <a:extLst>
                <a:ext uri="{FF2B5EF4-FFF2-40B4-BE49-F238E27FC236}">
                  <a16:creationId xmlns:a16="http://schemas.microsoft.com/office/drawing/2014/main" id="{A8A445B4-50BD-469C-BE0F-81978FF45F8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1">
            <a:extLst>
              <a:ext uri="{FF2B5EF4-FFF2-40B4-BE49-F238E27FC236}">
                <a16:creationId xmlns:a16="http://schemas.microsoft.com/office/drawing/2014/main" id="{4D17A09A-7583-4FCC-B6F8-D777A8041CA0}"/>
              </a:ext>
            </a:extLst>
          </p:cNvPr>
          <p:cNvSpPr txBox="1"/>
          <p:nvPr/>
        </p:nvSpPr>
        <p:spPr>
          <a:xfrm>
            <a:off x="10241819" y="1257300"/>
            <a:ext cx="7893781" cy="8950720"/>
          </a:xfrm>
          <a:prstGeom prst="rect">
            <a:avLst/>
          </a:prstGeom>
        </p:spPr>
        <p:txBody>
          <a:bodyPr wrap="square" lIns="0" tIns="0" rIns="0" bIns="0" rtlCol="0" anchor="t">
            <a:spAutoFit/>
          </a:bodyPr>
          <a:lstStyle/>
          <a:p>
            <a:pPr>
              <a:lnSpc>
                <a:spcPts val="4059"/>
              </a:lnSpc>
            </a:pPr>
            <a:r>
              <a:rPr lang="es-ES" sz="3800" dirty="0">
                <a:solidFill>
                  <a:srgbClr val="FFFFFF"/>
                </a:solidFill>
                <a:latin typeface="Now"/>
              </a:rPr>
              <a:t>LA COMUNICACIÓN</a:t>
            </a:r>
          </a:p>
          <a:p>
            <a:pPr>
              <a:lnSpc>
                <a:spcPts val="4059"/>
              </a:lnSpc>
            </a:pPr>
            <a:endParaRPr lang="es-ES" sz="3800" dirty="0">
              <a:solidFill>
                <a:srgbClr val="FFFFFF"/>
              </a:solidFill>
              <a:latin typeface="Now"/>
            </a:endParaRPr>
          </a:p>
          <a:p>
            <a:pPr>
              <a:lnSpc>
                <a:spcPts val="4059"/>
              </a:lnSpc>
            </a:pPr>
            <a:r>
              <a:rPr lang="es-ES" sz="3800" dirty="0">
                <a:solidFill>
                  <a:srgbClr val="FFFFFF"/>
                </a:solidFill>
                <a:latin typeface="Now"/>
              </a:rPr>
              <a:t>LA PARTICIPACIÓN EN REUNIONES PÚBLICAS</a:t>
            </a:r>
          </a:p>
          <a:p>
            <a:pPr>
              <a:lnSpc>
                <a:spcPts val="4059"/>
              </a:lnSpc>
            </a:pPr>
            <a:endParaRPr lang="es-ES" sz="3800" dirty="0">
              <a:solidFill>
                <a:srgbClr val="FFFFFF"/>
              </a:solidFill>
              <a:latin typeface="Now"/>
            </a:endParaRPr>
          </a:p>
          <a:p>
            <a:pPr>
              <a:lnSpc>
                <a:spcPts val="4059"/>
              </a:lnSpc>
            </a:pPr>
            <a:endParaRPr lang="es-ES" sz="3800" dirty="0">
              <a:solidFill>
                <a:srgbClr val="FFFFFF"/>
              </a:solidFill>
              <a:latin typeface="Now"/>
            </a:endParaRPr>
          </a:p>
          <a:p>
            <a:pPr>
              <a:lnSpc>
                <a:spcPts val="4059"/>
              </a:lnSpc>
            </a:pPr>
            <a:r>
              <a:rPr lang="es-ES" sz="3800" dirty="0">
                <a:solidFill>
                  <a:srgbClr val="FFFFFF"/>
                </a:solidFill>
                <a:latin typeface="Now"/>
              </a:rPr>
              <a:t>LA INVESTIGACIÓN</a:t>
            </a:r>
          </a:p>
          <a:p>
            <a:pPr>
              <a:lnSpc>
                <a:spcPts val="4059"/>
              </a:lnSpc>
            </a:pPr>
            <a:endParaRPr lang="es-ES" sz="3800" dirty="0">
              <a:solidFill>
                <a:srgbClr val="FFFFFF"/>
              </a:solidFill>
              <a:latin typeface="Now"/>
            </a:endParaRPr>
          </a:p>
          <a:p>
            <a:pPr>
              <a:lnSpc>
                <a:spcPts val="4059"/>
              </a:lnSpc>
            </a:pPr>
            <a:endParaRPr lang="es-ES" sz="3800" dirty="0">
              <a:solidFill>
                <a:srgbClr val="FFFFFF"/>
              </a:solidFill>
              <a:latin typeface="Now"/>
            </a:endParaRPr>
          </a:p>
          <a:p>
            <a:pPr>
              <a:lnSpc>
                <a:spcPts val="4059"/>
              </a:lnSpc>
            </a:pPr>
            <a:r>
              <a:rPr lang="es-ES" sz="3800" dirty="0">
                <a:solidFill>
                  <a:srgbClr val="FFFFFF"/>
                </a:solidFill>
                <a:latin typeface="Now"/>
              </a:rPr>
              <a:t>LA GESTIÓN DE PROYECTOS</a:t>
            </a:r>
          </a:p>
          <a:p>
            <a:pPr>
              <a:lnSpc>
                <a:spcPts val="4059"/>
              </a:lnSpc>
            </a:pPr>
            <a:endParaRPr lang="es-ES" sz="3800" dirty="0">
              <a:solidFill>
                <a:srgbClr val="FFFFFF"/>
              </a:solidFill>
              <a:latin typeface="Now"/>
            </a:endParaRPr>
          </a:p>
          <a:p>
            <a:pPr>
              <a:lnSpc>
                <a:spcPts val="4059"/>
              </a:lnSpc>
            </a:pPr>
            <a:endParaRPr lang="es-ES" sz="3800" dirty="0">
              <a:solidFill>
                <a:srgbClr val="FFFFFF"/>
              </a:solidFill>
              <a:latin typeface="Now"/>
            </a:endParaRPr>
          </a:p>
          <a:p>
            <a:pPr>
              <a:lnSpc>
                <a:spcPts val="4059"/>
              </a:lnSpc>
            </a:pPr>
            <a:r>
              <a:rPr lang="es-ES" sz="3800" dirty="0">
                <a:solidFill>
                  <a:srgbClr val="FFFFFF"/>
                </a:solidFill>
                <a:latin typeface="Now"/>
              </a:rPr>
              <a:t>LA ORGANIZACIÓN Y LIDERAZGO COMUNI´TARIO</a:t>
            </a:r>
          </a:p>
          <a:p>
            <a:pPr>
              <a:lnSpc>
                <a:spcPts val="4059"/>
              </a:lnSpc>
            </a:pPr>
            <a:endParaRPr lang="es-ES" sz="3800" dirty="0">
              <a:solidFill>
                <a:srgbClr val="FFFFFF"/>
              </a:solidFill>
              <a:latin typeface="Now"/>
            </a:endParaRPr>
          </a:p>
          <a:p>
            <a:pPr>
              <a:lnSpc>
                <a:spcPts val="4059"/>
              </a:lnSpc>
            </a:pPr>
            <a:r>
              <a:rPr lang="es-ES" sz="3800" dirty="0">
                <a:solidFill>
                  <a:srgbClr val="FFFFFF"/>
                </a:solidFill>
                <a:latin typeface="Now"/>
              </a:rPr>
              <a:t>LOS DERECHOS COMUNITARIOS Y MARCOS LEGALES</a:t>
            </a:r>
          </a:p>
        </p:txBody>
      </p:sp>
      <p:grpSp>
        <p:nvGrpSpPr>
          <p:cNvPr id="20" name="Group 3">
            <a:extLst>
              <a:ext uri="{FF2B5EF4-FFF2-40B4-BE49-F238E27FC236}">
                <a16:creationId xmlns:a16="http://schemas.microsoft.com/office/drawing/2014/main" id="{6CF5F702-F3B1-424F-AF88-15495144DFA3}"/>
              </a:ext>
            </a:extLst>
          </p:cNvPr>
          <p:cNvGrpSpPr/>
          <p:nvPr/>
        </p:nvGrpSpPr>
        <p:grpSpPr>
          <a:xfrm>
            <a:off x="9033871" y="2418627"/>
            <a:ext cx="978789" cy="978789"/>
            <a:chOff x="0" y="0"/>
            <a:chExt cx="6350000" cy="6350000"/>
          </a:xfrm>
          <a:solidFill>
            <a:srgbClr val="F4A261"/>
          </a:solidFill>
        </p:grpSpPr>
        <p:sp>
          <p:nvSpPr>
            <p:cNvPr id="21" name="Freeform 4">
              <a:extLst>
                <a:ext uri="{FF2B5EF4-FFF2-40B4-BE49-F238E27FC236}">
                  <a16:creationId xmlns:a16="http://schemas.microsoft.com/office/drawing/2014/main" id="{118D8F2E-A1F0-41A0-B4B7-44D60441C38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3" name="Group 3">
            <a:extLst>
              <a:ext uri="{FF2B5EF4-FFF2-40B4-BE49-F238E27FC236}">
                <a16:creationId xmlns:a16="http://schemas.microsoft.com/office/drawing/2014/main" id="{06DA4F5C-057B-42EC-A88E-39B4C182CE10}"/>
              </a:ext>
            </a:extLst>
          </p:cNvPr>
          <p:cNvGrpSpPr/>
          <p:nvPr/>
        </p:nvGrpSpPr>
        <p:grpSpPr>
          <a:xfrm>
            <a:off x="9009529" y="4238690"/>
            <a:ext cx="978789" cy="978789"/>
            <a:chOff x="0" y="0"/>
            <a:chExt cx="6350000" cy="6350000"/>
          </a:xfrm>
          <a:solidFill>
            <a:srgbClr val="F4A261"/>
          </a:solidFill>
        </p:grpSpPr>
        <p:sp>
          <p:nvSpPr>
            <p:cNvPr id="24" name="Freeform 4">
              <a:extLst>
                <a:ext uri="{FF2B5EF4-FFF2-40B4-BE49-F238E27FC236}">
                  <a16:creationId xmlns:a16="http://schemas.microsoft.com/office/drawing/2014/main" id="{CD06179B-16AD-4042-90FF-6AD7330C1F7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6" name="Group 3">
            <a:extLst>
              <a:ext uri="{FF2B5EF4-FFF2-40B4-BE49-F238E27FC236}">
                <a16:creationId xmlns:a16="http://schemas.microsoft.com/office/drawing/2014/main" id="{0C9C4954-7520-4840-BF1B-FA9D0FE630A2}"/>
              </a:ext>
            </a:extLst>
          </p:cNvPr>
          <p:cNvGrpSpPr/>
          <p:nvPr/>
        </p:nvGrpSpPr>
        <p:grpSpPr>
          <a:xfrm>
            <a:off x="9009529" y="5715774"/>
            <a:ext cx="978789" cy="978789"/>
            <a:chOff x="0" y="0"/>
            <a:chExt cx="6350000" cy="6350000"/>
          </a:xfrm>
          <a:solidFill>
            <a:srgbClr val="F4A261"/>
          </a:solidFill>
        </p:grpSpPr>
        <p:sp>
          <p:nvSpPr>
            <p:cNvPr id="27" name="Freeform 4">
              <a:extLst>
                <a:ext uri="{FF2B5EF4-FFF2-40B4-BE49-F238E27FC236}">
                  <a16:creationId xmlns:a16="http://schemas.microsoft.com/office/drawing/2014/main" id="{4170B2B6-1EBF-4F37-BAEC-523EAA89AD1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29" name="Group 3">
            <a:extLst>
              <a:ext uri="{FF2B5EF4-FFF2-40B4-BE49-F238E27FC236}">
                <a16:creationId xmlns:a16="http://schemas.microsoft.com/office/drawing/2014/main" id="{6A59DF24-2B60-4CD1-A291-3CBF66BDDE48}"/>
              </a:ext>
            </a:extLst>
          </p:cNvPr>
          <p:cNvGrpSpPr/>
          <p:nvPr/>
        </p:nvGrpSpPr>
        <p:grpSpPr>
          <a:xfrm>
            <a:off x="9015942" y="7309458"/>
            <a:ext cx="978789" cy="978789"/>
            <a:chOff x="0" y="0"/>
            <a:chExt cx="6350000" cy="6350000"/>
          </a:xfrm>
          <a:solidFill>
            <a:srgbClr val="F4A261"/>
          </a:solidFill>
        </p:grpSpPr>
        <p:sp>
          <p:nvSpPr>
            <p:cNvPr id="30" name="Freeform 4">
              <a:extLst>
                <a:ext uri="{FF2B5EF4-FFF2-40B4-BE49-F238E27FC236}">
                  <a16:creationId xmlns:a16="http://schemas.microsoft.com/office/drawing/2014/main" id="{0888429A-E9F0-40B5-862F-2D80E9F13D9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2" name="Group 3">
            <a:extLst>
              <a:ext uri="{FF2B5EF4-FFF2-40B4-BE49-F238E27FC236}">
                <a16:creationId xmlns:a16="http://schemas.microsoft.com/office/drawing/2014/main" id="{822EAB02-00E5-448C-9B92-97807AC5713D}"/>
              </a:ext>
            </a:extLst>
          </p:cNvPr>
          <p:cNvGrpSpPr/>
          <p:nvPr/>
        </p:nvGrpSpPr>
        <p:grpSpPr>
          <a:xfrm>
            <a:off x="8991600" y="8889111"/>
            <a:ext cx="978789" cy="978789"/>
            <a:chOff x="0" y="0"/>
            <a:chExt cx="6350000" cy="6350000"/>
          </a:xfrm>
          <a:solidFill>
            <a:srgbClr val="F4A261"/>
          </a:solidFill>
        </p:grpSpPr>
        <p:sp>
          <p:nvSpPr>
            <p:cNvPr id="33" name="Freeform 4">
              <a:extLst>
                <a:ext uri="{FF2B5EF4-FFF2-40B4-BE49-F238E27FC236}">
                  <a16:creationId xmlns:a16="http://schemas.microsoft.com/office/drawing/2014/main" id="{99CED938-D9EA-4E65-AC33-AC5BD4DC4EE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6" name="Freeform 4">
            <a:extLst>
              <a:ext uri="{FF2B5EF4-FFF2-40B4-BE49-F238E27FC236}">
                <a16:creationId xmlns:a16="http://schemas.microsoft.com/office/drawing/2014/main" id="{D969396F-CFAF-41B6-BB3F-BB4C76DD7D34}"/>
              </a:ext>
            </a:extLst>
          </p:cNvPr>
          <p:cNvSpPr/>
          <p:nvPr/>
        </p:nvSpPr>
        <p:spPr>
          <a:xfrm>
            <a:off x="228600" y="1562100"/>
            <a:ext cx="8169363" cy="8305800"/>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sp>
        <p:nvSpPr>
          <p:cNvPr id="37" name="TextBox 36">
            <a:extLst>
              <a:ext uri="{FF2B5EF4-FFF2-40B4-BE49-F238E27FC236}">
                <a16:creationId xmlns:a16="http://schemas.microsoft.com/office/drawing/2014/main" id="{39F0880B-34A1-4F18-8586-8FD9FB272A31}"/>
              </a:ext>
            </a:extLst>
          </p:cNvPr>
          <p:cNvSpPr txBox="1"/>
          <p:nvPr/>
        </p:nvSpPr>
        <p:spPr>
          <a:xfrm>
            <a:off x="947803" y="3162300"/>
            <a:ext cx="7053197" cy="5170646"/>
          </a:xfrm>
          <a:prstGeom prst="rect">
            <a:avLst/>
          </a:prstGeom>
          <a:noFill/>
        </p:spPr>
        <p:txBody>
          <a:bodyPr wrap="square">
            <a:spAutoFit/>
          </a:bodyPr>
          <a:lstStyle/>
          <a:p>
            <a:r>
              <a:rPr lang="es-ES" sz="3000">
                <a:solidFill>
                  <a:schemeClr val="bg1"/>
                </a:solidFill>
                <a:latin typeface="Now" panose="020B0604020202020204" charset="0"/>
              </a:rPr>
              <a:t>Muchas veces las mujeres rurales tienen habilidades limitadas en comunicación, oratoria, liderazgo, y alfabetización, debido al acceso limitado a la educación y la falta de oportunidades para desarrollar experiencia. </a:t>
            </a:r>
          </a:p>
          <a:p>
            <a:endParaRPr lang="es-ES" sz="3000">
              <a:solidFill>
                <a:schemeClr val="bg1"/>
              </a:solidFill>
              <a:latin typeface="Now" panose="020B0604020202020204" charset="0"/>
            </a:endParaRPr>
          </a:p>
          <a:p>
            <a:r>
              <a:rPr lang="es-ES" sz="3000">
                <a:solidFill>
                  <a:schemeClr val="bg1"/>
                </a:solidFill>
                <a:latin typeface="Now" panose="020B0604020202020204" charset="0"/>
                <a:sym typeface="Wingdings" panose="05000000000000000000" pitchFamily="2" charset="2"/>
              </a:rPr>
              <a:t> </a:t>
            </a:r>
            <a:r>
              <a:rPr lang="es-ES" sz="3000">
                <a:solidFill>
                  <a:schemeClr val="bg1"/>
                </a:solidFill>
                <a:latin typeface="Now" panose="020B0604020202020204" charset="0"/>
              </a:rPr>
              <a:t>Por lo tanto, a menudo es necesario desarrollar habilidades y confianza.</a:t>
            </a:r>
            <a:endParaRPr lang="en-US" sz="3000">
              <a:solidFill>
                <a:schemeClr val="bg1"/>
              </a:solidFill>
              <a:latin typeface="Now" panose="020B0604020202020204" charset="0"/>
            </a:endParaRPr>
          </a:p>
        </p:txBody>
      </p:sp>
      <p:pic>
        <p:nvPicPr>
          <p:cNvPr id="3" name="Graphic 2" descr="Chat outline">
            <a:extLst>
              <a:ext uri="{FF2B5EF4-FFF2-40B4-BE49-F238E27FC236}">
                <a16:creationId xmlns:a16="http://schemas.microsoft.com/office/drawing/2014/main" id="{3E8EFF45-8B24-4DD1-B8CD-7007B14B7D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9099" y="1116784"/>
            <a:ext cx="831273" cy="831273"/>
          </a:xfrm>
          <a:prstGeom prst="rect">
            <a:avLst/>
          </a:prstGeom>
        </p:spPr>
      </p:pic>
      <p:pic>
        <p:nvPicPr>
          <p:cNvPr id="5" name="Graphic 4" descr="Contract outline">
            <a:extLst>
              <a:ext uri="{FF2B5EF4-FFF2-40B4-BE49-F238E27FC236}">
                <a16:creationId xmlns:a16="http://schemas.microsoft.com/office/drawing/2014/main" id="{5DDFB2E5-38F8-4483-B114-215B33C867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97475" y="9032849"/>
            <a:ext cx="755703" cy="755703"/>
          </a:xfrm>
          <a:prstGeom prst="rect">
            <a:avLst/>
          </a:prstGeom>
        </p:spPr>
      </p:pic>
      <p:pic>
        <p:nvPicPr>
          <p:cNvPr id="9" name="Graphic 8" descr="Users outline">
            <a:extLst>
              <a:ext uri="{FF2B5EF4-FFF2-40B4-BE49-F238E27FC236}">
                <a16:creationId xmlns:a16="http://schemas.microsoft.com/office/drawing/2014/main" id="{DFD4BE15-463B-4058-9B5B-76A8D8DF5B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74727" y="2442534"/>
            <a:ext cx="831273" cy="831273"/>
          </a:xfrm>
          <a:prstGeom prst="rect">
            <a:avLst/>
          </a:prstGeom>
        </p:spPr>
      </p:pic>
      <p:pic>
        <p:nvPicPr>
          <p:cNvPr id="11" name="Graphic 10" descr="Circles with arrows outline">
            <a:extLst>
              <a:ext uri="{FF2B5EF4-FFF2-40B4-BE49-F238E27FC236}">
                <a16:creationId xmlns:a16="http://schemas.microsoft.com/office/drawing/2014/main" id="{AAD42F53-06FB-4F8D-81C3-6A429F4E05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06840" y="5766159"/>
            <a:ext cx="914400" cy="914400"/>
          </a:xfrm>
          <a:prstGeom prst="rect">
            <a:avLst/>
          </a:prstGeom>
        </p:spPr>
      </p:pic>
      <p:pic>
        <p:nvPicPr>
          <p:cNvPr id="14" name="Graphic 13" descr="Clipboard outline">
            <a:extLst>
              <a:ext uri="{FF2B5EF4-FFF2-40B4-BE49-F238E27FC236}">
                <a16:creationId xmlns:a16="http://schemas.microsoft.com/office/drawing/2014/main" id="{014745AC-2569-42C5-8BCD-09D31C72E2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67800" y="4326132"/>
            <a:ext cx="755703" cy="755703"/>
          </a:xfrm>
          <a:prstGeom prst="rect">
            <a:avLst/>
          </a:prstGeom>
        </p:spPr>
      </p:pic>
      <p:sp>
        <p:nvSpPr>
          <p:cNvPr id="38" name="TextBox 37">
            <a:extLst>
              <a:ext uri="{FF2B5EF4-FFF2-40B4-BE49-F238E27FC236}">
                <a16:creationId xmlns:a16="http://schemas.microsoft.com/office/drawing/2014/main" id="{0785B963-F1AC-435D-A366-D6CC72CE0532}"/>
              </a:ext>
            </a:extLst>
          </p:cNvPr>
          <p:cNvSpPr txBox="1"/>
          <p:nvPr/>
        </p:nvSpPr>
        <p:spPr>
          <a:xfrm>
            <a:off x="540774" y="1790700"/>
            <a:ext cx="7993626" cy="1200329"/>
          </a:xfrm>
          <a:prstGeom prst="rect">
            <a:avLst/>
          </a:prstGeom>
          <a:noFill/>
        </p:spPr>
        <p:txBody>
          <a:bodyPr wrap="square">
            <a:spAutoFit/>
          </a:bodyPr>
          <a:lstStyle/>
          <a:p>
            <a:r>
              <a:rPr lang="es-ES" sz="3600" b="1">
                <a:solidFill>
                  <a:schemeClr val="bg1"/>
                </a:solidFill>
                <a:latin typeface="Now" panose="020B0604020202020204" charset="0"/>
              </a:rPr>
              <a:t>APOYAR Y DESARROLLAR LAS HABILIDADES DE LAS MUJERES</a:t>
            </a:r>
            <a:endParaRPr lang="en-US" sz="3600" b="1">
              <a:solidFill>
                <a:schemeClr val="bg1"/>
              </a:solidFill>
              <a:latin typeface="Now" panose="020B0604020202020204" charset="0"/>
            </a:endParaRPr>
          </a:p>
        </p:txBody>
      </p:sp>
      <p:pic>
        <p:nvPicPr>
          <p:cNvPr id="39" name="Graphic 38" descr="Social network outline">
            <a:extLst>
              <a:ext uri="{FF2B5EF4-FFF2-40B4-BE49-F238E27FC236}">
                <a16:creationId xmlns:a16="http://schemas.microsoft.com/office/drawing/2014/main" id="{896AEFAB-26A1-4A58-81DD-7916750AF5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53052" y="7303554"/>
            <a:ext cx="914400" cy="914400"/>
          </a:xfrm>
          <a:prstGeom prst="rect">
            <a:avLst/>
          </a:prstGeom>
        </p:spPr>
      </p:pic>
    </p:spTree>
    <p:extLst>
      <p:ext uri="{BB962C8B-B14F-4D97-AF65-F5344CB8AC3E}">
        <p14:creationId xmlns:p14="http://schemas.microsoft.com/office/powerpoint/2010/main" val="3789633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87BFCF-7B99-4101-9F93-F3F960E7B7A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30726"/>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7993626" cy="1599202"/>
          </a:xfrm>
          <a:custGeom>
            <a:avLst/>
            <a:gdLst/>
            <a:ahLst/>
            <a:cxnLst/>
            <a:rect l="l" t="t" r="r" b="b"/>
            <a:pathLst>
              <a:path w="1913890" h="1913890">
                <a:moveTo>
                  <a:pt x="0" y="0"/>
                </a:moveTo>
                <a:lnTo>
                  <a:pt x="1913890" y="0"/>
                </a:lnTo>
                <a:lnTo>
                  <a:pt x="1913890" y="1913890"/>
                </a:lnTo>
                <a:lnTo>
                  <a:pt x="0" y="1913890"/>
                </a:lnTo>
                <a:close/>
              </a:path>
            </a:pathLst>
          </a:custGeom>
          <a:solidFill>
            <a:srgbClr val="94D2BD"/>
          </a:solidFill>
        </p:spPr>
        <p:txBody>
          <a:bodyPr/>
          <a:lstStyle/>
          <a:p>
            <a:endParaRPr lang="en-US"/>
          </a:p>
        </p:txBody>
      </p:sp>
      <p:sp>
        <p:nvSpPr>
          <p:cNvPr id="13" name="TextBox 12">
            <a:extLst>
              <a:ext uri="{FF2B5EF4-FFF2-40B4-BE49-F238E27FC236}">
                <a16:creationId xmlns:a16="http://schemas.microsoft.com/office/drawing/2014/main" id="{E75D8F41-5E6B-4BE0-8CDB-9DA1F42C01E3}"/>
              </a:ext>
            </a:extLst>
          </p:cNvPr>
          <p:cNvSpPr txBox="1"/>
          <p:nvPr/>
        </p:nvSpPr>
        <p:spPr>
          <a:xfrm>
            <a:off x="2247899" y="3467100"/>
            <a:ext cx="13792200" cy="6540252"/>
          </a:xfrm>
          <a:prstGeom prst="rect">
            <a:avLst/>
          </a:prstGeom>
          <a:noFill/>
        </p:spPr>
        <p:txBody>
          <a:bodyPr wrap="square">
            <a:spAutoFit/>
          </a:bodyPr>
          <a:lstStyle/>
          <a:p>
            <a:pPr algn="ctr"/>
            <a:r>
              <a:rPr lang="en-US" sz="3600" dirty="0">
                <a:solidFill>
                  <a:schemeClr val="bg1"/>
                </a:solidFill>
                <a:latin typeface="Avenir Next LT Pro" panose="020B0504020202020204" pitchFamily="34" charset="0"/>
              </a:rPr>
              <a:t>“</a:t>
            </a:r>
            <a:r>
              <a:rPr lang="es-ES" sz="3600" dirty="0">
                <a:solidFill>
                  <a:schemeClr val="bg1"/>
                </a:solidFill>
                <a:latin typeface="Avenir Next LT Pro" panose="020B0504020202020204" pitchFamily="34" charset="0"/>
              </a:rPr>
              <a:t>Muchas ONG defienden los derechos de las mujeres, pero son débiles en el lado de la construcción de capacidades para las mujeres. En el caso de las mujeres más jóvenes, en particular, muchas ONG aumentan su conciencia sobre sus derechos, pero sin la capacidad necesaria para defender esos derechos. </a:t>
            </a:r>
          </a:p>
          <a:p>
            <a:pPr algn="ctr"/>
            <a:endParaRPr lang="es-ES" sz="3600" dirty="0">
              <a:solidFill>
                <a:schemeClr val="bg1"/>
              </a:solidFill>
              <a:latin typeface="Avenir Next LT Pro" panose="020B0504020202020204" pitchFamily="34" charset="0"/>
            </a:endParaRPr>
          </a:p>
          <a:p>
            <a:pPr algn="ctr"/>
            <a:r>
              <a:rPr lang="es-ES" sz="3600" dirty="0">
                <a:solidFill>
                  <a:schemeClr val="bg1"/>
                </a:solidFill>
                <a:latin typeface="Avenir Next LT Pro" panose="020B0504020202020204" pitchFamily="34" charset="0"/>
              </a:rPr>
              <a:t>Necesitamos fortalecer sus conocimientos para que puedan comprender lo que está sucediendo con los recursos naturales, los derechos de la comunidad, y lo que pueden hacer para ayudar</a:t>
            </a:r>
            <a:r>
              <a:rPr lang="en-US" sz="3600" dirty="0">
                <a:solidFill>
                  <a:schemeClr val="bg1"/>
                </a:solidFill>
                <a:latin typeface="Avenir Next LT Pro" panose="020B0504020202020204" pitchFamily="34" charset="0"/>
              </a:rPr>
              <a:t>.”</a:t>
            </a:r>
          </a:p>
          <a:p>
            <a:pPr algn="ctr"/>
            <a:r>
              <a:rPr lang="en-US" sz="2400" dirty="0">
                <a:solidFill>
                  <a:schemeClr val="bg1"/>
                </a:solidFill>
                <a:latin typeface="Avenir Next LT Pro" panose="020B0504020202020204" pitchFamily="34" charset="0"/>
              </a:rPr>
              <a:t>Un </a:t>
            </a:r>
            <a:r>
              <a:rPr lang="en-US" sz="2400" dirty="0" err="1">
                <a:solidFill>
                  <a:schemeClr val="bg1"/>
                </a:solidFill>
                <a:latin typeface="Avenir Next LT Pro" panose="020B0504020202020204" pitchFamily="34" charset="0"/>
              </a:rPr>
              <a:t>beneficiario</a:t>
            </a:r>
            <a:r>
              <a:rPr lang="en-US" sz="2400" dirty="0">
                <a:solidFill>
                  <a:schemeClr val="bg1"/>
                </a:solidFill>
                <a:latin typeface="Avenir Next LT Pro" panose="020B0504020202020204" pitchFamily="34" charset="0"/>
              </a:rPr>
              <a:t> de CEPF</a:t>
            </a:r>
          </a:p>
          <a:p>
            <a:pPr algn="ctr"/>
            <a:endParaRPr lang="en-US" sz="3500" dirty="0">
              <a:solidFill>
                <a:schemeClr val="bg1"/>
              </a:solidFill>
              <a:latin typeface="Now" panose="020B0604020202020204" charset="0"/>
            </a:endParaRPr>
          </a:p>
        </p:txBody>
      </p:sp>
      <p:sp>
        <p:nvSpPr>
          <p:cNvPr id="9" name="TextBox 8">
            <a:extLst>
              <a:ext uri="{FF2B5EF4-FFF2-40B4-BE49-F238E27FC236}">
                <a16:creationId xmlns:a16="http://schemas.microsoft.com/office/drawing/2014/main" id="{4BE0BEBD-75B5-47EA-84EB-0275231C7649}"/>
              </a:ext>
            </a:extLst>
          </p:cNvPr>
          <p:cNvSpPr txBox="1"/>
          <p:nvPr/>
        </p:nvSpPr>
        <p:spPr>
          <a:xfrm>
            <a:off x="540774" y="1790700"/>
            <a:ext cx="7993626" cy="1200329"/>
          </a:xfrm>
          <a:prstGeom prst="rect">
            <a:avLst/>
          </a:prstGeom>
          <a:noFill/>
        </p:spPr>
        <p:txBody>
          <a:bodyPr wrap="square">
            <a:spAutoFit/>
          </a:bodyPr>
          <a:lstStyle/>
          <a:p>
            <a:r>
              <a:rPr lang="es-ES" sz="3600" b="1">
                <a:solidFill>
                  <a:schemeClr val="bg1"/>
                </a:solidFill>
                <a:latin typeface="Now" panose="020B0604020202020204" charset="0"/>
              </a:rPr>
              <a:t>APOYAR Y DESARROLLAR LAS HABILIDADES DE LAS MUJERES</a:t>
            </a:r>
            <a:endParaRPr lang="en-US" sz="3600" b="1">
              <a:solidFill>
                <a:schemeClr val="bg1"/>
              </a:solidFill>
              <a:latin typeface="Now" panose="020B0604020202020204" charset="0"/>
            </a:endParaRPr>
          </a:p>
        </p:txBody>
      </p:sp>
    </p:spTree>
    <p:extLst>
      <p:ext uri="{BB962C8B-B14F-4D97-AF65-F5344CB8AC3E}">
        <p14:creationId xmlns:p14="http://schemas.microsoft.com/office/powerpoint/2010/main" val="3086619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1943100"/>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839089" cy="8153400"/>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1" name="TextBox 21"/>
          <p:cNvSpPr txBox="1"/>
          <p:nvPr/>
        </p:nvSpPr>
        <p:spPr>
          <a:xfrm>
            <a:off x="513308" y="1148755"/>
            <a:ext cx="15107692" cy="1436291"/>
          </a:xfrm>
          <a:prstGeom prst="rect">
            <a:avLst/>
          </a:prstGeom>
        </p:spPr>
        <p:txBody>
          <a:bodyPr wrap="square" lIns="0" tIns="0" rIns="0" bIns="0" rtlCol="0" anchor="t">
            <a:spAutoFit/>
          </a:bodyPr>
          <a:lstStyle/>
          <a:p>
            <a:pPr>
              <a:lnSpc>
                <a:spcPts val="5639"/>
              </a:lnSpc>
              <a:spcBef>
                <a:spcPct val="0"/>
              </a:spcBef>
            </a:pPr>
            <a:r>
              <a:rPr lang="en-US" sz="4200">
                <a:solidFill>
                  <a:srgbClr val="000000"/>
                </a:solidFill>
                <a:latin typeface="Now"/>
              </a:rPr>
              <a:t>Fomento de capacidad </a:t>
            </a:r>
            <a:r>
              <a:rPr kumimoji="0" lang="es-ES" sz="4200" b="0" i="0" u="none" strike="noStrike" kern="1200" cap="none" spc="0" normalizeH="0" baseline="0" noProof="0">
                <a:ln>
                  <a:noFill/>
                </a:ln>
                <a:solidFill>
                  <a:prstClr val="black"/>
                </a:solidFill>
                <a:effectLst/>
                <a:uLnTx/>
                <a:uFillTx/>
                <a:latin typeface="Now" panose="020B0604020202020204" charset="0"/>
              </a:rPr>
              <a:t>en todas las instituciones</a:t>
            </a:r>
          </a:p>
          <a:p>
            <a:pPr algn="l">
              <a:lnSpc>
                <a:spcPts val="5639"/>
              </a:lnSpc>
              <a:spcBef>
                <a:spcPct val="0"/>
              </a:spcBef>
            </a:pPr>
            <a:endParaRPr lang="en-US" sz="4200">
              <a:solidFill>
                <a:srgbClr val="000000"/>
              </a:solidFill>
              <a:latin typeface="Now"/>
            </a:endParaRPr>
          </a:p>
        </p:txBody>
      </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29" name="TextBox 28">
            <a:extLst>
              <a:ext uri="{FF2B5EF4-FFF2-40B4-BE49-F238E27FC236}">
                <a16:creationId xmlns:a16="http://schemas.microsoft.com/office/drawing/2014/main" id="{9873FD1B-E48C-412E-BDC1-4783C4E1ED2F}"/>
              </a:ext>
            </a:extLst>
          </p:cNvPr>
          <p:cNvSpPr txBox="1"/>
          <p:nvPr/>
        </p:nvSpPr>
        <p:spPr>
          <a:xfrm>
            <a:off x="513400" y="2171700"/>
            <a:ext cx="11526200" cy="830997"/>
          </a:xfrm>
          <a:prstGeom prst="rect">
            <a:avLst/>
          </a:prstGeom>
          <a:noFill/>
        </p:spPr>
        <p:txBody>
          <a:bodyPr wrap="square" rtlCol="0">
            <a:noAutofit/>
          </a:bodyPr>
          <a:lstStyle/>
          <a:p>
            <a:r>
              <a:rPr lang="es-ES" sz="2800">
                <a:solidFill>
                  <a:schemeClr val="bg1"/>
                </a:solidFill>
                <a:latin typeface="Now" panose="020B0604020202020204" charset="0"/>
              </a:rPr>
              <a:t>Desarrollar de conocimiento y habilidades del personal para la equidad de género</a:t>
            </a:r>
            <a:endParaRPr lang="en-US" sz="2000">
              <a:solidFill>
                <a:schemeClr val="bg1"/>
              </a:solidFill>
              <a:latin typeface="Now" panose="020B0604020202020204" charset="0"/>
            </a:endParaRPr>
          </a:p>
        </p:txBody>
      </p:sp>
      <p:pic>
        <p:nvPicPr>
          <p:cNvPr id="13" name="Picture 12">
            <a:extLst>
              <a:ext uri="{FF2B5EF4-FFF2-40B4-BE49-F238E27FC236}">
                <a16:creationId xmlns:a16="http://schemas.microsoft.com/office/drawing/2014/main" id="{C5539F80-34FB-4354-B511-CC481B0FF4B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8510746" y="3697339"/>
            <a:ext cx="5281454" cy="4798961"/>
          </a:xfrm>
          <a:prstGeom prst="rect">
            <a:avLst/>
          </a:prstGeom>
        </p:spPr>
      </p:pic>
      <p:sp>
        <p:nvSpPr>
          <p:cNvPr id="14" name="TextBox 13">
            <a:extLst>
              <a:ext uri="{FF2B5EF4-FFF2-40B4-BE49-F238E27FC236}">
                <a16:creationId xmlns:a16="http://schemas.microsoft.com/office/drawing/2014/main" id="{DE5DE505-924B-4E35-B99E-02FC910B6724}"/>
              </a:ext>
            </a:extLst>
          </p:cNvPr>
          <p:cNvSpPr txBox="1"/>
          <p:nvPr/>
        </p:nvSpPr>
        <p:spPr>
          <a:xfrm>
            <a:off x="544931" y="3215461"/>
            <a:ext cx="7811587" cy="7109639"/>
          </a:xfrm>
          <a:prstGeom prst="rect">
            <a:avLst/>
          </a:prstGeom>
          <a:noFill/>
        </p:spPr>
        <p:txBody>
          <a:bodyPr wrap="square" rtlCol="0">
            <a:spAutoFit/>
          </a:bodyPr>
          <a:lstStyle/>
          <a:p>
            <a:r>
              <a:rPr lang="es-ES" sz="2400">
                <a:solidFill>
                  <a:srgbClr val="264653"/>
                </a:solidFill>
                <a:latin typeface="Now" panose="020B0604020202020204" charset="0"/>
              </a:rPr>
              <a:t>Capacitación del personal, incluyendo las mujeres jóvenes, en capacidad organizacional, gestión de proyectos, financiación | </a:t>
            </a:r>
            <a:r>
              <a:rPr lang="es-ES">
                <a:solidFill>
                  <a:srgbClr val="264653"/>
                </a:solidFill>
                <a:latin typeface="Now" panose="020B0604020202020204" charset="0"/>
              </a:rPr>
              <a:t>Global Environmental Institute (GEI), Myanmar</a:t>
            </a:r>
          </a:p>
          <a:p>
            <a:endParaRPr lang="es-ES" sz="2400">
              <a:solidFill>
                <a:srgbClr val="264653"/>
              </a:solidFill>
              <a:latin typeface="Now" panose="020B0604020202020204" charset="0"/>
            </a:endParaRPr>
          </a:p>
          <a:p>
            <a:r>
              <a:rPr lang="es-ES" sz="2400">
                <a:solidFill>
                  <a:srgbClr val="264653"/>
                </a:solidFill>
                <a:latin typeface="Now" panose="020B0604020202020204" charset="0"/>
              </a:rPr>
              <a:t>Recomendar personal femenino como participante en talleres y eventos regionales | </a:t>
            </a:r>
            <a:r>
              <a:rPr lang="es-ES">
                <a:solidFill>
                  <a:srgbClr val="264653"/>
                </a:solidFill>
                <a:latin typeface="Now" panose="020B0604020202020204" charset="0"/>
              </a:rPr>
              <a:t>GEI, Myanmar</a:t>
            </a:r>
          </a:p>
          <a:p>
            <a:endParaRPr lang="es-ES" sz="2400">
              <a:solidFill>
                <a:srgbClr val="264653"/>
              </a:solidFill>
              <a:latin typeface="Now" panose="020B0604020202020204" charset="0"/>
            </a:endParaRPr>
          </a:p>
          <a:p>
            <a:r>
              <a:rPr lang="es-ES" sz="2400">
                <a:solidFill>
                  <a:srgbClr val="264653"/>
                </a:solidFill>
                <a:latin typeface="Now" panose="020B0604020202020204" charset="0"/>
              </a:rPr>
              <a:t>La organización se compromete a contratar mujeres, incluso si se necesita capacitación adicional para desarrollar sus habilidades laborales | </a:t>
            </a:r>
            <a:r>
              <a:rPr lang="es-ES">
                <a:solidFill>
                  <a:srgbClr val="264653"/>
                </a:solidFill>
                <a:latin typeface="Now" panose="020B0604020202020204" charset="0"/>
              </a:rPr>
              <a:t>CIYA, Camboya</a:t>
            </a:r>
          </a:p>
          <a:p>
            <a:endParaRPr lang="es-ES" sz="2400">
              <a:solidFill>
                <a:srgbClr val="264653"/>
              </a:solidFill>
              <a:latin typeface="Now" panose="020B0604020202020204" charset="0"/>
            </a:endParaRPr>
          </a:p>
          <a:p>
            <a:r>
              <a:rPr lang="es-ES" sz="2400">
                <a:solidFill>
                  <a:srgbClr val="264653"/>
                </a:solidFill>
                <a:latin typeface="Now" panose="020B0604020202020204" charset="0"/>
              </a:rPr>
              <a:t>Sensibilización del personal y del consejo ejecutivo sobre cuestiones de género | </a:t>
            </a:r>
            <a:r>
              <a:rPr lang="es-ES">
                <a:solidFill>
                  <a:srgbClr val="264653"/>
                </a:solidFill>
                <a:latin typeface="Now" panose="020B0604020202020204" charset="0"/>
              </a:rPr>
              <a:t>GreenViet, Vietnam</a:t>
            </a:r>
          </a:p>
          <a:p>
            <a:endParaRPr lang="es-ES" sz="2400">
              <a:solidFill>
                <a:srgbClr val="264653"/>
              </a:solidFill>
              <a:latin typeface="Now" panose="020B0604020202020204" charset="0"/>
            </a:endParaRPr>
          </a:p>
          <a:p>
            <a:r>
              <a:rPr lang="es-ES" sz="2400">
                <a:solidFill>
                  <a:srgbClr val="264653"/>
                </a:solidFill>
                <a:latin typeface="Now" panose="020B0604020202020204" charset="0"/>
              </a:rPr>
              <a:t>Personal capacitado en el uso de la herramienta de Seguimiento de Género del CEPF | </a:t>
            </a:r>
            <a:r>
              <a:rPr lang="es-ES">
                <a:solidFill>
                  <a:srgbClr val="264653"/>
                </a:solidFill>
                <a:latin typeface="Now" panose="020B0604020202020204" charset="0"/>
              </a:rPr>
              <a:t>FISHBIO, República Democrática Popular Lao y Camboya</a:t>
            </a:r>
          </a:p>
        </p:txBody>
      </p:sp>
      <p:sp>
        <p:nvSpPr>
          <p:cNvPr id="15" name="TextBox 4">
            <a:extLst>
              <a:ext uri="{FF2B5EF4-FFF2-40B4-BE49-F238E27FC236}">
                <a16:creationId xmlns:a16="http://schemas.microsoft.com/office/drawing/2014/main" id="{7AFA873C-7AF0-4D7A-8996-819A6EBC79F9}"/>
              </a:ext>
            </a:extLst>
          </p:cNvPr>
          <p:cNvSpPr txBox="1"/>
          <p:nvPr/>
        </p:nvSpPr>
        <p:spPr>
          <a:xfrm>
            <a:off x="8639881" y="8566751"/>
            <a:ext cx="5152319" cy="843949"/>
          </a:xfrm>
          <a:prstGeom prst="rect">
            <a:avLst/>
          </a:prstGeom>
        </p:spPr>
        <p:txBody>
          <a:bodyPr wrap="square" lIns="0" tIns="0" rIns="0" bIns="0" rtlCol="0" anchor="t">
            <a:spAutoFit/>
          </a:bodyPr>
          <a:lstStyle/>
          <a:p>
            <a:pPr marL="0" marR="0" lvl="0" indent="0" defTabSz="914400" rtl="0" eaLnBrk="1" fontAlgn="auto" latinLnBrk="0" hangingPunct="1">
              <a:lnSpc>
                <a:spcPts val="2240"/>
              </a:lnSpc>
              <a:spcBef>
                <a:spcPts val="0"/>
              </a:spcBef>
              <a:spcAft>
                <a:spcPts val="0"/>
              </a:spcAft>
              <a:buClrTx/>
              <a:buSzTx/>
              <a:buFontTx/>
              <a:buNone/>
              <a:tabLst/>
              <a:defRPr/>
            </a:pPr>
            <a:r>
              <a:rPr lang="es-ES">
                <a:solidFill>
                  <a:prstClr val="white"/>
                </a:solidFill>
                <a:latin typeface="Now"/>
              </a:rPr>
              <a:t>Personal joven de OSC que asiste a una capacitación sobre género en la gestión de recursos naturales, Myanmar</a:t>
            </a:r>
            <a:r>
              <a:rPr lang="en-US">
                <a:solidFill>
                  <a:prstClr val="white"/>
                </a:solidFill>
                <a:latin typeface="Now"/>
              </a:rPr>
              <a:t>.  </a:t>
            </a:r>
            <a:r>
              <a:rPr kumimoji="0" lang="en-US" sz="1800" b="0" i="0" u="none" strike="noStrike" kern="1200" cap="none" spc="0" normalizeH="0" baseline="0" noProof="0">
                <a:ln>
                  <a:noFill/>
                </a:ln>
                <a:solidFill>
                  <a:prstClr val="white"/>
                </a:solidFill>
                <a:effectLst/>
                <a:uLnTx/>
                <a:uFillTx/>
                <a:latin typeface="Now"/>
                <a:ea typeface="+mn-ea"/>
                <a:cs typeface="+mn-cs"/>
              </a:rPr>
              <a:t>© </a:t>
            </a:r>
            <a:r>
              <a:rPr lang="en-US">
                <a:solidFill>
                  <a:prstClr val="white"/>
                </a:solidFill>
                <a:latin typeface="Now"/>
              </a:rPr>
              <a:t>TSWhitty</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
        <p:nvSpPr>
          <p:cNvPr id="18" name="AutoShape 2">
            <a:extLst>
              <a:ext uri="{FF2B5EF4-FFF2-40B4-BE49-F238E27FC236}">
                <a16:creationId xmlns:a16="http://schemas.microsoft.com/office/drawing/2014/main" id="{4DD9B73A-2BF1-4DA0-802B-EDDF335F41CC}"/>
              </a:ext>
            </a:extLst>
          </p:cNvPr>
          <p:cNvSpPr/>
          <p:nvPr/>
        </p:nvSpPr>
        <p:spPr>
          <a:xfrm>
            <a:off x="730090" y="3162300"/>
            <a:ext cx="5823110" cy="0"/>
          </a:xfrm>
          <a:prstGeom prst="line">
            <a:avLst/>
          </a:prstGeom>
          <a:ln w="28575" cap="rnd">
            <a:solidFill>
              <a:schemeClr val="bg1"/>
            </a:solidFill>
            <a:prstDash val="sysDot"/>
            <a:headEnd type="none" w="sm" len="sm"/>
            <a:tailEnd type="none" w="sm" len="sm"/>
          </a:ln>
        </p:spPr>
      </p:sp>
      <p:sp>
        <p:nvSpPr>
          <p:cNvPr id="16" name="TextBox 18">
            <a:extLst>
              <a:ext uri="{FF2B5EF4-FFF2-40B4-BE49-F238E27FC236}">
                <a16:creationId xmlns:a16="http://schemas.microsoft.com/office/drawing/2014/main" id="{0874820F-7C08-4AB1-AB93-A2BAF2630530}"/>
              </a:ext>
            </a:extLst>
          </p:cNvPr>
          <p:cNvSpPr txBox="1"/>
          <p:nvPr/>
        </p:nvSpPr>
        <p:spPr>
          <a:xfrm>
            <a:off x="14126319" y="2339690"/>
            <a:ext cx="3827563" cy="1594667"/>
          </a:xfrm>
          <a:prstGeom prst="rect">
            <a:avLst/>
          </a:prstGeom>
        </p:spPr>
        <p:txBody>
          <a:bodyPr lIns="0" tIns="0" rIns="0" bIns="0" rtlCol="0" anchor="t">
            <a:spAutoFit/>
          </a:bodyPr>
          <a:lstStyle/>
          <a:p>
            <a:pPr>
              <a:lnSpc>
                <a:spcPts val="4199"/>
              </a:lnSpc>
            </a:pPr>
            <a:r>
              <a:rPr lang="es-ES" sz="2999">
                <a:solidFill>
                  <a:schemeClr val="bg1"/>
                </a:solidFill>
                <a:latin typeface="Now"/>
              </a:rPr>
              <a:t>ORGANIZACIONES DE CONSERVACIÓN </a:t>
            </a:r>
          </a:p>
          <a:p>
            <a:pPr>
              <a:lnSpc>
                <a:spcPts val="4199"/>
              </a:lnSpc>
            </a:pPr>
            <a:r>
              <a:rPr lang="es-ES" sz="2999">
                <a:solidFill>
                  <a:schemeClr val="bg1"/>
                </a:solidFill>
                <a:latin typeface="Now"/>
              </a:rPr>
              <a:t>(ONG, OSC)</a:t>
            </a:r>
            <a:endParaRPr lang="en-US" sz="2999">
              <a:solidFill>
                <a:schemeClr val="bg1"/>
              </a:solidFill>
              <a:latin typeface="Now"/>
            </a:endParaRPr>
          </a:p>
        </p:txBody>
      </p:sp>
      <p:sp>
        <p:nvSpPr>
          <p:cNvPr id="17" name="TextBox 19">
            <a:extLst>
              <a:ext uri="{FF2B5EF4-FFF2-40B4-BE49-F238E27FC236}">
                <a16:creationId xmlns:a16="http://schemas.microsoft.com/office/drawing/2014/main" id="{B8BBDD4F-973C-4599-B117-275C22AEFA80}"/>
              </a:ext>
            </a:extLst>
          </p:cNvPr>
          <p:cNvSpPr txBox="1"/>
          <p:nvPr/>
        </p:nvSpPr>
        <p:spPr>
          <a:xfrm>
            <a:off x="14173200" y="5464251"/>
            <a:ext cx="3124947" cy="517449"/>
          </a:xfrm>
          <a:prstGeom prst="rect">
            <a:avLst/>
          </a:prstGeom>
        </p:spPr>
        <p:txBody>
          <a:bodyPr lIns="0" tIns="0" rIns="0" bIns="0" rtlCol="0" anchor="t">
            <a:spAutoFit/>
          </a:bodyPr>
          <a:lstStyle/>
          <a:p>
            <a:pPr>
              <a:lnSpc>
                <a:spcPts val="4199"/>
              </a:lnSpc>
            </a:pPr>
            <a:r>
              <a:rPr lang="en-US" sz="2999">
                <a:solidFill>
                  <a:srgbClr val="CCEAE0"/>
                </a:solidFill>
                <a:latin typeface="Now"/>
              </a:rPr>
              <a:t>COMUNIDADES</a:t>
            </a:r>
          </a:p>
        </p:txBody>
      </p:sp>
      <p:sp>
        <p:nvSpPr>
          <p:cNvPr id="25" name="TextBox 20">
            <a:extLst>
              <a:ext uri="{FF2B5EF4-FFF2-40B4-BE49-F238E27FC236}">
                <a16:creationId xmlns:a16="http://schemas.microsoft.com/office/drawing/2014/main" id="{50256656-E82E-4EEC-8E33-251697D4E468}"/>
              </a:ext>
            </a:extLst>
          </p:cNvPr>
          <p:cNvSpPr txBox="1"/>
          <p:nvPr/>
        </p:nvSpPr>
        <p:spPr>
          <a:xfrm>
            <a:off x="14228294" y="7124700"/>
            <a:ext cx="3907306" cy="2671885"/>
          </a:xfrm>
          <a:prstGeom prst="rect">
            <a:avLst/>
          </a:prstGeom>
        </p:spPr>
        <p:txBody>
          <a:bodyPr wrap="square" lIns="0" tIns="0" rIns="0" bIns="0" rtlCol="0" anchor="t">
            <a:spAutoFit/>
          </a:bodyPr>
          <a:lstStyle/>
          <a:p>
            <a:pPr>
              <a:lnSpc>
                <a:spcPts val="4199"/>
              </a:lnSpc>
            </a:pPr>
            <a:r>
              <a:rPr lang="en-US" sz="2999">
                <a:solidFill>
                  <a:srgbClr val="CCEAE0"/>
                </a:solidFill>
                <a:latin typeface="Now"/>
              </a:rPr>
              <a:t>AUTORIDADES, TOMADORES DE DECISIONES </a:t>
            </a:r>
            <a:r>
              <a:rPr lang="es-ES" sz="2999">
                <a:solidFill>
                  <a:srgbClr val="CCEAE0"/>
                </a:solidFill>
                <a:latin typeface="Now"/>
              </a:rPr>
              <a:t>por encima del nivel del pueblo</a:t>
            </a:r>
            <a:endParaRPr lang="en-US" sz="2999">
              <a:solidFill>
                <a:srgbClr val="CCEAE0"/>
              </a:solidFill>
              <a:latin typeface="Now"/>
            </a:endParaRPr>
          </a:p>
        </p:txBody>
      </p:sp>
    </p:spTree>
    <p:extLst>
      <p:ext uri="{BB962C8B-B14F-4D97-AF65-F5344CB8AC3E}">
        <p14:creationId xmlns:p14="http://schemas.microsoft.com/office/powerpoint/2010/main" val="2189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1943100"/>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917173" cy="7870328"/>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17" name="TextBox 16">
            <a:extLst>
              <a:ext uri="{FF2B5EF4-FFF2-40B4-BE49-F238E27FC236}">
                <a16:creationId xmlns:a16="http://schemas.microsoft.com/office/drawing/2014/main" id="{BB7C40AD-AE59-4570-B10B-9F2CEBD552BC}"/>
              </a:ext>
            </a:extLst>
          </p:cNvPr>
          <p:cNvSpPr txBox="1"/>
          <p:nvPr/>
        </p:nvSpPr>
        <p:spPr>
          <a:xfrm>
            <a:off x="513400" y="2171700"/>
            <a:ext cx="13431200" cy="523220"/>
          </a:xfrm>
          <a:prstGeom prst="rect">
            <a:avLst/>
          </a:prstGeom>
          <a:noFill/>
        </p:spPr>
        <p:txBody>
          <a:bodyPr wrap="square" rtlCol="0">
            <a:spAutoFit/>
          </a:bodyPr>
          <a:lstStyle/>
          <a:p>
            <a:r>
              <a:rPr lang="es-ES" sz="2800">
                <a:solidFill>
                  <a:schemeClr val="bg1"/>
                </a:solidFill>
                <a:latin typeface="Now" panose="020B0604020202020204" charset="0"/>
              </a:rPr>
              <a:t>Aprendizaje de organizaciones con experiencia en trabajo de género</a:t>
            </a:r>
            <a:endParaRPr lang="en-US" sz="2400">
              <a:solidFill>
                <a:schemeClr val="bg1"/>
              </a:solidFill>
              <a:latin typeface="Now" panose="020B0604020202020204" charset="0"/>
            </a:endParaRPr>
          </a:p>
        </p:txBody>
      </p:sp>
      <p:sp>
        <p:nvSpPr>
          <p:cNvPr id="18" name="TextBox 17">
            <a:extLst>
              <a:ext uri="{FF2B5EF4-FFF2-40B4-BE49-F238E27FC236}">
                <a16:creationId xmlns:a16="http://schemas.microsoft.com/office/drawing/2014/main" id="{11F63EF3-F060-4948-95CC-F372965B396A}"/>
              </a:ext>
            </a:extLst>
          </p:cNvPr>
          <p:cNvSpPr txBox="1"/>
          <p:nvPr/>
        </p:nvSpPr>
        <p:spPr>
          <a:xfrm>
            <a:off x="534402" y="2770644"/>
            <a:ext cx="6583919" cy="3354765"/>
          </a:xfrm>
          <a:prstGeom prst="rect">
            <a:avLst/>
          </a:prstGeom>
          <a:noFill/>
        </p:spPr>
        <p:txBody>
          <a:bodyPr wrap="square" rtlCol="0">
            <a:spAutoFit/>
          </a:bodyPr>
          <a:lstStyle/>
          <a:p>
            <a:endParaRPr lang="en-US" sz="2400">
              <a:solidFill>
                <a:srgbClr val="264653"/>
              </a:solidFill>
              <a:latin typeface="Now" panose="020B0604020202020204" charset="0"/>
            </a:endParaRPr>
          </a:p>
          <a:p>
            <a:pPr marL="285750" indent="-285750">
              <a:buFont typeface="Arial" panose="020B0604020202020204" pitchFamily="34" charset="0"/>
              <a:buChar char="•"/>
            </a:pPr>
            <a:r>
              <a:rPr lang="es-ES" sz="2400">
                <a:solidFill>
                  <a:srgbClr val="264653"/>
                </a:solidFill>
                <a:latin typeface="Now" panose="020B0604020202020204" charset="0"/>
              </a:rPr>
              <a:t>Invertimos una gran cantidad de recursos para capacitar a nuestro personal focal de género, incluyendo sus pasantías en otras ONG que se enfocan en temas de mujeres - necesario para desarrollar la capacidad organizacional para trabajar en el tema de género</a:t>
            </a:r>
            <a:r>
              <a:rPr lang="en-US" sz="2400">
                <a:solidFill>
                  <a:srgbClr val="264653"/>
                </a:solidFill>
                <a:latin typeface="Now" panose="020B0604020202020204" charset="0"/>
              </a:rPr>
              <a:t>| </a:t>
            </a:r>
            <a:r>
              <a:rPr lang="en-US" sz="2000">
                <a:solidFill>
                  <a:srgbClr val="264653"/>
                </a:solidFill>
                <a:latin typeface="Now" panose="020B0604020202020204" charset="0"/>
              </a:rPr>
              <a:t>HA, Camboya</a:t>
            </a:r>
          </a:p>
        </p:txBody>
      </p:sp>
      <p:sp>
        <p:nvSpPr>
          <p:cNvPr id="25" name="TextBox 24">
            <a:extLst>
              <a:ext uri="{FF2B5EF4-FFF2-40B4-BE49-F238E27FC236}">
                <a16:creationId xmlns:a16="http://schemas.microsoft.com/office/drawing/2014/main" id="{2D831731-4B52-4CD1-B858-46E2A93286A8}"/>
              </a:ext>
            </a:extLst>
          </p:cNvPr>
          <p:cNvSpPr txBox="1"/>
          <p:nvPr/>
        </p:nvSpPr>
        <p:spPr>
          <a:xfrm>
            <a:off x="7419279" y="2864345"/>
            <a:ext cx="6398615" cy="2923877"/>
          </a:xfrm>
          <a:prstGeom prst="rect">
            <a:avLst/>
          </a:prstGeom>
          <a:noFill/>
        </p:spPr>
        <p:txBody>
          <a:bodyPr wrap="square" rtlCol="0">
            <a:spAutoFit/>
          </a:bodyPr>
          <a:lstStyle/>
          <a:p>
            <a:pPr marL="285750" indent="-285750">
              <a:buFont typeface="Arial" panose="020B0604020202020204" pitchFamily="34" charset="0"/>
              <a:buChar char="•"/>
            </a:pPr>
            <a:endParaRPr lang="en-US" sz="2000">
              <a:solidFill>
                <a:srgbClr val="264653"/>
              </a:solidFill>
              <a:latin typeface="Now" panose="020B0604020202020204" charset="0"/>
            </a:endParaRPr>
          </a:p>
          <a:p>
            <a:pPr marL="285750" indent="-285750">
              <a:buFont typeface="Arial" panose="020B0604020202020204" pitchFamily="34" charset="0"/>
              <a:buChar char="•"/>
            </a:pPr>
            <a:r>
              <a:rPr lang="es-ES" sz="2400">
                <a:solidFill>
                  <a:srgbClr val="264653"/>
                </a:solidFill>
                <a:effectLst/>
                <a:latin typeface="Now" panose="020B0604020202020204" charset="0"/>
                <a:ea typeface="Calibri" panose="020F0502020204030204" pitchFamily="34" charset="0"/>
                <a:cs typeface="Myanmar Text" panose="020B0502040204020203" pitchFamily="34" charset="0"/>
              </a:rPr>
              <a:t>Planeando el lanzamiento de un programa de becas para mujeres con la alianza, Women’s Earth Alliance, quienes tienen una larga trayectoria en la ejecución de programas de liderazgo de mujeres </a:t>
            </a:r>
            <a:r>
              <a:rPr lang="en-US" sz="2000">
                <a:solidFill>
                  <a:srgbClr val="264653"/>
                </a:solidFill>
                <a:effectLst/>
                <a:latin typeface="Now" panose="020B0604020202020204" charset="0"/>
                <a:ea typeface="Calibri" panose="020F0502020204030204" pitchFamily="34" charset="0"/>
                <a:cs typeface="Myanmar Text" panose="020B0502040204020203" pitchFamily="34" charset="0"/>
              </a:rPr>
              <a:t>| International Rivers, Camboya – la RDP Lao– Tailandia - Vietnam</a:t>
            </a:r>
          </a:p>
        </p:txBody>
      </p:sp>
      <p:sp>
        <p:nvSpPr>
          <p:cNvPr id="28" name="TextBox 4">
            <a:extLst>
              <a:ext uri="{FF2B5EF4-FFF2-40B4-BE49-F238E27FC236}">
                <a16:creationId xmlns:a16="http://schemas.microsoft.com/office/drawing/2014/main" id="{BE394184-0D60-4596-816F-55719719AB53}"/>
              </a:ext>
            </a:extLst>
          </p:cNvPr>
          <p:cNvSpPr txBox="1"/>
          <p:nvPr/>
        </p:nvSpPr>
        <p:spPr>
          <a:xfrm>
            <a:off x="685800" y="7505700"/>
            <a:ext cx="4110879" cy="1972463"/>
          </a:xfrm>
          <a:prstGeom prst="rect">
            <a:avLst/>
          </a:prstGeom>
        </p:spPr>
        <p:txBody>
          <a:bodyPr wrap="square"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lang="es-ES">
                <a:solidFill>
                  <a:prstClr val="white"/>
                </a:solidFill>
                <a:latin typeface="Now"/>
              </a:rPr>
              <a:t>Personal joven de OSC que asiste a una capacitación sobre género en la gestión de recursos naturales, Myanmar; la capacitación se desarrolló con el asesoramiento de la Organización de Mujeres Mon.</a:t>
            </a:r>
          </a:p>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ow"/>
                <a:ea typeface="+mn-ea"/>
                <a:cs typeface="+mn-cs"/>
              </a:rPr>
              <a:t>© </a:t>
            </a:r>
            <a:r>
              <a:rPr lang="en-US" err="1">
                <a:solidFill>
                  <a:prstClr val="white"/>
                </a:solidFill>
                <a:latin typeface="Now"/>
              </a:rPr>
              <a:t>TSWhitty</a:t>
            </a:r>
            <a:endParaRPr kumimoji="0" lang="en-US" sz="1800" b="0" i="0" u="none" strike="noStrike" kern="1200" cap="none" spc="0" normalizeH="0" baseline="0" noProof="0">
              <a:ln>
                <a:noFill/>
              </a:ln>
              <a:solidFill>
                <a:prstClr val="white"/>
              </a:solidFill>
              <a:effectLst/>
              <a:highlight>
                <a:srgbClr val="FFFF00"/>
              </a:highlight>
              <a:uLnTx/>
              <a:uFillTx/>
              <a:latin typeface="Now"/>
              <a:ea typeface="+mn-ea"/>
              <a:cs typeface="+mn-cs"/>
            </a:endParaRPr>
          </a:p>
        </p:txBody>
      </p:sp>
      <p:sp>
        <p:nvSpPr>
          <p:cNvPr id="31" name="AutoShape 2">
            <a:extLst>
              <a:ext uri="{FF2B5EF4-FFF2-40B4-BE49-F238E27FC236}">
                <a16:creationId xmlns:a16="http://schemas.microsoft.com/office/drawing/2014/main" id="{BD278B59-6257-45C3-8B0A-A8C270A174A4}"/>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26" name="TextBox 21">
            <a:extLst>
              <a:ext uri="{FF2B5EF4-FFF2-40B4-BE49-F238E27FC236}">
                <a16:creationId xmlns:a16="http://schemas.microsoft.com/office/drawing/2014/main" id="{B5945C4D-5A33-4B40-8044-FE544A1D124F}"/>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en-US" sz="4200">
                <a:solidFill>
                  <a:srgbClr val="000000"/>
                </a:solidFill>
                <a:latin typeface="Now"/>
              </a:rPr>
              <a:t>Fomento de capacidad </a:t>
            </a:r>
            <a:r>
              <a:rPr kumimoji="0" lang="es-ES" sz="4200" b="0" i="0" u="none" strike="noStrike" kern="1200" cap="none" spc="0" normalizeH="0" baseline="0" noProof="0">
                <a:ln>
                  <a:noFill/>
                </a:ln>
                <a:solidFill>
                  <a:prstClr val="black"/>
                </a:solidFill>
                <a:effectLst/>
                <a:uLnTx/>
                <a:uFillTx/>
                <a:latin typeface="Now" panose="020B0604020202020204" charset="0"/>
              </a:rPr>
              <a:t>en todas las instituciones</a:t>
            </a:r>
            <a:endParaRPr lang="en-US" sz="4200">
              <a:solidFill>
                <a:srgbClr val="000000"/>
              </a:solidFill>
              <a:latin typeface="Now"/>
            </a:endParaRPr>
          </a:p>
        </p:txBody>
      </p:sp>
      <p:sp>
        <p:nvSpPr>
          <p:cNvPr id="29" name="TextBox 18">
            <a:extLst>
              <a:ext uri="{FF2B5EF4-FFF2-40B4-BE49-F238E27FC236}">
                <a16:creationId xmlns:a16="http://schemas.microsoft.com/office/drawing/2014/main" id="{E75D30B2-1286-4FB6-BF6F-E68F99C7E766}"/>
              </a:ext>
            </a:extLst>
          </p:cNvPr>
          <p:cNvSpPr txBox="1"/>
          <p:nvPr/>
        </p:nvSpPr>
        <p:spPr>
          <a:xfrm>
            <a:off x="14126319" y="2339690"/>
            <a:ext cx="3827563" cy="1594667"/>
          </a:xfrm>
          <a:prstGeom prst="rect">
            <a:avLst/>
          </a:prstGeom>
        </p:spPr>
        <p:txBody>
          <a:bodyPr lIns="0" tIns="0" rIns="0" bIns="0" rtlCol="0" anchor="t">
            <a:spAutoFit/>
          </a:bodyPr>
          <a:lstStyle/>
          <a:p>
            <a:pPr>
              <a:lnSpc>
                <a:spcPts val="4199"/>
              </a:lnSpc>
            </a:pPr>
            <a:r>
              <a:rPr lang="es-ES" sz="2999">
                <a:solidFill>
                  <a:schemeClr val="bg1"/>
                </a:solidFill>
                <a:latin typeface="Now"/>
              </a:rPr>
              <a:t>ORGANIZACIONES DE CONSERVACIÓN </a:t>
            </a:r>
          </a:p>
          <a:p>
            <a:pPr>
              <a:lnSpc>
                <a:spcPts val="4199"/>
              </a:lnSpc>
            </a:pPr>
            <a:r>
              <a:rPr lang="es-ES" sz="2999">
                <a:solidFill>
                  <a:schemeClr val="bg1"/>
                </a:solidFill>
                <a:latin typeface="Now"/>
              </a:rPr>
              <a:t>(ONG, OSC)</a:t>
            </a:r>
            <a:endParaRPr lang="en-US" sz="2999">
              <a:solidFill>
                <a:schemeClr val="bg1"/>
              </a:solidFill>
              <a:latin typeface="Now"/>
            </a:endParaRPr>
          </a:p>
        </p:txBody>
      </p:sp>
      <p:sp>
        <p:nvSpPr>
          <p:cNvPr id="32" name="TextBox 19">
            <a:extLst>
              <a:ext uri="{FF2B5EF4-FFF2-40B4-BE49-F238E27FC236}">
                <a16:creationId xmlns:a16="http://schemas.microsoft.com/office/drawing/2014/main" id="{EC44CE5F-F983-4BE3-8E17-214FB14BF77E}"/>
              </a:ext>
            </a:extLst>
          </p:cNvPr>
          <p:cNvSpPr txBox="1"/>
          <p:nvPr/>
        </p:nvSpPr>
        <p:spPr>
          <a:xfrm>
            <a:off x="14173200" y="5464251"/>
            <a:ext cx="3124947" cy="517449"/>
          </a:xfrm>
          <a:prstGeom prst="rect">
            <a:avLst/>
          </a:prstGeom>
        </p:spPr>
        <p:txBody>
          <a:bodyPr lIns="0" tIns="0" rIns="0" bIns="0" rtlCol="0" anchor="t">
            <a:spAutoFit/>
          </a:bodyPr>
          <a:lstStyle/>
          <a:p>
            <a:pPr>
              <a:lnSpc>
                <a:spcPts val="4199"/>
              </a:lnSpc>
            </a:pPr>
            <a:r>
              <a:rPr lang="en-US" sz="2999">
                <a:solidFill>
                  <a:srgbClr val="CCEAE0"/>
                </a:solidFill>
                <a:latin typeface="Now"/>
              </a:rPr>
              <a:t>COMUNIDADES</a:t>
            </a:r>
          </a:p>
        </p:txBody>
      </p:sp>
      <p:sp>
        <p:nvSpPr>
          <p:cNvPr id="33" name="TextBox 20">
            <a:extLst>
              <a:ext uri="{FF2B5EF4-FFF2-40B4-BE49-F238E27FC236}">
                <a16:creationId xmlns:a16="http://schemas.microsoft.com/office/drawing/2014/main" id="{ED74FA42-201D-4F40-9AD2-E19A21A9BFA1}"/>
              </a:ext>
            </a:extLst>
          </p:cNvPr>
          <p:cNvSpPr txBox="1"/>
          <p:nvPr/>
        </p:nvSpPr>
        <p:spPr>
          <a:xfrm>
            <a:off x="14228294" y="7124700"/>
            <a:ext cx="3907306" cy="2671885"/>
          </a:xfrm>
          <a:prstGeom prst="rect">
            <a:avLst/>
          </a:prstGeom>
        </p:spPr>
        <p:txBody>
          <a:bodyPr wrap="square" lIns="0" tIns="0" rIns="0" bIns="0" rtlCol="0" anchor="t">
            <a:spAutoFit/>
          </a:bodyPr>
          <a:lstStyle/>
          <a:p>
            <a:pPr>
              <a:lnSpc>
                <a:spcPts val="4199"/>
              </a:lnSpc>
            </a:pPr>
            <a:r>
              <a:rPr lang="en-US" sz="2999">
                <a:solidFill>
                  <a:srgbClr val="CCEAE0"/>
                </a:solidFill>
                <a:latin typeface="Now"/>
              </a:rPr>
              <a:t>AUTORIDADES, TOMADORES DE DECISIONES </a:t>
            </a:r>
            <a:r>
              <a:rPr lang="es-ES" sz="2999">
                <a:solidFill>
                  <a:srgbClr val="CCEAE0"/>
                </a:solidFill>
                <a:latin typeface="Now"/>
              </a:rPr>
              <a:t>por encima del nivel del pueblo</a:t>
            </a:r>
            <a:endParaRPr lang="en-US" sz="2999">
              <a:solidFill>
                <a:srgbClr val="CCEAE0"/>
              </a:solidFill>
              <a:latin typeface="Now"/>
            </a:endParaRPr>
          </a:p>
        </p:txBody>
      </p:sp>
      <p:pic>
        <p:nvPicPr>
          <p:cNvPr id="22" name="Picture 21" descr="A picture containing ground, indoor, ceiling, building&#10;&#10;Description automatically generated">
            <a:extLst>
              <a:ext uri="{FF2B5EF4-FFF2-40B4-BE49-F238E27FC236}">
                <a16:creationId xmlns:a16="http://schemas.microsoft.com/office/drawing/2014/main" id="{A25FE028-9FDE-472A-A602-52601F21413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69678" y="5795147"/>
            <a:ext cx="6583918" cy="3692047"/>
          </a:xfrm>
          <a:prstGeom prst="rect">
            <a:avLst/>
          </a:prstGeom>
        </p:spPr>
      </p:pic>
    </p:spTree>
    <p:extLst>
      <p:ext uri="{BB962C8B-B14F-4D97-AF65-F5344CB8AC3E}">
        <p14:creationId xmlns:p14="http://schemas.microsoft.com/office/powerpoint/2010/main" val="181656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282" y="-2409"/>
            <a:ext cx="18296565" cy="10291819"/>
          </a:xfrm>
          <a:prstGeom prst="rect">
            <a:avLst/>
          </a:prstGeom>
          <a:effectLst>
            <a:outerShdw blurRad="50800" dist="50800" dir="5400000" algn="ctr" rotWithShape="0">
              <a:srgbClr val="000000"/>
            </a:outerShdw>
          </a:effectLst>
        </p:spPr>
      </p:pic>
      <p:sp>
        <p:nvSpPr>
          <p:cNvPr id="14" name="Freeform 4">
            <a:extLst>
              <a:ext uri="{FF2B5EF4-FFF2-40B4-BE49-F238E27FC236}">
                <a16:creationId xmlns:a16="http://schemas.microsoft.com/office/drawing/2014/main" id="{4E7208BF-52F5-49F2-980A-AC4C46BDB350}"/>
              </a:ext>
            </a:extLst>
          </p:cNvPr>
          <p:cNvSpPr/>
          <p:nvPr/>
        </p:nvSpPr>
        <p:spPr>
          <a:xfrm>
            <a:off x="-4282" y="-2409"/>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17" name="TextBox 4">
            <a:extLst>
              <a:ext uri="{FF2B5EF4-FFF2-40B4-BE49-F238E27FC236}">
                <a16:creationId xmlns:a16="http://schemas.microsoft.com/office/drawing/2014/main" id="{2B3E693F-2A01-4207-88C9-E2E403949B09}"/>
              </a:ext>
            </a:extLst>
          </p:cNvPr>
          <p:cNvSpPr txBox="1"/>
          <p:nvPr/>
        </p:nvSpPr>
        <p:spPr>
          <a:xfrm>
            <a:off x="13731319" y="302476"/>
            <a:ext cx="4157004" cy="1126077"/>
          </a:xfrm>
          <a:prstGeom prst="rect">
            <a:avLst/>
          </a:prstGeom>
        </p:spPr>
        <p:txBody>
          <a:bodyPr wrap="square" lIns="0" tIns="0" rIns="0" bIns="0" rtlCol="0" anchor="t">
            <a:spAutoFit/>
          </a:bodyPr>
          <a:lstStyle/>
          <a:p>
            <a:pPr algn="r">
              <a:lnSpc>
                <a:spcPts val="2240"/>
              </a:lnSpc>
            </a:pPr>
            <a:r>
              <a:rPr lang="es-ES">
                <a:solidFill>
                  <a:schemeClr val="bg1"/>
                </a:solidFill>
                <a:latin typeface="Now"/>
              </a:rPr>
              <a:t>El grupo de mujeres de Ou Akol ayuda a construir una barrera para la gestión pesquera</a:t>
            </a:r>
            <a:r>
              <a:rPr lang="en-US">
                <a:solidFill>
                  <a:schemeClr val="bg1"/>
                </a:solidFill>
                <a:latin typeface="Now"/>
              </a:rPr>
              <a:t>. </a:t>
            </a:r>
            <a:br>
              <a:rPr lang="en-US">
                <a:solidFill>
                  <a:schemeClr val="bg1"/>
                </a:solidFill>
                <a:latin typeface="Now"/>
              </a:rPr>
            </a:br>
            <a:r>
              <a:rPr lang="en-US">
                <a:solidFill>
                  <a:schemeClr val="bg1"/>
                </a:solidFill>
                <a:latin typeface="Now"/>
              </a:rPr>
              <a:t>© Conservation International</a:t>
            </a:r>
          </a:p>
        </p:txBody>
      </p:sp>
      <p:sp>
        <p:nvSpPr>
          <p:cNvPr id="6" name="TextBox 2">
            <a:extLst>
              <a:ext uri="{FF2B5EF4-FFF2-40B4-BE49-F238E27FC236}">
                <a16:creationId xmlns:a16="http://schemas.microsoft.com/office/drawing/2014/main" id="{08208AB9-C757-4602-AB19-06374EB09A59}"/>
              </a:ext>
            </a:extLst>
          </p:cNvPr>
          <p:cNvSpPr txBox="1"/>
          <p:nvPr/>
        </p:nvSpPr>
        <p:spPr>
          <a:xfrm>
            <a:off x="914400" y="7379319"/>
            <a:ext cx="11559517" cy="2131096"/>
          </a:xfrm>
          <a:prstGeom prst="rect">
            <a:avLst/>
          </a:prstGeom>
        </p:spPr>
        <p:txBody>
          <a:bodyPr lIns="0" tIns="0" rIns="0" bIns="0" rtlCol="0" anchor="t">
            <a:spAutoFit/>
          </a:bodyPr>
          <a:lstStyle/>
          <a:p>
            <a:pPr>
              <a:lnSpc>
                <a:spcPts val="8400"/>
              </a:lnSpc>
            </a:pPr>
            <a:r>
              <a:rPr lang="es-ES" sz="6500">
                <a:solidFill>
                  <a:srgbClr val="FFFFFF"/>
                </a:solidFill>
                <a:latin typeface="Now"/>
              </a:rPr>
              <a:t>Marco de empoderar a las mujeres en conservación</a:t>
            </a:r>
            <a:endParaRPr lang="en-US" sz="6500">
              <a:solidFill>
                <a:srgbClr val="FFFFFF"/>
              </a:solidFill>
              <a:latin typeface="Now"/>
            </a:endParaRPr>
          </a:p>
        </p:txBody>
      </p:sp>
      <p:sp>
        <p:nvSpPr>
          <p:cNvPr id="7" name="TextBox 10">
            <a:extLst>
              <a:ext uri="{FF2B5EF4-FFF2-40B4-BE49-F238E27FC236}">
                <a16:creationId xmlns:a16="http://schemas.microsoft.com/office/drawing/2014/main" id="{956326A7-415F-445C-8ED6-8F65816F81DB}"/>
              </a:ext>
            </a:extLst>
          </p:cNvPr>
          <p:cNvSpPr txBox="1"/>
          <p:nvPr/>
        </p:nvSpPr>
        <p:spPr>
          <a:xfrm>
            <a:off x="457200" y="440706"/>
            <a:ext cx="8686800"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Bold"/>
              </a:rPr>
              <a:t>EMPODERANDO A LAS MUJERES  EN LA CONSERVACIÓN</a:t>
            </a:r>
            <a:endParaRPr lang="en-US" sz="2199">
              <a:solidFill>
                <a:srgbClr val="FFFFFF"/>
              </a:solidFill>
              <a:latin typeface="Now Bold"/>
            </a:endParaRPr>
          </a:p>
        </p:txBody>
      </p:sp>
      <p:sp>
        <p:nvSpPr>
          <p:cNvPr id="8" name="AutoShape 11">
            <a:extLst>
              <a:ext uri="{FF2B5EF4-FFF2-40B4-BE49-F238E27FC236}">
                <a16:creationId xmlns:a16="http://schemas.microsoft.com/office/drawing/2014/main" id="{1DE8BD39-2F72-4A43-873D-E5519D4A369E}"/>
              </a:ext>
            </a:extLst>
          </p:cNvPr>
          <p:cNvSpPr/>
          <p:nvPr/>
        </p:nvSpPr>
        <p:spPr>
          <a:xfrm>
            <a:off x="670754" y="6362700"/>
            <a:ext cx="2605846" cy="719932"/>
          </a:xfrm>
          <a:prstGeom prst="rect">
            <a:avLst/>
          </a:prstGeom>
          <a:solidFill>
            <a:srgbClr val="F4A261"/>
          </a:solidFill>
        </p:spPr>
      </p:sp>
      <p:sp>
        <p:nvSpPr>
          <p:cNvPr id="9" name="TextBox 12">
            <a:extLst>
              <a:ext uri="{FF2B5EF4-FFF2-40B4-BE49-F238E27FC236}">
                <a16:creationId xmlns:a16="http://schemas.microsoft.com/office/drawing/2014/main" id="{4F61F9F1-49F6-4316-9400-4FB85E8DB6EB}"/>
              </a:ext>
            </a:extLst>
          </p:cNvPr>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Módulo 2</a:t>
            </a:r>
          </a:p>
        </p:txBody>
      </p:sp>
      <p:sp>
        <p:nvSpPr>
          <p:cNvPr id="10" name="AutoShape 4">
            <a:extLst>
              <a:ext uri="{FF2B5EF4-FFF2-40B4-BE49-F238E27FC236}">
                <a16:creationId xmlns:a16="http://schemas.microsoft.com/office/drawing/2014/main" id="{FBB6EBFB-7F7D-4D12-974A-D9F541251EA5}"/>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extLst>
      <p:ext uri="{BB962C8B-B14F-4D97-AF65-F5344CB8AC3E}">
        <p14:creationId xmlns:p14="http://schemas.microsoft.com/office/powerpoint/2010/main" val="3027744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4701321"/>
            <a:ext cx="10956085" cy="2116143"/>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3100"/>
            <a:ext cx="13917173" cy="7870328"/>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28" name="TextBox 27">
            <a:extLst>
              <a:ext uri="{FF2B5EF4-FFF2-40B4-BE49-F238E27FC236}">
                <a16:creationId xmlns:a16="http://schemas.microsoft.com/office/drawing/2014/main" id="{A64BE147-43E1-4878-82C8-7FE4FB9C9325}"/>
              </a:ext>
            </a:extLst>
          </p:cNvPr>
          <p:cNvSpPr txBox="1"/>
          <p:nvPr/>
        </p:nvSpPr>
        <p:spPr>
          <a:xfrm>
            <a:off x="454454" y="2973733"/>
            <a:ext cx="12608332" cy="1785104"/>
          </a:xfrm>
          <a:prstGeom prst="rect">
            <a:avLst/>
          </a:prstGeom>
          <a:noFill/>
        </p:spPr>
        <p:txBody>
          <a:bodyPr wrap="square" rtlCol="0">
            <a:spAutoFit/>
          </a:bodyPr>
          <a:lstStyle/>
          <a:p>
            <a:pPr marL="285750" indent="-285750">
              <a:buFont typeface="Arial" panose="020B0604020202020204" pitchFamily="34" charset="0"/>
              <a:buChar char="•"/>
            </a:pPr>
            <a:r>
              <a:rPr lang="es-ES" sz="2200" dirty="0">
                <a:latin typeface="Now" panose="020B0604020202020204" charset="0"/>
              </a:rPr>
              <a:t>Equipo de comunicación local capacitado en regulaciones ambientales y prácticas de comunicación | </a:t>
            </a:r>
            <a:r>
              <a:rPr lang="es-ES" dirty="0">
                <a:latin typeface="Now" panose="020B0604020202020204" charset="0"/>
              </a:rPr>
              <a:t>WARECOD, Vietnam</a:t>
            </a:r>
          </a:p>
          <a:p>
            <a:pPr marL="285750" indent="-285750">
              <a:buFont typeface="Arial" panose="020B0604020202020204" pitchFamily="34" charset="0"/>
              <a:buChar char="•"/>
            </a:pPr>
            <a:endParaRPr lang="es-ES" sz="2200" dirty="0">
              <a:latin typeface="Now" panose="020B0604020202020204" charset="0"/>
            </a:endParaRPr>
          </a:p>
          <a:p>
            <a:pPr marL="285750" indent="-285750">
              <a:buFont typeface="Arial" panose="020B0604020202020204" pitchFamily="34" charset="0"/>
              <a:buChar char="•"/>
            </a:pPr>
            <a:r>
              <a:rPr lang="es-ES" sz="2200" dirty="0">
                <a:latin typeface="Now" panose="020B0604020202020204" charset="0"/>
              </a:rPr>
              <a:t>Capacitaciones sobre derechos y políticas de territorio para que las mujeres indígenas conozcan los derechos de sus comunidades y cómo defenderlos | </a:t>
            </a:r>
            <a:r>
              <a:rPr lang="es-ES" dirty="0">
                <a:latin typeface="Now" panose="020B0604020202020204" charset="0"/>
              </a:rPr>
              <a:t>HA, Camboya</a:t>
            </a:r>
          </a:p>
        </p:txBody>
      </p:sp>
      <p:sp>
        <p:nvSpPr>
          <p:cNvPr id="32" name="TextBox 31">
            <a:extLst>
              <a:ext uri="{FF2B5EF4-FFF2-40B4-BE49-F238E27FC236}">
                <a16:creationId xmlns:a16="http://schemas.microsoft.com/office/drawing/2014/main" id="{2601376F-4FB3-480B-9639-835C9BEB1C3A}"/>
              </a:ext>
            </a:extLst>
          </p:cNvPr>
          <p:cNvSpPr txBox="1"/>
          <p:nvPr/>
        </p:nvSpPr>
        <p:spPr>
          <a:xfrm>
            <a:off x="513400" y="2171700"/>
            <a:ext cx="12364400" cy="523220"/>
          </a:xfrm>
          <a:prstGeom prst="rect">
            <a:avLst/>
          </a:prstGeom>
          <a:noFill/>
        </p:spPr>
        <p:txBody>
          <a:bodyPr wrap="square" rtlCol="0">
            <a:spAutoFit/>
          </a:bodyPr>
          <a:lstStyle/>
          <a:p>
            <a:r>
              <a:rPr lang="en-US" sz="2800">
                <a:solidFill>
                  <a:schemeClr val="bg1"/>
                </a:solidFill>
                <a:latin typeface="Now" panose="020B0604020202020204" charset="0"/>
              </a:rPr>
              <a:t>Capacitaciones sobre temas importantes</a:t>
            </a:r>
            <a:endParaRPr lang="en-US" sz="2400">
              <a:solidFill>
                <a:schemeClr val="bg1"/>
              </a:solidFill>
              <a:latin typeface="Now" panose="020B0604020202020204" charset="0"/>
            </a:endParaRPr>
          </a:p>
        </p:txBody>
      </p:sp>
      <p:sp>
        <p:nvSpPr>
          <p:cNvPr id="33" name="AutoShape 2">
            <a:extLst>
              <a:ext uri="{FF2B5EF4-FFF2-40B4-BE49-F238E27FC236}">
                <a16:creationId xmlns:a16="http://schemas.microsoft.com/office/drawing/2014/main" id="{00AB3610-1500-4962-BA6B-575BBD80FBEF}"/>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36" name="TextBox 35">
            <a:extLst>
              <a:ext uri="{FF2B5EF4-FFF2-40B4-BE49-F238E27FC236}">
                <a16:creationId xmlns:a16="http://schemas.microsoft.com/office/drawing/2014/main" id="{0C46B0BE-C26E-46F4-A95F-3B364DD9333E}"/>
              </a:ext>
            </a:extLst>
          </p:cNvPr>
          <p:cNvSpPr txBox="1"/>
          <p:nvPr/>
        </p:nvSpPr>
        <p:spPr>
          <a:xfrm>
            <a:off x="507641" y="5027116"/>
            <a:ext cx="5838826" cy="4154984"/>
          </a:xfrm>
          <a:prstGeom prst="rect">
            <a:avLst/>
          </a:prstGeom>
          <a:noFill/>
        </p:spPr>
        <p:txBody>
          <a:bodyPr wrap="square" rtlCol="0">
            <a:spAutoFit/>
          </a:bodyPr>
          <a:lstStyle/>
          <a:p>
            <a:pPr marL="285750" indent="-285750">
              <a:buFont typeface="Arial" panose="020B0604020202020204" pitchFamily="34" charset="0"/>
              <a:buChar char="•"/>
            </a:pPr>
            <a:r>
              <a:rPr lang="es-ES" sz="2200" dirty="0">
                <a:latin typeface="Now" panose="020B0604020202020204" charset="0"/>
              </a:rPr>
              <a:t>Capacitaciones en comunicación, abogacía, liderazgo de negociación, marcos legales, fortalecimiento de los medios de vida | </a:t>
            </a:r>
            <a:r>
              <a:rPr lang="es-ES" dirty="0">
                <a:latin typeface="Now" panose="020B0604020202020204" charset="0"/>
              </a:rPr>
              <a:t>FACT, Camboya</a:t>
            </a:r>
          </a:p>
          <a:p>
            <a:endParaRPr lang="es-ES" sz="2200" dirty="0">
              <a:latin typeface="Now" panose="020B0604020202020204" charset="0"/>
            </a:endParaRPr>
          </a:p>
          <a:p>
            <a:pPr marL="285750" indent="-285750">
              <a:buFont typeface="Arial" panose="020B0604020202020204" pitchFamily="34" charset="0"/>
              <a:buChar char="•"/>
            </a:pPr>
            <a:r>
              <a:rPr lang="es-ES" sz="2200" dirty="0">
                <a:latin typeface="Now" panose="020B0604020202020204" charset="0"/>
              </a:rPr>
              <a:t>¡Las capacitaciones de actualización son importantes! | </a:t>
            </a:r>
            <a:r>
              <a:rPr lang="es-ES" dirty="0">
                <a:latin typeface="Now" panose="020B0604020202020204" charset="0"/>
              </a:rPr>
              <a:t>FACT, Camboya</a:t>
            </a:r>
          </a:p>
          <a:p>
            <a:pPr marL="285750" indent="-285750">
              <a:buFont typeface="Arial" panose="020B0604020202020204" pitchFamily="34" charset="0"/>
              <a:buChar char="•"/>
            </a:pPr>
            <a:endParaRPr lang="es-ES" sz="2200" dirty="0">
              <a:latin typeface="Now" panose="020B0604020202020204" charset="0"/>
            </a:endParaRPr>
          </a:p>
          <a:p>
            <a:pPr marL="285750" indent="-285750">
              <a:buFont typeface="Arial" panose="020B0604020202020204" pitchFamily="34" charset="0"/>
              <a:buChar char="•"/>
            </a:pPr>
            <a:r>
              <a:rPr lang="es-ES" sz="2200" dirty="0">
                <a:latin typeface="Now" panose="020B0604020202020204" charset="0"/>
              </a:rPr>
              <a:t>Capacitaciones en investigación </a:t>
            </a:r>
            <a:r>
              <a:rPr lang="es-ES" sz="2200" i="1" dirty="0">
                <a:latin typeface="Now" panose="020B0604020202020204" charset="0"/>
              </a:rPr>
              <a:t>(varios grupos) - MÓDULO 3</a:t>
            </a:r>
          </a:p>
          <a:p>
            <a:pPr marL="285750" indent="-285750">
              <a:buFont typeface="Arial" panose="020B0604020202020204" pitchFamily="34" charset="0"/>
              <a:buChar char="•"/>
            </a:pPr>
            <a:endParaRPr lang="en-US" sz="2200" dirty="0">
              <a:solidFill>
                <a:schemeClr val="bg1"/>
              </a:solidFill>
              <a:latin typeface="Now" panose="020B0604020202020204" charset="0"/>
            </a:endParaRPr>
          </a:p>
          <a:p>
            <a:pPr marL="285750" indent="-285750">
              <a:buFont typeface="Arial" panose="020B0604020202020204" pitchFamily="34" charset="0"/>
              <a:buChar char="•"/>
            </a:pPr>
            <a:endParaRPr lang="en-US" sz="2200" dirty="0">
              <a:solidFill>
                <a:schemeClr val="bg1"/>
              </a:solidFill>
              <a:latin typeface="Now" panose="020B0604020202020204" charset="0"/>
            </a:endParaRPr>
          </a:p>
        </p:txBody>
      </p:sp>
      <p:sp>
        <p:nvSpPr>
          <p:cNvPr id="17" name="TextBox 21">
            <a:extLst>
              <a:ext uri="{FF2B5EF4-FFF2-40B4-BE49-F238E27FC236}">
                <a16:creationId xmlns:a16="http://schemas.microsoft.com/office/drawing/2014/main" id="{AB90CBA9-2DD7-4809-AC2E-352A866616B9}"/>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en-US" sz="4200">
                <a:solidFill>
                  <a:srgbClr val="000000"/>
                </a:solidFill>
                <a:latin typeface="Now"/>
              </a:rPr>
              <a:t>Fomento de capacidad </a:t>
            </a:r>
            <a:r>
              <a:rPr kumimoji="0" lang="es-ES" sz="4200" b="0" i="0" u="none" strike="noStrike" kern="1200" cap="none" spc="0" normalizeH="0" baseline="0" noProof="0">
                <a:ln>
                  <a:noFill/>
                </a:ln>
                <a:solidFill>
                  <a:prstClr val="black"/>
                </a:solidFill>
                <a:effectLst/>
                <a:uLnTx/>
                <a:uFillTx/>
                <a:latin typeface="Now" panose="020B0604020202020204" charset="0"/>
              </a:rPr>
              <a:t>en todas las instituciones</a:t>
            </a:r>
          </a:p>
        </p:txBody>
      </p:sp>
      <p:sp>
        <p:nvSpPr>
          <p:cNvPr id="18" name="TextBox 18">
            <a:extLst>
              <a:ext uri="{FF2B5EF4-FFF2-40B4-BE49-F238E27FC236}">
                <a16:creationId xmlns:a16="http://schemas.microsoft.com/office/drawing/2014/main" id="{F5CE1204-FCBF-48ED-8015-157DED0F36DC}"/>
              </a:ext>
            </a:extLst>
          </p:cNvPr>
          <p:cNvSpPr txBox="1"/>
          <p:nvPr/>
        </p:nvSpPr>
        <p:spPr>
          <a:xfrm>
            <a:off x="14249400" y="2339690"/>
            <a:ext cx="3839676" cy="1594667"/>
          </a:xfrm>
          <a:prstGeom prst="rect">
            <a:avLst/>
          </a:prstGeom>
        </p:spPr>
        <p:txBody>
          <a:bodyPr wrap="square" lIns="0" tIns="0" rIns="0" bIns="0" rtlCol="0" anchor="t">
            <a:spAutoFit/>
          </a:bodyPr>
          <a:lstStyle/>
          <a:p>
            <a:pPr>
              <a:lnSpc>
                <a:spcPts val="4199"/>
              </a:lnSpc>
            </a:pPr>
            <a:r>
              <a:rPr lang="es-ES" sz="2999">
                <a:solidFill>
                  <a:srgbClr val="CCEAE0"/>
                </a:solidFill>
                <a:latin typeface="Now"/>
              </a:rPr>
              <a:t>ORGANIZACIONES DE CONSERVACIÓN </a:t>
            </a:r>
          </a:p>
          <a:p>
            <a:pPr>
              <a:lnSpc>
                <a:spcPts val="4199"/>
              </a:lnSpc>
            </a:pPr>
            <a:r>
              <a:rPr lang="es-ES" sz="2999">
                <a:solidFill>
                  <a:srgbClr val="CCEAE0"/>
                </a:solidFill>
                <a:latin typeface="Now"/>
              </a:rPr>
              <a:t>(ONG, OSC)</a:t>
            </a:r>
            <a:endParaRPr lang="en-US" sz="2999">
              <a:solidFill>
                <a:srgbClr val="CCEAE0"/>
              </a:solidFill>
              <a:latin typeface="Now"/>
            </a:endParaRPr>
          </a:p>
        </p:txBody>
      </p:sp>
      <p:sp>
        <p:nvSpPr>
          <p:cNvPr id="25" name="TextBox 19">
            <a:extLst>
              <a:ext uri="{FF2B5EF4-FFF2-40B4-BE49-F238E27FC236}">
                <a16:creationId xmlns:a16="http://schemas.microsoft.com/office/drawing/2014/main" id="{2291686A-7385-4E6C-A80C-521E52F69BA2}"/>
              </a:ext>
            </a:extLst>
          </p:cNvPr>
          <p:cNvSpPr txBox="1"/>
          <p:nvPr/>
        </p:nvSpPr>
        <p:spPr>
          <a:xfrm>
            <a:off x="14173200" y="5464251"/>
            <a:ext cx="3124947" cy="517449"/>
          </a:xfrm>
          <a:prstGeom prst="rect">
            <a:avLst/>
          </a:prstGeom>
        </p:spPr>
        <p:txBody>
          <a:bodyPr lIns="0" tIns="0" rIns="0" bIns="0" rtlCol="0" anchor="t">
            <a:spAutoFit/>
          </a:bodyPr>
          <a:lstStyle/>
          <a:p>
            <a:pPr>
              <a:lnSpc>
                <a:spcPts val="4199"/>
              </a:lnSpc>
            </a:pPr>
            <a:r>
              <a:rPr lang="en-US" sz="2999">
                <a:solidFill>
                  <a:schemeClr val="bg1"/>
                </a:solidFill>
                <a:latin typeface="Now"/>
              </a:rPr>
              <a:t>COMUNIDADES</a:t>
            </a:r>
          </a:p>
        </p:txBody>
      </p:sp>
      <p:pic>
        <p:nvPicPr>
          <p:cNvPr id="5" name="Picture 4">
            <a:extLst>
              <a:ext uri="{FF2B5EF4-FFF2-40B4-BE49-F238E27FC236}">
                <a16:creationId xmlns:a16="http://schemas.microsoft.com/office/drawing/2014/main" id="{326B353C-85C5-4E1D-B911-F9E19FE15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4613" y="5124744"/>
            <a:ext cx="6543675" cy="4362450"/>
          </a:xfrm>
          <a:prstGeom prst="rect">
            <a:avLst/>
          </a:prstGeom>
        </p:spPr>
      </p:pic>
      <p:sp>
        <p:nvSpPr>
          <p:cNvPr id="26" name="TextBox 20">
            <a:extLst>
              <a:ext uri="{FF2B5EF4-FFF2-40B4-BE49-F238E27FC236}">
                <a16:creationId xmlns:a16="http://schemas.microsoft.com/office/drawing/2014/main" id="{4DA8E20D-90C5-4C69-A1C9-E0BD28084B36}"/>
              </a:ext>
            </a:extLst>
          </p:cNvPr>
          <p:cNvSpPr txBox="1"/>
          <p:nvPr/>
        </p:nvSpPr>
        <p:spPr>
          <a:xfrm>
            <a:off x="14228294" y="7124700"/>
            <a:ext cx="3907306" cy="2671885"/>
          </a:xfrm>
          <a:prstGeom prst="rect">
            <a:avLst/>
          </a:prstGeom>
        </p:spPr>
        <p:txBody>
          <a:bodyPr wrap="square" lIns="0" tIns="0" rIns="0" bIns="0" rtlCol="0" anchor="t">
            <a:spAutoFit/>
          </a:bodyPr>
          <a:lstStyle/>
          <a:p>
            <a:pPr>
              <a:lnSpc>
                <a:spcPts val="4199"/>
              </a:lnSpc>
            </a:pPr>
            <a:r>
              <a:rPr lang="en-US" sz="2999">
                <a:solidFill>
                  <a:srgbClr val="CCEAE0"/>
                </a:solidFill>
                <a:latin typeface="Now"/>
              </a:rPr>
              <a:t>AUTORIDADES, TOMADORES DE DECISIONES </a:t>
            </a:r>
            <a:r>
              <a:rPr lang="es-ES" sz="2999">
                <a:solidFill>
                  <a:srgbClr val="CCEAE0"/>
                </a:solidFill>
                <a:latin typeface="Now"/>
              </a:rPr>
              <a:t>por encima del nivel del pueblo</a:t>
            </a:r>
            <a:endParaRPr lang="en-US" sz="2999">
              <a:solidFill>
                <a:srgbClr val="CCEAE0"/>
              </a:solidFill>
              <a:latin typeface="Now"/>
            </a:endParaRPr>
          </a:p>
        </p:txBody>
      </p:sp>
      <p:sp>
        <p:nvSpPr>
          <p:cNvPr id="35" name="TextBox 4">
            <a:extLst>
              <a:ext uri="{FF2B5EF4-FFF2-40B4-BE49-F238E27FC236}">
                <a16:creationId xmlns:a16="http://schemas.microsoft.com/office/drawing/2014/main" id="{43C4D9F1-416B-45AB-8A9D-7E0A8C5F5735}"/>
              </a:ext>
            </a:extLst>
          </p:cNvPr>
          <p:cNvSpPr txBox="1"/>
          <p:nvPr/>
        </p:nvSpPr>
        <p:spPr>
          <a:xfrm>
            <a:off x="7577796" y="8648700"/>
            <a:ext cx="6062004" cy="843949"/>
          </a:xfrm>
          <a:prstGeom prst="rect">
            <a:avLst/>
          </a:prstGeom>
        </p:spPr>
        <p:txBody>
          <a:bodyPr wrap="square" lIns="0" tIns="0" rIns="0" bIns="0" rtlCol="0" anchor="t">
            <a:spAutoFit/>
          </a:bodyPr>
          <a:lstStyle/>
          <a:p>
            <a:pPr algn="r">
              <a:lnSpc>
                <a:spcPts val="2240"/>
              </a:lnSpc>
            </a:pPr>
            <a:r>
              <a:rPr lang="es-ES" dirty="0">
                <a:solidFill>
                  <a:schemeClr val="bg1"/>
                </a:solidFill>
                <a:latin typeface="Now"/>
              </a:rPr>
              <a:t>Mujeres que asisten a una capacitación y un debate grupal sobre la gestión de los recursos pesqueros y el cambio climático</a:t>
            </a:r>
            <a:r>
              <a:rPr lang="en-US" dirty="0">
                <a:solidFill>
                  <a:schemeClr val="bg1"/>
                </a:solidFill>
                <a:latin typeface="Now"/>
              </a:rPr>
              <a:t>. © FACT</a:t>
            </a:r>
          </a:p>
        </p:txBody>
      </p:sp>
    </p:spTree>
    <p:extLst>
      <p:ext uri="{BB962C8B-B14F-4D97-AF65-F5344CB8AC3E}">
        <p14:creationId xmlns:p14="http://schemas.microsoft.com/office/powerpoint/2010/main" val="2520158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643C06D6-1C36-43DC-9B3A-195C9A287DA9}"/>
              </a:ext>
            </a:extLst>
          </p:cNvPr>
          <p:cNvGrpSpPr/>
          <p:nvPr/>
        </p:nvGrpSpPr>
        <p:grpSpPr>
          <a:xfrm>
            <a:off x="7075881" y="4701321"/>
            <a:ext cx="10956085" cy="2116143"/>
            <a:chOff x="0" y="0"/>
            <a:chExt cx="3444761" cy="948642"/>
          </a:xfrm>
          <a:solidFill>
            <a:srgbClr val="94D2BD"/>
          </a:solidFill>
        </p:grpSpPr>
        <p:sp>
          <p:nvSpPr>
            <p:cNvPr id="26" name="Freeform 3">
              <a:extLst>
                <a:ext uri="{FF2B5EF4-FFF2-40B4-BE49-F238E27FC236}">
                  <a16:creationId xmlns:a16="http://schemas.microsoft.com/office/drawing/2014/main" id="{DAAA0383-F7AE-47DD-929A-202AC4AC0E14}"/>
                </a:ext>
              </a:extLst>
            </p:cNvPr>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2164"/>
            <a:ext cx="13917173" cy="8068244"/>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28" name="TextBox 27">
            <a:extLst>
              <a:ext uri="{FF2B5EF4-FFF2-40B4-BE49-F238E27FC236}">
                <a16:creationId xmlns:a16="http://schemas.microsoft.com/office/drawing/2014/main" id="{A64BE147-43E1-4878-82C8-7FE4FB9C9325}"/>
              </a:ext>
            </a:extLst>
          </p:cNvPr>
          <p:cNvSpPr txBox="1"/>
          <p:nvPr/>
        </p:nvSpPr>
        <p:spPr>
          <a:xfrm>
            <a:off x="513307" y="2972538"/>
            <a:ext cx="8155579" cy="4152162"/>
          </a:xfrm>
          <a:prstGeom prst="rect">
            <a:avLst/>
          </a:prstGeom>
          <a:noFill/>
        </p:spPr>
        <p:txBody>
          <a:bodyPr wrap="square" rtlCol="0">
            <a:spAutoFit/>
          </a:bodyPr>
          <a:lstStyle/>
          <a:p>
            <a:pPr>
              <a:lnSpc>
                <a:spcPts val="3400"/>
              </a:lnSpc>
              <a:spcAft>
                <a:spcPts val="600"/>
              </a:spcAft>
            </a:pPr>
            <a:r>
              <a:rPr lang="es-ES" sz="2400">
                <a:solidFill>
                  <a:srgbClr val="264653"/>
                </a:solidFill>
                <a:latin typeface="Now" panose="020B0604020202020204" charset="0"/>
              </a:rPr>
              <a:t>CI, Camboya: Originalmente trató de involucrar a las mujeres locales para que se presentaran a las elecciones locales, pero esto fue difícil debido a las bajas tasas de alfabetización. </a:t>
            </a:r>
          </a:p>
          <a:p>
            <a:pPr>
              <a:lnSpc>
                <a:spcPts val="3400"/>
              </a:lnSpc>
              <a:spcAft>
                <a:spcPts val="600"/>
              </a:spcAft>
            </a:pPr>
            <a:endParaRPr lang="es-ES" sz="2400">
              <a:solidFill>
                <a:srgbClr val="264653"/>
              </a:solidFill>
              <a:latin typeface="Now" panose="020B0604020202020204" charset="0"/>
            </a:endParaRPr>
          </a:p>
          <a:p>
            <a:pPr>
              <a:lnSpc>
                <a:spcPts val="3400"/>
              </a:lnSpc>
              <a:spcAft>
                <a:spcPts val="600"/>
              </a:spcAft>
            </a:pPr>
            <a:r>
              <a:rPr lang="es-ES" sz="2400">
                <a:solidFill>
                  <a:srgbClr val="264653"/>
                </a:solidFill>
                <a:latin typeface="Now" panose="020B0604020202020204" charset="0"/>
              </a:rPr>
              <a:t>No están equipados para impartir capacitación en alfabetización, por lo que estamos trabajando para desarrollar sus habilidades a través de grupos de Procesamiento de Pescado y de Ahorros.</a:t>
            </a:r>
          </a:p>
        </p:txBody>
      </p:sp>
      <p:sp>
        <p:nvSpPr>
          <p:cNvPr id="12" name="TextBox 11">
            <a:extLst>
              <a:ext uri="{FF2B5EF4-FFF2-40B4-BE49-F238E27FC236}">
                <a16:creationId xmlns:a16="http://schemas.microsoft.com/office/drawing/2014/main" id="{D0FD2A5B-8F2D-4669-8572-FFBA19BF47CA}"/>
              </a:ext>
            </a:extLst>
          </p:cNvPr>
          <p:cNvSpPr txBox="1"/>
          <p:nvPr/>
        </p:nvSpPr>
        <p:spPr>
          <a:xfrm>
            <a:off x="513400" y="2019300"/>
            <a:ext cx="12364400" cy="523220"/>
          </a:xfrm>
          <a:prstGeom prst="rect">
            <a:avLst/>
          </a:prstGeom>
          <a:noFill/>
        </p:spPr>
        <p:txBody>
          <a:bodyPr wrap="square" rtlCol="0">
            <a:spAutoFit/>
          </a:bodyPr>
          <a:lstStyle/>
          <a:p>
            <a:r>
              <a:rPr lang="en-US" sz="2800">
                <a:solidFill>
                  <a:schemeClr val="bg1"/>
                </a:solidFill>
                <a:latin typeface="Now" panose="020B0604020202020204" charset="0"/>
              </a:rPr>
              <a:t>Empoderamiento económico</a:t>
            </a:r>
            <a:endParaRPr lang="en-US" sz="2400">
              <a:solidFill>
                <a:schemeClr val="bg1"/>
              </a:solidFill>
              <a:latin typeface="Now" panose="020B0604020202020204" charset="0"/>
            </a:endParaRPr>
          </a:p>
        </p:txBody>
      </p:sp>
      <p:sp>
        <p:nvSpPr>
          <p:cNvPr id="13" name="AutoShape 2">
            <a:extLst>
              <a:ext uri="{FF2B5EF4-FFF2-40B4-BE49-F238E27FC236}">
                <a16:creationId xmlns:a16="http://schemas.microsoft.com/office/drawing/2014/main" id="{8A6E6BD1-52D9-43E3-85BF-A45049DBBDBF}"/>
              </a:ext>
            </a:extLst>
          </p:cNvPr>
          <p:cNvSpPr/>
          <p:nvPr/>
        </p:nvSpPr>
        <p:spPr>
          <a:xfrm>
            <a:off x="609600" y="2628900"/>
            <a:ext cx="7750559" cy="0"/>
          </a:xfrm>
          <a:prstGeom prst="line">
            <a:avLst/>
          </a:prstGeom>
          <a:ln w="28575" cap="rnd">
            <a:solidFill>
              <a:schemeClr val="bg1"/>
            </a:solidFill>
            <a:prstDash val="sysDot"/>
            <a:headEnd type="none" w="sm" len="sm"/>
            <a:tailEnd type="none" w="sm" len="sm"/>
          </a:ln>
        </p:spPr>
      </p:sp>
      <p:sp>
        <p:nvSpPr>
          <p:cNvPr id="15" name="TextBox 21">
            <a:extLst>
              <a:ext uri="{FF2B5EF4-FFF2-40B4-BE49-F238E27FC236}">
                <a16:creationId xmlns:a16="http://schemas.microsoft.com/office/drawing/2014/main" id="{315C7444-58A2-4ECF-987A-41DEA1B4BCB5}"/>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en-US" sz="4200">
                <a:solidFill>
                  <a:srgbClr val="000000"/>
                </a:solidFill>
                <a:latin typeface="Now"/>
              </a:rPr>
              <a:t>Fomento de capacidad </a:t>
            </a:r>
            <a:r>
              <a:rPr kumimoji="0" lang="es-ES" sz="4200" b="0" i="0" u="none" strike="noStrike" kern="1200" cap="none" spc="0" normalizeH="0" baseline="0" noProof="0">
                <a:ln>
                  <a:noFill/>
                </a:ln>
                <a:solidFill>
                  <a:prstClr val="black"/>
                </a:solidFill>
                <a:effectLst/>
                <a:uLnTx/>
                <a:uFillTx/>
                <a:latin typeface="Now" panose="020B0604020202020204" charset="0"/>
              </a:rPr>
              <a:t>en todas las instituciones</a:t>
            </a:r>
          </a:p>
        </p:txBody>
      </p:sp>
      <p:sp>
        <p:nvSpPr>
          <p:cNvPr id="16" name="TextBox 18">
            <a:extLst>
              <a:ext uri="{FF2B5EF4-FFF2-40B4-BE49-F238E27FC236}">
                <a16:creationId xmlns:a16="http://schemas.microsoft.com/office/drawing/2014/main" id="{17003A23-47FA-4A01-B3BA-D826D995617B}"/>
              </a:ext>
            </a:extLst>
          </p:cNvPr>
          <p:cNvSpPr txBox="1"/>
          <p:nvPr/>
        </p:nvSpPr>
        <p:spPr>
          <a:xfrm>
            <a:off x="14308037" y="2339690"/>
            <a:ext cx="3827563" cy="1594667"/>
          </a:xfrm>
          <a:prstGeom prst="rect">
            <a:avLst/>
          </a:prstGeom>
        </p:spPr>
        <p:txBody>
          <a:bodyPr lIns="0" tIns="0" rIns="0" bIns="0" rtlCol="0" anchor="t">
            <a:spAutoFit/>
          </a:bodyPr>
          <a:lstStyle/>
          <a:p>
            <a:pPr>
              <a:lnSpc>
                <a:spcPts val="4199"/>
              </a:lnSpc>
            </a:pPr>
            <a:r>
              <a:rPr lang="es-ES" sz="2999">
                <a:solidFill>
                  <a:srgbClr val="CCEAE0"/>
                </a:solidFill>
                <a:latin typeface="Now"/>
              </a:rPr>
              <a:t>ORGANIZACIONES DE CONSERVACIÓN </a:t>
            </a:r>
          </a:p>
          <a:p>
            <a:pPr>
              <a:lnSpc>
                <a:spcPts val="4199"/>
              </a:lnSpc>
            </a:pPr>
            <a:r>
              <a:rPr lang="es-ES" sz="2999">
                <a:solidFill>
                  <a:srgbClr val="CCEAE0"/>
                </a:solidFill>
                <a:latin typeface="Now"/>
              </a:rPr>
              <a:t>(ONG, OSC)</a:t>
            </a:r>
            <a:endParaRPr lang="en-US" sz="2999">
              <a:solidFill>
                <a:srgbClr val="CCEAE0"/>
              </a:solidFill>
              <a:latin typeface="Now"/>
            </a:endParaRPr>
          </a:p>
        </p:txBody>
      </p:sp>
      <p:sp>
        <p:nvSpPr>
          <p:cNvPr id="17" name="TextBox 19">
            <a:extLst>
              <a:ext uri="{FF2B5EF4-FFF2-40B4-BE49-F238E27FC236}">
                <a16:creationId xmlns:a16="http://schemas.microsoft.com/office/drawing/2014/main" id="{9DF2A389-59BC-49F8-B790-8BD785679974}"/>
              </a:ext>
            </a:extLst>
          </p:cNvPr>
          <p:cNvSpPr txBox="1"/>
          <p:nvPr/>
        </p:nvSpPr>
        <p:spPr>
          <a:xfrm>
            <a:off x="14173200" y="5464251"/>
            <a:ext cx="3124947" cy="517449"/>
          </a:xfrm>
          <a:prstGeom prst="rect">
            <a:avLst/>
          </a:prstGeom>
        </p:spPr>
        <p:txBody>
          <a:bodyPr lIns="0" tIns="0" rIns="0" bIns="0" rtlCol="0" anchor="t">
            <a:spAutoFit/>
          </a:bodyPr>
          <a:lstStyle/>
          <a:p>
            <a:pPr>
              <a:lnSpc>
                <a:spcPts val="4199"/>
              </a:lnSpc>
            </a:pPr>
            <a:r>
              <a:rPr lang="en-US" sz="2999">
                <a:solidFill>
                  <a:schemeClr val="bg1"/>
                </a:solidFill>
                <a:latin typeface="Now"/>
              </a:rPr>
              <a:t>COMUNIDADES</a:t>
            </a:r>
          </a:p>
        </p:txBody>
      </p:sp>
      <p:sp>
        <p:nvSpPr>
          <p:cNvPr id="18" name="TextBox 20">
            <a:extLst>
              <a:ext uri="{FF2B5EF4-FFF2-40B4-BE49-F238E27FC236}">
                <a16:creationId xmlns:a16="http://schemas.microsoft.com/office/drawing/2014/main" id="{2F9AEDAF-E039-4139-9F17-A0D0F9160E14}"/>
              </a:ext>
            </a:extLst>
          </p:cNvPr>
          <p:cNvSpPr txBox="1"/>
          <p:nvPr/>
        </p:nvSpPr>
        <p:spPr>
          <a:xfrm>
            <a:off x="14228294" y="7124700"/>
            <a:ext cx="3907306" cy="2671885"/>
          </a:xfrm>
          <a:prstGeom prst="rect">
            <a:avLst/>
          </a:prstGeom>
        </p:spPr>
        <p:txBody>
          <a:bodyPr wrap="square" lIns="0" tIns="0" rIns="0" bIns="0" rtlCol="0" anchor="t">
            <a:spAutoFit/>
          </a:bodyPr>
          <a:lstStyle/>
          <a:p>
            <a:pPr>
              <a:lnSpc>
                <a:spcPts val="4199"/>
              </a:lnSpc>
            </a:pPr>
            <a:r>
              <a:rPr lang="en-US" sz="2999">
                <a:solidFill>
                  <a:srgbClr val="CCEAE0"/>
                </a:solidFill>
                <a:latin typeface="Now"/>
              </a:rPr>
              <a:t>AUTORIDADES, TOMADORES DE DECISIONES </a:t>
            </a:r>
            <a:r>
              <a:rPr lang="es-ES" sz="2999">
                <a:solidFill>
                  <a:srgbClr val="CCEAE0"/>
                </a:solidFill>
                <a:latin typeface="Now"/>
              </a:rPr>
              <a:t>por encima del nivel del pueblo</a:t>
            </a:r>
            <a:endParaRPr lang="en-US" sz="2999">
              <a:solidFill>
                <a:srgbClr val="CCEAE0"/>
              </a:solidFill>
              <a:latin typeface="Now"/>
            </a:endParaRPr>
          </a:p>
        </p:txBody>
      </p:sp>
      <p:pic>
        <p:nvPicPr>
          <p:cNvPr id="3" name="Picture 2">
            <a:extLst>
              <a:ext uri="{FF2B5EF4-FFF2-40B4-BE49-F238E27FC236}">
                <a16:creationId xmlns:a16="http://schemas.microsoft.com/office/drawing/2014/main" id="{1D5052E5-EEB3-452E-BF50-5B551C940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723" y="3167125"/>
            <a:ext cx="4972050" cy="6362700"/>
          </a:xfrm>
          <a:prstGeom prst="rect">
            <a:avLst/>
          </a:prstGeom>
        </p:spPr>
      </p:pic>
    </p:spTree>
    <p:extLst>
      <p:ext uri="{BB962C8B-B14F-4D97-AF65-F5344CB8AC3E}">
        <p14:creationId xmlns:p14="http://schemas.microsoft.com/office/powerpoint/2010/main" val="1881988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
            <a:extLst>
              <a:ext uri="{FF2B5EF4-FFF2-40B4-BE49-F238E27FC236}">
                <a16:creationId xmlns:a16="http://schemas.microsoft.com/office/drawing/2014/main" id="{643C06D6-1C36-43DC-9B3A-195C9A287DA9}"/>
              </a:ext>
            </a:extLst>
          </p:cNvPr>
          <p:cNvGrpSpPr/>
          <p:nvPr/>
        </p:nvGrpSpPr>
        <p:grpSpPr>
          <a:xfrm>
            <a:off x="7075881" y="4701321"/>
            <a:ext cx="10956085" cy="2116143"/>
            <a:chOff x="0" y="0"/>
            <a:chExt cx="3444761" cy="948642"/>
          </a:xfrm>
          <a:solidFill>
            <a:srgbClr val="94D2BD"/>
          </a:solidFill>
        </p:grpSpPr>
        <p:sp>
          <p:nvSpPr>
            <p:cNvPr id="26" name="Freeform 3">
              <a:extLst>
                <a:ext uri="{FF2B5EF4-FFF2-40B4-BE49-F238E27FC236}">
                  <a16:creationId xmlns:a16="http://schemas.microsoft.com/office/drawing/2014/main" id="{DAAA0383-F7AE-47DD-929A-202AC4AC0E14}"/>
                </a:ext>
              </a:extLst>
            </p:cNvPr>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7" y="1942164"/>
            <a:ext cx="13917173" cy="8068244"/>
            <a:chOff x="0" y="0"/>
            <a:chExt cx="3444761" cy="2418032"/>
          </a:xfrm>
          <a:solidFill>
            <a:srgbClr val="94D2BD"/>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28" name="TextBox 27">
            <a:extLst>
              <a:ext uri="{FF2B5EF4-FFF2-40B4-BE49-F238E27FC236}">
                <a16:creationId xmlns:a16="http://schemas.microsoft.com/office/drawing/2014/main" id="{A64BE147-43E1-4878-82C8-7FE4FB9C9325}"/>
              </a:ext>
            </a:extLst>
          </p:cNvPr>
          <p:cNvSpPr txBox="1"/>
          <p:nvPr/>
        </p:nvSpPr>
        <p:spPr>
          <a:xfrm>
            <a:off x="513307" y="2628900"/>
            <a:ext cx="8155579" cy="6319422"/>
          </a:xfrm>
          <a:prstGeom prst="rect">
            <a:avLst/>
          </a:prstGeom>
          <a:noFill/>
        </p:spPr>
        <p:txBody>
          <a:bodyPr wrap="square" rtlCol="0">
            <a:spAutoFit/>
          </a:bodyPr>
          <a:lstStyle/>
          <a:p>
            <a:pPr>
              <a:lnSpc>
                <a:spcPts val="3000"/>
              </a:lnSpc>
              <a:spcAft>
                <a:spcPts val="600"/>
              </a:spcAft>
            </a:pPr>
            <a:r>
              <a:rPr lang="es-ES" sz="2000" i="1" dirty="0">
                <a:solidFill>
                  <a:srgbClr val="264653"/>
                </a:solidFill>
                <a:latin typeface="Now" panose="020B0604020202020204" charset="0"/>
              </a:rPr>
              <a:t>(continuado)</a:t>
            </a:r>
          </a:p>
          <a:p>
            <a:pPr>
              <a:lnSpc>
                <a:spcPts val="3000"/>
              </a:lnSpc>
              <a:spcAft>
                <a:spcPts val="600"/>
              </a:spcAft>
            </a:pPr>
            <a:endParaRPr lang="es-ES" sz="2400" dirty="0">
              <a:solidFill>
                <a:srgbClr val="264653"/>
              </a:solidFill>
              <a:latin typeface="Now" panose="020B0604020202020204" charset="0"/>
            </a:endParaRPr>
          </a:p>
          <a:p>
            <a:pPr marL="342900" indent="-342900">
              <a:lnSpc>
                <a:spcPts val="3000"/>
              </a:lnSpc>
              <a:spcAft>
                <a:spcPts val="600"/>
              </a:spcAft>
              <a:buFont typeface="Arial" panose="020B0604020202020204" pitchFamily="34" charset="0"/>
              <a:buChar char="•"/>
            </a:pPr>
            <a:r>
              <a:rPr lang="es-ES" sz="2400" dirty="0">
                <a:solidFill>
                  <a:srgbClr val="264653"/>
                </a:solidFill>
                <a:latin typeface="Now" panose="020B0604020202020204" charset="0"/>
              </a:rPr>
              <a:t>Estos grupos utilizan sus ganancias para apoyar las actividades de pesca comunitaria: el Comité Pesquero Comunitaria (</a:t>
            </a:r>
            <a:r>
              <a:rPr lang="es-ES" sz="2400" dirty="0" err="1">
                <a:solidFill>
                  <a:srgbClr val="264653"/>
                </a:solidFill>
                <a:latin typeface="Now" panose="020B0604020202020204" charset="0"/>
              </a:rPr>
              <a:t>Community</a:t>
            </a:r>
            <a:r>
              <a:rPr lang="es-ES" sz="2400" dirty="0">
                <a:solidFill>
                  <a:srgbClr val="264653"/>
                </a:solidFill>
                <a:latin typeface="Now" panose="020B0604020202020204" charset="0"/>
              </a:rPr>
              <a:t> </a:t>
            </a:r>
            <a:r>
              <a:rPr lang="es-ES" sz="2400" dirty="0" err="1">
                <a:solidFill>
                  <a:srgbClr val="264653"/>
                </a:solidFill>
                <a:latin typeface="Now" panose="020B0604020202020204" charset="0"/>
              </a:rPr>
              <a:t>Fishery</a:t>
            </a:r>
            <a:r>
              <a:rPr lang="es-ES" sz="2400" dirty="0">
                <a:solidFill>
                  <a:srgbClr val="264653"/>
                </a:solidFill>
                <a:latin typeface="Now" panose="020B0604020202020204" charset="0"/>
              </a:rPr>
              <a:t> </a:t>
            </a:r>
            <a:r>
              <a:rPr lang="es-ES" sz="2400" dirty="0" err="1">
                <a:solidFill>
                  <a:srgbClr val="264653"/>
                </a:solidFill>
                <a:latin typeface="Now" panose="020B0604020202020204" charset="0"/>
              </a:rPr>
              <a:t>Committee</a:t>
            </a:r>
            <a:r>
              <a:rPr lang="es-ES" sz="2400" dirty="0">
                <a:solidFill>
                  <a:srgbClr val="264653"/>
                </a:solidFill>
                <a:latin typeface="Now" panose="020B0604020202020204" charset="0"/>
              </a:rPr>
              <a:t>, CFC) presenta una propuesta sobre cómo utilizar el dinero.</a:t>
            </a:r>
          </a:p>
          <a:p>
            <a:pPr marL="342900" indent="-342900">
              <a:lnSpc>
                <a:spcPts val="3000"/>
              </a:lnSpc>
              <a:spcAft>
                <a:spcPts val="600"/>
              </a:spcAft>
              <a:buFont typeface="Arial" panose="020B0604020202020204" pitchFamily="34" charset="0"/>
              <a:buChar char="•"/>
            </a:pPr>
            <a:r>
              <a:rPr lang="es-ES" sz="2400" dirty="0">
                <a:solidFill>
                  <a:srgbClr val="264653"/>
                </a:solidFill>
                <a:latin typeface="Now" panose="020B0604020202020204" charset="0"/>
              </a:rPr>
              <a:t>Este empoderamiento económico es un punto de entrada para la toma de decisiones.</a:t>
            </a:r>
          </a:p>
          <a:p>
            <a:pPr marL="342900" indent="-342900">
              <a:lnSpc>
                <a:spcPts val="3000"/>
              </a:lnSpc>
              <a:spcAft>
                <a:spcPts val="600"/>
              </a:spcAft>
              <a:buFont typeface="Arial" panose="020B0604020202020204" pitchFamily="34" charset="0"/>
              <a:buChar char="•"/>
            </a:pPr>
            <a:r>
              <a:rPr lang="es-ES" sz="2400" dirty="0">
                <a:solidFill>
                  <a:srgbClr val="264653"/>
                </a:solidFill>
                <a:latin typeface="Now" panose="020B0604020202020204" charset="0"/>
              </a:rPr>
              <a:t>Esto cambia las suposiciones anteriores de que las mujeres no pueden generar ingresos significativos.</a:t>
            </a:r>
          </a:p>
          <a:p>
            <a:pPr marL="342900" indent="-342900">
              <a:lnSpc>
                <a:spcPts val="3000"/>
              </a:lnSpc>
              <a:spcAft>
                <a:spcPts val="600"/>
              </a:spcAft>
              <a:buFont typeface="Arial" panose="020B0604020202020204" pitchFamily="34" charset="0"/>
              <a:buChar char="•"/>
            </a:pPr>
            <a:endParaRPr lang="es-ES" sz="2400" dirty="0">
              <a:solidFill>
                <a:srgbClr val="264653"/>
              </a:solidFill>
              <a:latin typeface="Now" panose="020B0604020202020204" charset="0"/>
            </a:endParaRPr>
          </a:p>
          <a:p>
            <a:pPr>
              <a:lnSpc>
                <a:spcPts val="3000"/>
              </a:lnSpc>
              <a:spcAft>
                <a:spcPts val="600"/>
              </a:spcAft>
            </a:pPr>
            <a:r>
              <a:rPr lang="es-ES" sz="2400" dirty="0">
                <a:solidFill>
                  <a:srgbClr val="264653"/>
                </a:solidFill>
                <a:latin typeface="Now" panose="020B0604020202020204" charset="0"/>
              </a:rPr>
              <a:t>A través de este proceso, paso a paso las mujeres desarrollan habilidades que las preparan para ser miembros del CFC en el futuro.</a:t>
            </a:r>
          </a:p>
        </p:txBody>
      </p:sp>
      <p:sp>
        <p:nvSpPr>
          <p:cNvPr id="15" name="TextBox 21">
            <a:extLst>
              <a:ext uri="{FF2B5EF4-FFF2-40B4-BE49-F238E27FC236}">
                <a16:creationId xmlns:a16="http://schemas.microsoft.com/office/drawing/2014/main" id="{315C7444-58A2-4ECF-987A-41DEA1B4BCB5}"/>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en-US" sz="4200">
                <a:solidFill>
                  <a:srgbClr val="000000"/>
                </a:solidFill>
                <a:latin typeface="Now"/>
              </a:rPr>
              <a:t>Fomento de capacidad </a:t>
            </a:r>
            <a:r>
              <a:rPr kumimoji="0" lang="es-ES" sz="4200" b="0" i="0" u="none" strike="noStrike" kern="1200" cap="none" spc="0" normalizeH="0" baseline="0" noProof="0">
                <a:ln>
                  <a:noFill/>
                </a:ln>
                <a:solidFill>
                  <a:prstClr val="black"/>
                </a:solidFill>
                <a:effectLst/>
                <a:uLnTx/>
                <a:uFillTx/>
                <a:latin typeface="Now" panose="020B0604020202020204" charset="0"/>
              </a:rPr>
              <a:t>en todas las instituciones</a:t>
            </a:r>
          </a:p>
        </p:txBody>
      </p:sp>
      <p:sp>
        <p:nvSpPr>
          <p:cNvPr id="16" name="TextBox 18">
            <a:extLst>
              <a:ext uri="{FF2B5EF4-FFF2-40B4-BE49-F238E27FC236}">
                <a16:creationId xmlns:a16="http://schemas.microsoft.com/office/drawing/2014/main" id="{17003A23-47FA-4A01-B3BA-D826D995617B}"/>
              </a:ext>
            </a:extLst>
          </p:cNvPr>
          <p:cNvSpPr txBox="1"/>
          <p:nvPr/>
        </p:nvSpPr>
        <p:spPr>
          <a:xfrm>
            <a:off x="14308037" y="2339690"/>
            <a:ext cx="3827563" cy="1594667"/>
          </a:xfrm>
          <a:prstGeom prst="rect">
            <a:avLst/>
          </a:prstGeom>
        </p:spPr>
        <p:txBody>
          <a:bodyPr lIns="0" tIns="0" rIns="0" bIns="0" rtlCol="0" anchor="t">
            <a:spAutoFit/>
          </a:bodyPr>
          <a:lstStyle/>
          <a:p>
            <a:pPr>
              <a:lnSpc>
                <a:spcPts val="4199"/>
              </a:lnSpc>
            </a:pPr>
            <a:r>
              <a:rPr lang="es-ES" sz="2999">
                <a:solidFill>
                  <a:srgbClr val="CCEAE0"/>
                </a:solidFill>
                <a:latin typeface="Now"/>
              </a:rPr>
              <a:t>ORGANIZACIONES DE CONSERVACIÓN </a:t>
            </a:r>
          </a:p>
          <a:p>
            <a:pPr>
              <a:lnSpc>
                <a:spcPts val="4199"/>
              </a:lnSpc>
            </a:pPr>
            <a:r>
              <a:rPr lang="es-ES" sz="2999">
                <a:solidFill>
                  <a:srgbClr val="CCEAE0"/>
                </a:solidFill>
                <a:latin typeface="Now"/>
              </a:rPr>
              <a:t>(ONG, OSC)</a:t>
            </a:r>
            <a:endParaRPr lang="en-US" sz="2999">
              <a:solidFill>
                <a:srgbClr val="CCEAE0"/>
              </a:solidFill>
              <a:latin typeface="Now"/>
            </a:endParaRPr>
          </a:p>
        </p:txBody>
      </p:sp>
      <p:sp>
        <p:nvSpPr>
          <p:cNvPr id="17" name="TextBox 19">
            <a:extLst>
              <a:ext uri="{FF2B5EF4-FFF2-40B4-BE49-F238E27FC236}">
                <a16:creationId xmlns:a16="http://schemas.microsoft.com/office/drawing/2014/main" id="{9DF2A389-59BC-49F8-B790-8BD785679974}"/>
              </a:ext>
            </a:extLst>
          </p:cNvPr>
          <p:cNvSpPr txBox="1"/>
          <p:nvPr/>
        </p:nvSpPr>
        <p:spPr>
          <a:xfrm>
            <a:off x="14173200" y="5464251"/>
            <a:ext cx="3124947" cy="517449"/>
          </a:xfrm>
          <a:prstGeom prst="rect">
            <a:avLst/>
          </a:prstGeom>
        </p:spPr>
        <p:txBody>
          <a:bodyPr lIns="0" tIns="0" rIns="0" bIns="0" rtlCol="0" anchor="t">
            <a:spAutoFit/>
          </a:bodyPr>
          <a:lstStyle/>
          <a:p>
            <a:pPr>
              <a:lnSpc>
                <a:spcPts val="4199"/>
              </a:lnSpc>
            </a:pPr>
            <a:r>
              <a:rPr lang="en-US" sz="2999">
                <a:solidFill>
                  <a:schemeClr val="bg1"/>
                </a:solidFill>
                <a:latin typeface="Now"/>
              </a:rPr>
              <a:t>COMUNIDADES</a:t>
            </a:r>
          </a:p>
        </p:txBody>
      </p:sp>
      <p:sp>
        <p:nvSpPr>
          <p:cNvPr id="18" name="TextBox 20">
            <a:extLst>
              <a:ext uri="{FF2B5EF4-FFF2-40B4-BE49-F238E27FC236}">
                <a16:creationId xmlns:a16="http://schemas.microsoft.com/office/drawing/2014/main" id="{2F9AEDAF-E039-4139-9F17-A0D0F9160E14}"/>
              </a:ext>
            </a:extLst>
          </p:cNvPr>
          <p:cNvSpPr txBox="1"/>
          <p:nvPr/>
        </p:nvSpPr>
        <p:spPr>
          <a:xfrm>
            <a:off x="14228294" y="7124700"/>
            <a:ext cx="3907306" cy="2671885"/>
          </a:xfrm>
          <a:prstGeom prst="rect">
            <a:avLst/>
          </a:prstGeom>
        </p:spPr>
        <p:txBody>
          <a:bodyPr wrap="square" lIns="0" tIns="0" rIns="0" bIns="0" rtlCol="0" anchor="t">
            <a:spAutoFit/>
          </a:bodyPr>
          <a:lstStyle/>
          <a:p>
            <a:pPr>
              <a:lnSpc>
                <a:spcPts val="4199"/>
              </a:lnSpc>
            </a:pPr>
            <a:r>
              <a:rPr lang="en-US" sz="2999">
                <a:solidFill>
                  <a:srgbClr val="CCEAE0"/>
                </a:solidFill>
                <a:latin typeface="Now"/>
              </a:rPr>
              <a:t>AUTORIDADES, TOMADORES DE DECISIONES </a:t>
            </a:r>
            <a:r>
              <a:rPr lang="es-ES" sz="2999">
                <a:solidFill>
                  <a:srgbClr val="CCEAE0"/>
                </a:solidFill>
                <a:latin typeface="Now"/>
              </a:rPr>
              <a:t>por encima del nivel del pueblo</a:t>
            </a:r>
            <a:endParaRPr lang="en-US" sz="2999">
              <a:solidFill>
                <a:srgbClr val="CCEAE0"/>
              </a:solidFill>
              <a:latin typeface="Now"/>
            </a:endParaRPr>
          </a:p>
        </p:txBody>
      </p:sp>
      <p:pic>
        <p:nvPicPr>
          <p:cNvPr id="3" name="Picture 2">
            <a:extLst>
              <a:ext uri="{FF2B5EF4-FFF2-40B4-BE49-F238E27FC236}">
                <a16:creationId xmlns:a16="http://schemas.microsoft.com/office/drawing/2014/main" id="{944393B6-8A9B-4CE7-9194-936C2022B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4129" y="3116665"/>
            <a:ext cx="4972050" cy="6362700"/>
          </a:xfrm>
          <a:prstGeom prst="rect">
            <a:avLst/>
          </a:prstGeom>
        </p:spPr>
      </p:pic>
    </p:spTree>
    <p:extLst>
      <p:ext uri="{BB962C8B-B14F-4D97-AF65-F5344CB8AC3E}">
        <p14:creationId xmlns:p14="http://schemas.microsoft.com/office/powerpoint/2010/main" val="197355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19">
            <a:extLst>
              <a:ext uri="{FF2B5EF4-FFF2-40B4-BE49-F238E27FC236}">
                <a16:creationId xmlns:a16="http://schemas.microsoft.com/office/drawing/2014/main" id="{6849BF52-F8E3-43CA-9C4D-05002390773C}"/>
              </a:ext>
            </a:extLst>
          </p:cNvPr>
          <p:cNvGrpSpPr/>
          <p:nvPr/>
        </p:nvGrpSpPr>
        <p:grpSpPr>
          <a:xfrm>
            <a:off x="256027" y="1997572"/>
            <a:ext cx="13917173" cy="7870328"/>
            <a:chOff x="0" y="0"/>
            <a:chExt cx="3444761" cy="2418032"/>
          </a:xfrm>
          <a:solidFill>
            <a:srgbClr val="94D2BD"/>
          </a:solidFill>
        </p:grpSpPr>
        <p:sp>
          <p:nvSpPr>
            <p:cNvPr id="30" name="Freeform 20">
              <a:extLst>
                <a:ext uri="{FF2B5EF4-FFF2-40B4-BE49-F238E27FC236}">
                  <a16:creationId xmlns:a16="http://schemas.microsoft.com/office/drawing/2014/main" id="{1964B2E1-85A7-4C0E-8D7B-3C973B37B1B2}"/>
                </a:ext>
              </a:extLst>
            </p:cNvPr>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grpSp>
        <p:nvGrpSpPr>
          <p:cNvPr id="2" name="Group 2"/>
          <p:cNvGrpSpPr/>
          <p:nvPr/>
        </p:nvGrpSpPr>
        <p:grpSpPr>
          <a:xfrm>
            <a:off x="7103315" y="7063521"/>
            <a:ext cx="10956085" cy="2804379"/>
            <a:chOff x="0" y="0"/>
            <a:chExt cx="3444761" cy="948642"/>
          </a:xfrm>
          <a:solidFill>
            <a:srgbClr val="94D2BD"/>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sp>
        <p:nvSpPr>
          <p:cNvPr id="27" name="TextBox 3">
            <a:extLst>
              <a:ext uri="{FF2B5EF4-FFF2-40B4-BE49-F238E27FC236}">
                <a16:creationId xmlns:a16="http://schemas.microsoft.com/office/drawing/2014/main" id="{85D4AB6C-B2EE-412F-A2F3-83895B7223F7}"/>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28" name="TextBox 27">
            <a:extLst>
              <a:ext uri="{FF2B5EF4-FFF2-40B4-BE49-F238E27FC236}">
                <a16:creationId xmlns:a16="http://schemas.microsoft.com/office/drawing/2014/main" id="{D1EBE8CD-8C39-4397-98B7-D27F1B83E99D}"/>
              </a:ext>
            </a:extLst>
          </p:cNvPr>
          <p:cNvSpPr txBox="1"/>
          <p:nvPr/>
        </p:nvSpPr>
        <p:spPr>
          <a:xfrm>
            <a:off x="628851" y="3064252"/>
            <a:ext cx="7600749" cy="3293209"/>
          </a:xfrm>
          <a:prstGeom prst="rect">
            <a:avLst/>
          </a:prstGeom>
          <a:noFill/>
        </p:spPr>
        <p:txBody>
          <a:bodyPr wrap="square" rtlCol="0">
            <a:spAutoFit/>
          </a:bodyPr>
          <a:lstStyle/>
          <a:p>
            <a:pPr marL="285750" indent="-285750">
              <a:buFont typeface="Arial" panose="020B0604020202020204" pitchFamily="34" charset="0"/>
              <a:buChar char="•"/>
            </a:pPr>
            <a:r>
              <a:rPr lang="es-ES" sz="2200">
                <a:solidFill>
                  <a:srgbClr val="264653"/>
                </a:solidFill>
                <a:latin typeface="Now" panose="020B0604020202020204" charset="0"/>
              </a:rPr>
              <a:t>Apoyo a las oportunidades educativas para los jóvenes indígenas, incluyendo las mujeres - acceso a la educación secundaria, experiencia práctica con proyectos, y la universidad; ahora algunas ex alumnas se han convertido en abogadas | </a:t>
            </a:r>
            <a:r>
              <a:rPr lang="es-ES">
                <a:solidFill>
                  <a:srgbClr val="264653"/>
                </a:solidFill>
                <a:latin typeface="Now" panose="020B0604020202020204" charset="0"/>
              </a:rPr>
              <a:t>HA, Camboya</a:t>
            </a:r>
          </a:p>
          <a:p>
            <a:pPr marL="285750" indent="-285750">
              <a:buFont typeface="Arial" panose="020B0604020202020204" pitchFamily="34" charset="0"/>
              <a:buChar char="•"/>
            </a:pPr>
            <a:endParaRPr lang="es-ES">
              <a:solidFill>
                <a:srgbClr val="264653"/>
              </a:solidFill>
              <a:latin typeface="Now" panose="020B0604020202020204" charset="0"/>
            </a:endParaRPr>
          </a:p>
          <a:p>
            <a:pPr marL="285750" indent="-285750">
              <a:buFont typeface="Arial" panose="020B0604020202020204" pitchFamily="34" charset="0"/>
              <a:buChar char="•"/>
            </a:pPr>
            <a:r>
              <a:rPr lang="es-ES" sz="2200">
                <a:solidFill>
                  <a:srgbClr val="264653"/>
                </a:solidFill>
                <a:latin typeface="Now" panose="020B0604020202020204" charset="0"/>
              </a:rPr>
              <a:t>Apoyo a la educación de siete mujeres indígenas que ahora son abogadas ambientales | </a:t>
            </a:r>
            <a:r>
              <a:rPr lang="es-ES">
                <a:solidFill>
                  <a:srgbClr val="264653"/>
                </a:solidFill>
                <a:latin typeface="Now" panose="020B0604020202020204" charset="0"/>
              </a:rPr>
              <a:t>CIYA, Camboya</a:t>
            </a:r>
          </a:p>
        </p:txBody>
      </p:sp>
      <p:sp>
        <p:nvSpPr>
          <p:cNvPr id="31" name="TextBox 30">
            <a:extLst>
              <a:ext uri="{FF2B5EF4-FFF2-40B4-BE49-F238E27FC236}">
                <a16:creationId xmlns:a16="http://schemas.microsoft.com/office/drawing/2014/main" id="{D204A38A-5358-4D9E-AC59-D4D452C2C982}"/>
              </a:ext>
            </a:extLst>
          </p:cNvPr>
          <p:cNvSpPr txBox="1"/>
          <p:nvPr/>
        </p:nvSpPr>
        <p:spPr>
          <a:xfrm>
            <a:off x="513400" y="2171700"/>
            <a:ext cx="12364400" cy="523220"/>
          </a:xfrm>
          <a:prstGeom prst="rect">
            <a:avLst/>
          </a:prstGeom>
          <a:noFill/>
        </p:spPr>
        <p:txBody>
          <a:bodyPr wrap="square" rtlCol="0">
            <a:spAutoFit/>
          </a:bodyPr>
          <a:lstStyle/>
          <a:p>
            <a:r>
              <a:rPr lang="es-ES" sz="2800" dirty="0">
                <a:solidFill>
                  <a:schemeClr val="bg1"/>
                </a:solidFill>
                <a:latin typeface="Now" panose="020B0604020202020204" charset="0"/>
              </a:rPr>
              <a:t>Invertir en la educación para tener líderes más diversos en el futuro</a:t>
            </a:r>
            <a:endParaRPr lang="en-US" sz="2400" dirty="0">
              <a:solidFill>
                <a:schemeClr val="bg1"/>
              </a:solidFill>
              <a:latin typeface="Now" panose="020B0604020202020204" charset="0"/>
            </a:endParaRPr>
          </a:p>
        </p:txBody>
      </p:sp>
      <p:sp>
        <p:nvSpPr>
          <p:cNvPr id="32" name="AutoShape 2">
            <a:extLst>
              <a:ext uri="{FF2B5EF4-FFF2-40B4-BE49-F238E27FC236}">
                <a16:creationId xmlns:a16="http://schemas.microsoft.com/office/drawing/2014/main" id="{7B2D1D97-0AF4-4B9C-B81B-C4919B1E87DB}"/>
              </a:ext>
            </a:extLst>
          </p:cNvPr>
          <p:cNvSpPr/>
          <p:nvPr/>
        </p:nvSpPr>
        <p:spPr>
          <a:xfrm>
            <a:off x="631441" y="2781300"/>
            <a:ext cx="7750559" cy="0"/>
          </a:xfrm>
          <a:prstGeom prst="line">
            <a:avLst/>
          </a:prstGeom>
          <a:ln w="28575" cap="rnd">
            <a:solidFill>
              <a:schemeClr val="bg1"/>
            </a:solidFill>
            <a:prstDash val="sysDot"/>
            <a:headEnd type="none" w="sm" len="sm"/>
            <a:tailEnd type="none" w="sm" len="sm"/>
          </a:ln>
        </p:spPr>
      </p:sp>
      <p:sp>
        <p:nvSpPr>
          <p:cNvPr id="33" name="TextBox 32">
            <a:extLst>
              <a:ext uri="{FF2B5EF4-FFF2-40B4-BE49-F238E27FC236}">
                <a16:creationId xmlns:a16="http://schemas.microsoft.com/office/drawing/2014/main" id="{BFADB430-DA11-4A24-BD50-7BCB8693A09A}"/>
              </a:ext>
            </a:extLst>
          </p:cNvPr>
          <p:cNvSpPr txBox="1"/>
          <p:nvPr/>
        </p:nvSpPr>
        <p:spPr>
          <a:xfrm>
            <a:off x="510810" y="6785097"/>
            <a:ext cx="12364400" cy="523220"/>
          </a:xfrm>
          <a:prstGeom prst="rect">
            <a:avLst/>
          </a:prstGeom>
          <a:noFill/>
        </p:spPr>
        <p:txBody>
          <a:bodyPr wrap="square" rtlCol="0">
            <a:spAutoFit/>
          </a:bodyPr>
          <a:lstStyle/>
          <a:p>
            <a:r>
              <a:rPr lang="es-ES" sz="2800" dirty="0">
                <a:solidFill>
                  <a:schemeClr val="bg1"/>
                </a:solidFill>
                <a:latin typeface="Now" panose="020B0604020202020204" charset="0"/>
              </a:rPr>
              <a:t>Apoyo a las mujeres en los medios de comunicación</a:t>
            </a:r>
            <a:endParaRPr lang="en-US" sz="2400" dirty="0">
              <a:solidFill>
                <a:schemeClr val="bg1"/>
              </a:solidFill>
              <a:latin typeface="Now" panose="020B0604020202020204" charset="0"/>
            </a:endParaRPr>
          </a:p>
        </p:txBody>
      </p:sp>
      <p:sp>
        <p:nvSpPr>
          <p:cNvPr id="34" name="AutoShape 2">
            <a:extLst>
              <a:ext uri="{FF2B5EF4-FFF2-40B4-BE49-F238E27FC236}">
                <a16:creationId xmlns:a16="http://schemas.microsoft.com/office/drawing/2014/main" id="{95406BDD-7AA3-483B-8813-4C931C8F01A8}"/>
              </a:ext>
            </a:extLst>
          </p:cNvPr>
          <p:cNvSpPr/>
          <p:nvPr/>
        </p:nvSpPr>
        <p:spPr>
          <a:xfrm>
            <a:off x="628851" y="7394697"/>
            <a:ext cx="7750559" cy="0"/>
          </a:xfrm>
          <a:prstGeom prst="line">
            <a:avLst/>
          </a:prstGeom>
          <a:ln w="28575" cap="rnd">
            <a:solidFill>
              <a:schemeClr val="bg1"/>
            </a:solidFill>
            <a:prstDash val="sysDot"/>
            <a:headEnd type="none" w="sm" len="sm"/>
            <a:tailEnd type="none" w="sm" len="sm"/>
          </a:ln>
        </p:spPr>
      </p:sp>
      <p:sp>
        <p:nvSpPr>
          <p:cNvPr id="35" name="TextBox 34">
            <a:extLst>
              <a:ext uri="{FF2B5EF4-FFF2-40B4-BE49-F238E27FC236}">
                <a16:creationId xmlns:a16="http://schemas.microsoft.com/office/drawing/2014/main" id="{80CD525F-398D-453D-AA57-04942BF030E5}"/>
              </a:ext>
            </a:extLst>
          </p:cNvPr>
          <p:cNvSpPr txBox="1"/>
          <p:nvPr/>
        </p:nvSpPr>
        <p:spPr>
          <a:xfrm>
            <a:off x="628851" y="7521023"/>
            <a:ext cx="10517657" cy="1384995"/>
          </a:xfrm>
          <a:prstGeom prst="rect">
            <a:avLst/>
          </a:prstGeom>
          <a:noFill/>
        </p:spPr>
        <p:txBody>
          <a:bodyPr wrap="square" rtlCol="0">
            <a:spAutoFit/>
          </a:bodyPr>
          <a:lstStyle/>
          <a:p>
            <a:r>
              <a:rPr lang="es-ES" sz="2400" dirty="0">
                <a:solidFill>
                  <a:srgbClr val="264653"/>
                </a:solidFill>
                <a:latin typeface="Now" panose="020B0604020202020204" charset="0"/>
              </a:rPr>
              <a:t>Trabajando para involucrar a las mujeres periodistas en actividades para aumentar su capacidad de informar sobre el medio ambiente | </a:t>
            </a:r>
            <a:r>
              <a:rPr lang="es-ES" dirty="0">
                <a:solidFill>
                  <a:srgbClr val="264653"/>
                </a:solidFill>
                <a:latin typeface="Now" panose="020B0604020202020204" charset="0"/>
              </a:rPr>
              <a:t>Centro para la Reconciliación de Personas y Naturaleza (Center </a:t>
            </a:r>
            <a:r>
              <a:rPr lang="es-ES" dirty="0" err="1">
                <a:solidFill>
                  <a:srgbClr val="264653"/>
                </a:solidFill>
                <a:latin typeface="Now" panose="020B0604020202020204" charset="0"/>
              </a:rPr>
              <a:t>for</a:t>
            </a:r>
            <a:r>
              <a:rPr lang="es-ES" dirty="0">
                <a:solidFill>
                  <a:srgbClr val="264653"/>
                </a:solidFill>
                <a:latin typeface="Now" panose="020B0604020202020204" charset="0"/>
              </a:rPr>
              <a:t> People and </a:t>
            </a:r>
            <a:r>
              <a:rPr lang="es-ES" dirty="0" err="1">
                <a:solidFill>
                  <a:srgbClr val="264653"/>
                </a:solidFill>
                <a:latin typeface="Now" panose="020B0604020202020204" charset="0"/>
              </a:rPr>
              <a:t>Nature</a:t>
            </a:r>
            <a:r>
              <a:rPr lang="es-ES" dirty="0">
                <a:solidFill>
                  <a:srgbClr val="264653"/>
                </a:solidFill>
                <a:latin typeface="Now" panose="020B0604020202020204" charset="0"/>
              </a:rPr>
              <a:t> </a:t>
            </a:r>
            <a:r>
              <a:rPr lang="es-ES" dirty="0" err="1">
                <a:solidFill>
                  <a:srgbClr val="264653"/>
                </a:solidFill>
                <a:latin typeface="Now" panose="020B0604020202020204" charset="0"/>
              </a:rPr>
              <a:t>Reconciliation</a:t>
            </a:r>
            <a:r>
              <a:rPr lang="es-ES" dirty="0">
                <a:solidFill>
                  <a:srgbClr val="264653"/>
                </a:solidFill>
                <a:latin typeface="Now" panose="020B0604020202020204" charset="0"/>
              </a:rPr>
              <a:t>, PAN</a:t>
            </a:r>
            <a:r>
              <a:rPr lang="en-US" dirty="0">
                <a:solidFill>
                  <a:srgbClr val="264653"/>
                </a:solidFill>
                <a:latin typeface="Now" panose="020B0604020202020204" charset="0"/>
              </a:rPr>
              <a:t>), Vietnam</a:t>
            </a:r>
          </a:p>
        </p:txBody>
      </p:sp>
      <p:pic>
        <p:nvPicPr>
          <p:cNvPr id="26" name="Picture 25" descr="A group of people posing for a photo&#10;&#10;Description automatically generated">
            <a:extLst>
              <a:ext uri="{FF2B5EF4-FFF2-40B4-BE49-F238E27FC236}">
                <a16:creationId xmlns:a16="http://schemas.microsoft.com/office/drawing/2014/main" id="{32217AAC-ED01-4B8E-BF88-AD5A20AE4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3009900"/>
            <a:ext cx="5152516" cy="3427855"/>
          </a:xfrm>
          <a:prstGeom prst="rect">
            <a:avLst/>
          </a:prstGeom>
        </p:spPr>
      </p:pic>
      <p:sp>
        <p:nvSpPr>
          <p:cNvPr id="36" name="TextBox 4">
            <a:extLst>
              <a:ext uri="{FF2B5EF4-FFF2-40B4-BE49-F238E27FC236}">
                <a16:creationId xmlns:a16="http://schemas.microsoft.com/office/drawing/2014/main" id="{D9771DF8-5712-455C-8A75-D3473E0320D2}"/>
              </a:ext>
            </a:extLst>
          </p:cNvPr>
          <p:cNvSpPr txBox="1"/>
          <p:nvPr/>
        </p:nvSpPr>
        <p:spPr>
          <a:xfrm>
            <a:off x="8602424" y="6486680"/>
            <a:ext cx="4808776" cy="561820"/>
          </a:xfrm>
          <a:prstGeom prst="rect">
            <a:avLst/>
          </a:prstGeom>
        </p:spPr>
        <p:txBody>
          <a:bodyPr wrap="square" lIns="0" tIns="0" rIns="0" bIns="0" rtlCol="0" anchor="t">
            <a:spAutoFit/>
          </a:bodyPr>
          <a:lstStyle/>
          <a:p>
            <a:pPr algn="r">
              <a:lnSpc>
                <a:spcPts val="2240"/>
              </a:lnSpc>
            </a:pPr>
            <a:r>
              <a:rPr lang="es-ES">
                <a:solidFill>
                  <a:schemeClr val="bg1"/>
                </a:solidFill>
                <a:latin typeface="Now"/>
              </a:rPr>
              <a:t>Jóvenes participantes en el programa de apoyo educativo de CIYA. </a:t>
            </a:r>
            <a:r>
              <a:rPr lang="en-US">
                <a:solidFill>
                  <a:schemeClr val="bg1"/>
                </a:solidFill>
                <a:latin typeface="Now"/>
              </a:rPr>
              <a:t>© CIYA</a:t>
            </a:r>
            <a:endParaRPr lang="en-US">
              <a:solidFill>
                <a:schemeClr val="bg1"/>
              </a:solidFill>
              <a:highlight>
                <a:srgbClr val="FFFF00"/>
              </a:highlight>
              <a:latin typeface="Now"/>
            </a:endParaRPr>
          </a:p>
        </p:txBody>
      </p:sp>
      <p:sp>
        <p:nvSpPr>
          <p:cNvPr id="19" name="TextBox 21">
            <a:extLst>
              <a:ext uri="{FF2B5EF4-FFF2-40B4-BE49-F238E27FC236}">
                <a16:creationId xmlns:a16="http://schemas.microsoft.com/office/drawing/2014/main" id="{2316213A-5057-4DD6-A84B-599A63BF2B75}"/>
              </a:ext>
            </a:extLst>
          </p:cNvPr>
          <p:cNvSpPr txBox="1"/>
          <p:nvPr/>
        </p:nvSpPr>
        <p:spPr>
          <a:xfrm>
            <a:off x="513308" y="1148755"/>
            <a:ext cx="15107692" cy="697563"/>
          </a:xfrm>
          <a:prstGeom prst="rect">
            <a:avLst/>
          </a:prstGeom>
        </p:spPr>
        <p:txBody>
          <a:bodyPr wrap="square" lIns="0" tIns="0" rIns="0" bIns="0" rtlCol="0" anchor="t">
            <a:spAutoFit/>
          </a:bodyPr>
          <a:lstStyle/>
          <a:p>
            <a:pPr>
              <a:lnSpc>
                <a:spcPts val="5639"/>
              </a:lnSpc>
              <a:spcBef>
                <a:spcPct val="0"/>
              </a:spcBef>
            </a:pPr>
            <a:r>
              <a:rPr lang="en-US" sz="4200">
                <a:solidFill>
                  <a:srgbClr val="000000"/>
                </a:solidFill>
                <a:latin typeface="Now"/>
              </a:rPr>
              <a:t>Fomento de capacidad </a:t>
            </a:r>
            <a:r>
              <a:rPr kumimoji="0" lang="es-ES" sz="4200" b="0" i="0" u="none" strike="noStrike" kern="1200" cap="none" spc="0" normalizeH="0" baseline="0" noProof="0">
                <a:ln>
                  <a:noFill/>
                </a:ln>
                <a:solidFill>
                  <a:prstClr val="black"/>
                </a:solidFill>
                <a:effectLst/>
                <a:uLnTx/>
                <a:uFillTx/>
                <a:latin typeface="Now" panose="020B0604020202020204" charset="0"/>
              </a:rPr>
              <a:t>en todas las instituciones</a:t>
            </a:r>
          </a:p>
        </p:txBody>
      </p:sp>
      <p:sp>
        <p:nvSpPr>
          <p:cNvPr id="20" name="TextBox 18">
            <a:extLst>
              <a:ext uri="{FF2B5EF4-FFF2-40B4-BE49-F238E27FC236}">
                <a16:creationId xmlns:a16="http://schemas.microsoft.com/office/drawing/2014/main" id="{87CD05D8-B4B9-4A35-8464-A42570667F0E}"/>
              </a:ext>
            </a:extLst>
          </p:cNvPr>
          <p:cNvSpPr txBox="1"/>
          <p:nvPr/>
        </p:nvSpPr>
        <p:spPr>
          <a:xfrm>
            <a:off x="14231837" y="2339690"/>
            <a:ext cx="3827563" cy="1594667"/>
          </a:xfrm>
          <a:prstGeom prst="rect">
            <a:avLst/>
          </a:prstGeom>
        </p:spPr>
        <p:txBody>
          <a:bodyPr wrap="square" lIns="0" tIns="0" rIns="0" bIns="0" rtlCol="0" anchor="t">
            <a:spAutoFit/>
          </a:bodyPr>
          <a:lstStyle/>
          <a:p>
            <a:pPr>
              <a:lnSpc>
                <a:spcPts val="4199"/>
              </a:lnSpc>
            </a:pPr>
            <a:r>
              <a:rPr lang="es-ES" sz="2999">
                <a:solidFill>
                  <a:srgbClr val="CCEAE0"/>
                </a:solidFill>
                <a:latin typeface="Now"/>
              </a:rPr>
              <a:t>ORGANIZACIONES DE CONSERVACIÓN </a:t>
            </a:r>
          </a:p>
          <a:p>
            <a:pPr>
              <a:lnSpc>
                <a:spcPts val="4199"/>
              </a:lnSpc>
            </a:pPr>
            <a:r>
              <a:rPr lang="es-ES" sz="2999">
                <a:solidFill>
                  <a:srgbClr val="CCEAE0"/>
                </a:solidFill>
                <a:latin typeface="Now"/>
              </a:rPr>
              <a:t>(ONG, OSC)</a:t>
            </a:r>
            <a:endParaRPr lang="en-US" sz="2999">
              <a:solidFill>
                <a:srgbClr val="CCEAE0"/>
              </a:solidFill>
              <a:latin typeface="Now"/>
            </a:endParaRPr>
          </a:p>
        </p:txBody>
      </p:sp>
      <p:sp>
        <p:nvSpPr>
          <p:cNvPr id="25" name="TextBox 19">
            <a:extLst>
              <a:ext uri="{FF2B5EF4-FFF2-40B4-BE49-F238E27FC236}">
                <a16:creationId xmlns:a16="http://schemas.microsoft.com/office/drawing/2014/main" id="{13D5BA5C-A262-40F1-AE58-CF98391CE31B}"/>
              </a:ext>
            </a:extLst>
          </p:cNvPr>
          <p:cNvSpPr txBox="1"/>
          <p:nvPr/>
        </p:nvSpPr>
        <p:spPr>
          <a:xfrm>
            <a:off x="14248653" y="5464251"/>
            <a:ext cx="3124947" cy="517449"/>
          </a:xfrm>
          <a:prstGeom prst="rect">
            <a:avLst/>
          </a:prstGeom>
        </p:spPr>
        <p:txBody>
          <a:bodyPr lIns="0" tIns="0" rIns="0" bIns="0" rtlCol="0" anchor="t">
            <a:spAutoFit/>
          </a:bodyPr>
          <a:lstStyle/>
          <a:p>
            <a:pPr>
              <a:lnSpc>
                <a:spcPts val="4199"/>
              </a:lnSpc>
            </a:pPr>
            <a:r>
              <a:rPr lang="en-US" sz="2999">
                <a:solidFill>
                  <a:srgbClr val="CCEAE0"/>
                </a:solidFill>
                <a:latin typeface="Now"/>
              </a:rPr>
              <a:t>COMUNIDADES</a:t>
            </a:r>
          </a:p>
        </p:txBody>
      </p:sp>
      <p:sp>
        <p:nvSpPr>
          <p:cNvPr id="37" name="TextBox 20">
            <a:extLst>
              <a:ext uri="{FF2B5EF4-FFF2-40B4-BE49-F238E27FC236}">
                <a16:creationId xmlns:a16="http://schemas.microsoft.com/office/drawing/2014/main" id="{4C54A788-185A-4FB0-982B-4CEC48058316}"/>
              </a:ext>
            </a:extLst>
          </p:cNvPr>
          <p:cNvSpPr txBox="1"/>
          <p:nvPr/>
        </p:nvSpPr>
        <p:spPr>
          <a:xfrm>
            <a:off x="14228294" y="7124700"/>
            <a:ext cx="3907306" cy="2671885"/>
          </a:xfrm>
          <a:prstGeom prst="rect">
            <a:avLst/>
          </a:prstGeom>
        </p:spPr>
        <p:txBody>
          <a:bodyPr wrap="square" lIns="0" tIns="0" rIns="0" bIns="0" rtlCol="0" anchor="t">
            <a:spAutoFit/>
          </a:bodyPr>
          <a:lstStyle/>
          <a:p>
            <a:pPr>
              <a:lnSpc>
                <a:spcPts val="4199"/>
              </a:lnSpc>
            </a:pPr>
            <a:r>
              <a:rPr lang="en-US" sz="2999">
                <a:solidFill>
                  <a:schemeClr val="bg1"/>
                </a:solidFill>
                <a:latin typeface="Now"/>
              </a:rPr>
              <a:t>AUTORIDADES, TOMADORES DE DECISIONES </a:t>
            </a:r>
            <a:r>
              <a:rPr lang="es-ES" sz="2999">
                <a:solidFill>
                  <a:schemeClr val="bg1"/>
                </a:solidFill>
                <a:latin typeface="Now"/>
              </a:rPr>
              <a:t>por encima del nivel del pueblo</a:t>
            </a:r>
            <a:endParaRPr lang="en-US" sz="2999">
              <a:solidFill>
                <a:schemeClr val="bg1"/>
              </a:solidFill>
              <a:latin typeface="Now"/>
            </a:endParaRPr>
          </a:p>
        </p:txBody>
      </p:sp>
    </p:spTree>
    <p:extLst>
      <p:ext uri="{BB962C8B-B14F-4D97-AF65-F5344CB8AC3E}">
        <p14:creationId xmlns:p14="http://schemas.microsoft.com/office/powerpoint/2010/main" val="1323043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9B536-4CE2-45AF-BF59-7FFAB2A85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573" y="-29166"/>
            <a:ext cx="10471135" cy="10287000"/>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39" name="Rectangle: Rounded Corners 38">
            <a:extLst>
              <a:ext uri="{FF2B5EF4-FFF2-40B4-BE49-F238E27FC236}">
                <a16:creationId xmlns:a16="http://schemas.microsoft.com/office/drawing/2014/main" id="{4E32DAC9-A8B7-4F59-BDAA-FC80F3645BFB}"/>
              </a:ext>
            </a:extLst>
          </p:cNvPr>
          <p:cNvSpPr/>
          <p:nvPr/>
        </p:nvSpPr>
        <p:spPr>
          <a:xfrm>
            <a:off x="5105400" y="4916020"/>
            <a:ext cx="2181386"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a:solidFill>
                  <a:schemeClr val="bg1"/>
                </a:solidFill>
                <a:latin typeface="+mj-lt"/>
              </a:rPr>
              <a:t>How can we build capacity for women’s involvement?</a:t>
            </a:r>
          </a:p>
        </p:txBody>
      </p:sp>
      <p:sp>
        <p:nvSpPr>
          <p:cNvPr id="43" name="Rectangle 42">
            <a:extLst>
              <a:ext uri="{FF2B5EF4-FFF2-40B4-BE49-F238E27FC236}">
                <a16:creationId xmlns:a16="http://schemas.microsoft.com/office/drawing/2014/main" id="{4B67CDEF-CA62-49FC-840B-1BAE4888F129}"/>
              </a:ext>
            </a:extLst>
          </p:cNvPr>
          <p:cNvSpPr/>
          <p:nvPr/>
        </p:nvSpPr>
        <p:spPr>
          <a:xfrm>
            <a:off x="347868" y="4128119"/>
            <a:ext cx="6967332" cy="43681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27380" y="1461211"/>
            <a:ext cx="10355820" cy="811378"/>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26706"/>
            <a:ext cx="9969852" cy="707886"/>
          </a:xfrm>
          <a:prstGeom prst="rect">
            <a:avLst/>
          </a:prstGeom>
          <a:noFill/>
        </p:spPr>
        <p:txBody>
          <a:bodyPr wrap="square">
            <a:spAutoFit/>
          </a:bodyPr>
          <a:lstStyle/>
          <a:p>
            <a:r>
              <a:rPr lang="en-US" sz="4000">
                <a:solidFill>
                  <a:schemeClr val="bg1"/>
                </a:solidFill>
                <a:latin typeface="Now" panose="020B0604020202020204" charset="0"/>
              </a:rPr>
              <a:t>Participación significativa</a:t>
            </a:r>
          </a:p>
        </p:txBody>
      </p:sp>
      <p:sp>
        <p:nvSpPr>
          <p:cNvPr id="46" name="TextBox 45">
            <a:extLst>
              <a:ext uri="{FF2B5EF4-FFF2-40B4-BE49-F238E27FC236}">
                <a16:creationId xmlns:a16="http://schemas.microsoft.com/office/drawing/2014/main" id="{29AD5706-375F-4BBD-93E9-5BBF7E5648D2}"/>
              </a:ext>
            </a:extLst>
          </p:cNvPr>
          <p:cNvSpPr txBox="1"/>
          <p:nvPr/>
        </p:nvSpPr>
        <p:spPr>
          <a:xfrm>
            <a:off x="8509462" y="5705713"/>
            <a:ext cx="8425605" cy="3323987"/>
          </a:xfrm>
          <a:prstGeom prst="rect">
            <a:avLst/>
          </a:prstGeom>
          <a:noFill/>
        </p:spPr>
        <p:txBody>
          <a:bodyPr wrap="square">
            <a:spAutoFit/>
          </a:bodyPr>
          <a:lstStyle/>
          <a:p>
            <a:pPr marL="457200" indent="-457200">
              <a:buFont typeface="Arial" panose="020B0604020202020204" pitchFamily="34" charset="0"/>
              <a:buChar char="•"/>
            </a:pPr>
            <a:r>
              <a:rPr lang="es-ES" sz="3000">
                <a:solidFill>
                  <a:schemeClr val="bg1"/>
                </a:solidFill>
                <a:latin typeface="Now" panose="020B0604020202020204" charset="0"/>
                <a:sym typeface="Wingdings" panose="05000000000000000000" pitchFamily="2" charset="2"/>
              </a:rPr>
              <a:t>Prestar atención a la participación de las mujeres</a:t>
            </a:r>
          </a:p>
          <a:p>
            <a:endParaRPr lang="es-ES" sz="3000">
              <a:solidFill>
                <a:schemeClr val="bg1"/>
              </a:solidFill>
              <a:latin typeface="Now" panose="020B0604020202020204" charset="0"/>
              <a:sym typeface="Wingdings" panose="05000000000000000000" pitchFamily="2" charset="2"/>
            </a:endParaRPr>
          </a:p>
          <a:p>
            <a:pPr marL="457200" indent="-457200">
              <a:buFont typeface="Arial" panose="020B0604020202020204" pitchFamily="34" charset="0"/>
              <a:buChar char="•"/>
            </a:pPr>
            <a:r>
              <a:rPr lang="es-ES" sz="3000">
                <a:solidFill>
                  <a:schemeClr val="bg1"/>
                </a:solidFill>
                <a:latin typeface="Now" panose="020B0604020202020204" charset="0"/>
                <a:sym typeface="Wingdings" panose="05000000000000000000" pitchFamily="2" charset="2"/>
              </a:rPr>
              <a:t>Evaluar si esta participación es significativa y aborda sus objetivos de género a través del monitoreo y la evaluación.</a:t>
            </a:r>
            <a:endParaRPr lang="en-US" sz="3000" i="1">
              <a:solidFill>
                <a:schemeClr val="bg1"/>
              </a:solidFill>
              <a:latin typeface="Now" panose="020B0604020202020204" charset="0"/>
              <a:sym typeface="Wingdings" panose="05000000000000000000" pitchFamily="2" charset="2"/>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790993" y="1075626"/>
            <a:ext cx="28595" cy="8259552"/>
          </a:xfrm>
          <a:prstGeom prst="line">
            <a:avLst/>
          </a:prstGeom>
          <a:ln w="28575" cap="rnd">
            <a:solidFill>
              <a:srgbClr val="DFFCFD"/>
            </a:solidFill>
            <a:prstDash val="sysDot"/>
            <a:headEnd type="none" w="sm" len="sm"/>
            <a:tailEnd type="none" w="sm" len="sm"/>
          </a:ln>
        </p:spPr>
        <p:txBody>
          <a:bodyPr/>
          <a:lstStyle/>
          <a:p>
            <a:endParaRPr lang="en-US"/>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2591931"/>
            <a:ext cx="9144000" cy="2785378"/>
          </a:xfrm>
          <a:prstGeom prst="rect">
            <a:avLst/>
          </a:prstGeom>
          <a:noFill/>
        </p:spPr>
        <p:txBody>
          <a:bodyPr wrap="square">
            <a:spAutoFit/>
          </a:bodyPr>
          <a:lstStyle/>
          <a:p>
            <a:r>
              <a:rPr lang="es-ES" sz="3500" dirty="0">
                <a:solidFill>
                  <a:schemeClr val="bg1"/>
                </a:solidFill>
                <a:latin typeface="Now" panose="020B0604020202020204" charset="0"/>
              </a:rPr>
              <a:t>Es importante prestar atención a cómo las mujeres participan en las actividades de su proyecto, y cómo se puede apoyar o facilitar una participación más significativa </a:t>
            </a:r>
            <a:endParaRPr lang="en-US" sz="3500" b="1" dirty="0">
              <a:solidFill>
                <a:schemeClr val="bg1"/>
              </a:solidFill>
              <a:latin typeface="Now" panose="020B0604020202020204" charset="0"/>
            </a:endParaRPr>
          </a:p>
        </p:txBody>
      </p:sp>
      <p:sp>
        <p:nvSpPr>
          <p:cNvPr id="22" name="Rectangle 21">
            <a:extLst>
              <a:ext uri="{FF2B5EF4-FFF2-40B4-BE49-F238E27FC236}">
                <a16:creationId xmlns:a16="http://schemas.microsoft.com/office/drawing/2014/main" id="{381EC197-C2B7-4AF1-BB84-BA0F4AB06C44}"/>
              </a:ext>
            </a:extLst>
          </p:cNvPr>
          <p:cNvSpPr/>
          <p:nvPr/>
        </p:nvSpPr>
        <p:spPr>
          <a:xfrm>
            <a:off x="295854" y="1593358"/>
            <a:ext cx="6967332" cy="168412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24" name="Arrow: Down 23">
            <a:extLst>
              <a:ext uri="{FF2B5EF4-FFF2-40B4-BE49-F238E27FC236}">
                <a16:creationId xmlns:a16="http://schemas.microsoft.com/office/drawing/2014/main" id="{051CDC24-79F3-4F46-A0AC-9433946CA2ED}"/>
              </a:ext>
            </a:extLst>
          </p:cNvPr>
          <p:cNvSpPr/>
          <p:nvPr/>
        </p:nvSpPr>
        <p:spPr>
          <a:xfrm rot="10800000">
            <a:off x="3682697"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5" name="Right Brace 24">
            <a:extLst>
              <a:ext uri="{FF2B5EF4-FFF2-40B4-BE49-F238E27FC236}">
                <a16:creationId xmlns:a16="http://schemas.microsoft.com/office/drawing/2014/main" id="{E1CA00E3-D127-4DF6-B24C-D667EA67D2C0}"/>
              </a:ext>
            </a:extLst>
          </p:cNvPr>
          <p:cNvSpPr/>
          <p:nvPr/>
        </p:nvSpPr>
        <p:spPr>
          <a:xfrm rot="5400000">
            <a:off x="3755877"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8" name="Right Brace 27">
            <a:extLst>
              <a:ext uri="{FF2B5EF4-FFF2-40B4-BE49-F238E27FC236}">
                <a16:creationId xmlns:a16="http://schemas.microsoft.com/office/drawing/2014/main" id="{9BA3BE20-AFC6-4B1F-852F-7854D39F20A6}"/>
              </a:ext>
            </a:extLst>
          </p:cNvPr>
          <p:cNvSpPr/>
          <p:nvPr/>
        </p:nvSpPr>
        <p:spPr>
          <a:xfrm rot="16200000">
            <a:off x="3755877"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9" name="Rectangle: Rounded Corners 28">
            <a:extLst>
              <a:ext uri="{FF2B5EF4-FFF2-40B4-BE49-F238E27FC236}">
                <a16:creationId xmlns:a16="http://schemas.microsoft.com/office/drawing/2014/main" id="{EDF0A66A-DF1C-4B8A-A0BD-F59F88813EFC}"/>
              </a:ext>
            </a:extLst>
          </p:cNvPr>
          <p:cNvSpPr/>
          <p:nvPr/>
        </p:nvSpPr>
        <p:spPr>
          <a:xfrm>
            <a:off x="745861"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puede continuar la participación de las mujeres en el futuro?</a:t>
            </a:r>
            <a:endParaRPr lang="en-US" sz="2200">
              <a:solidFill>
                <a:schemeClr val="bg1"/>
              </a:solidFill>
              <a:latin typeface="+mj-lt"/>
            </a:endParaRPr>
          </a:p>
        </p:txBody>
      </p:sp>
      <p:sp>
        <p:nvSpPr>
          <p:cNvPr id="30" name="Rectangle: Rounded Corners 29">
            <a:extLst>
              <a:ext uri="{FF2B5EF4-FFF2-40B4-BE49-F238E27FC236}">
                <a16:creationId xmlns:a16="http://schemas.microsoft.com/office/drawing/2014/main" id="{8173BB75-8457-452C-9628-8749243EA0F9}"/>
              </a:ext>
            </a:extLst>
          </p:cNvPr>
          <p:cNvSpPr/>
          <p:nvPr/>
        </p:nvSpPr>
        <p:spPr>
          <a:xfrm>
            <a:off x="898262"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podemos promover y apoyar una inclusión más significativa de las mujeres?</a:t>
            </a:r>
            <a:endParaRPr lang="en-US" sz="2200">
              <a:solidFill>
                <a:schemeClr val="bg1"/>
              </a:solidFill>
              <a:latin typeface="+mj-lt"/>
            </a:endParaRPr>
          </a:p>
        </p:txBody>
      </p:sp>
      <p:sp>
        <p:nvSpPr>
          <p:cNvPr id="31" name="Rectangle: Rounded Corners 30">
            <a:extLst>
              <a:ext uri="{FF2B5EF4-FFF2-40B4-BE49-F238E27FC236}">
                <a16:creationId xmlns:a16="http://schemas.microsoft.com/office/drawing/2014/main" id="{876E8F61-8B24-44F0-A5BE-54590FCF2B5D}"/>
              </a:ext>
            </a:extLst>
          </p:cNvPr>
          <p:cNvSpPr/>
          <p:nvPr/>
        </p:nvSpPr>
        <p:spPr>
          <a:xfrm>
            <a:off x="381000"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¿Cuál es la situación actual de las mujeres?</a:t>
            </a:r>
            <a:endParaRPr lang="en-US" sz="2200">
              <a:solidFill>
                <a:schemeClr val="bg1"/>
              </a:solidFill>
              <a:latin typeface="+mj-lt"/>
            </a:endParaRPr>
          </a:p>
        </p:txBody>
      </p:sp>
      <p:sp>
        <p:nvSpPr>
          <p:cNvPr id="32" name="Rectangle: Rounded Corners 31">
            <a:extLst>
              <a:ext uri="{FF2B5EF4-FFF2-40B4-BE49-F238E27FC236}">
                <a16:creationId xmlns:a16="http://schemas.microsoft.com/office/drawing/2014/main" id="{092EBC9D-1832-4E5D-AEF3-60E7D616B80D}"/>
              </a:ext>
            </a:extLst>
          </p:cNvPr>
          <p:cNvSpPr/>
          <p:nvPr/>
        </p:nvSpPr>
        <p:spPr>
          <a:xfrm>
            <a:off x="2406381"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es posible que participen más mujeres?</a:t>
            </a:r>
            <a:endParaRPr lang="en-US" sz="2200">
              <a:solidFill>
                <a:schemeClr val="bg1"/>
              </a:solidFill>
              <a:latin typeface="+mj-lt"/>
            </a:endParaRPr>
          </a:p>
        </p:txBody>
      </p:sp>
      <p:sp>
        <p:nvSpPr>
          <p:cNvPr id="49" name="Rectangle: Rounded Corners 48">
            <a:extLst>
              <a:ext uri="{FF2B5EF4-FFF2-40B4-BE49-F238E27FC236}">
                <a16:creationId xmlns:a16="http://schemas.microsoft.com/office/drawing/2014/main" id="{20695574-1125-4E69-B82F-8150300BF0DD}"/>
              </a:ext>
            </a:extLst>
          </p:cNvPr>
          <p:cNvSpPr/>
          <p:nvPr/>
        </p:nvSpPr>
        <p:spPr>
          <a:xfrm>
            <a:off x="5098950"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podemos desarrollar la capacidad para la participación de las mujeres?</a:t>
            </a:r>
            <a:endParaRPr lang="en-US" sz="2200">
              <a:solidFill>
                <a:schemeClr val="bg1"/>
              </a:solidFill>
              <a:latin typeface="+mj-lt"/>
            </a:endParaRPr>
          </a:p>
        </p:txBody>
      </p:sp>
      <p:sp>
        <p:nvSpPr>
          <p:cNvPr id="50" name="Rectangle: Rounded Corners 49">
            <a:extLst>
              <a:ext uri="{FF2B5EF4-FFF2-40B4-BE49-F238E27FC236}">
                <a16:creationId xmlns:a16="http://schemas.microsoft.com/office/drawing/2014/main" id="{C7BC3DE2-4221-4B7B-928D-5A3726CAF8DA}"/>
              </a:ext>
            </a:extLst>
          </p:cNvPr>
          <p:cNvSpPr/>
          <p:nvPr/>
        </p:nvSpPr>
        <p:spPr>
          <a:xfrm>
            <a:off x="1491816"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La participación de las mujeres</a:t>
            </a:r>
            <a:endParaRPr lang="en-US" sz="2200">
              <a:solidFill>
                <a:schemeClr val="bg1"/>
              </a:solidFill>
              <a:latin typeface="+mj-lt"/>
              <a:cs typeface="Arial" panose="020B0604020202020204" pitchFamily="34" charset="0"/>
            </a:endParaRPr>
          </a:p>
        </p:txBody>
      </p:sp>
      <p:sp>
        <p:nvSpPr>
          <p:cNvPr id="51" name="Arrow: Down 50">
            <a:extLst>
              <a:ext uri="{FF2B5EF4-FFF2-40B4-BE49-F238E27FC236}">
                <a16:creationId xmlns:a16="http://schemas.microsoft.com/office/drawing/2014/main" id="{65C68C9C-0060-4583-8E82-B33992F26333}"/>
              </a:ext>
            </a:extLst>
          </p:cNvPr>
          <p:cNvSpPr/>
          <p:nvPr/>
        </p:nvSpPr>
        <p:spPr>
          <a:xfrm rot="10800000">
            <a:off x="3682697"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2" name="Arrow: Down 51">
            <a:extLst>
              <a:ext uri="{FF2B5EF4-FFF2-40B4-BE49-F238E27FC236}">
                <a16:creationId xmlns:a16="http://schemas.microsoft.com/office/drawing/2014/main" id="{403C9151-D100-4FD7-9412-6CE526E64D70}"/>
              </a:ext>
            </a:extLst>
          </p:cNvPr>
          <p:cNvSpPr/>
          <p:nvPr/>
        </p:nvSpPr>
        <p:spPr>
          <a:xfrm rot="10800000">
            <a:off x="3682697"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53" name="Rectangle 52">
            <a:extLst>
              <a:ext uri="{FF2B5EF4-FFF2-40B4-BE49-F238E27FC236}">
                <a16:creationId xmlns:a16="http://schemas.microsoft.com/office/drawing/2014/main" id="{848E3392-2D0D-4E07-9B8E-21A446B225AF}"/>
              </a:ext>
            </a:extLst>
          </p:cNvPr>
          <p:cNvSpPr/>
          <p:nvPr/>
        </p:nvSpPr>
        <p:spPr>
          <a:xfrm>
            <a:off x="304800" y="4128119"/>
            <a:ext cx="6967332" cy="42919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4" name="Rectangle 53">
            <a:extLst>
              <a:ext uri="{FF2B5EF4-FFF2-40B4-BE49-F238E27FC236}">
                <a16:creationId xmlns:a16="http://schemas.microsoft.com/office/drawing/2014/main" id="{82BE983D-6A95-4DEF-90B5-BD0ADF696AEE}"/>
              </a:ext>
            </a:extLst>
          </p:cNvPr>
          <p:cNvSpPr/>
          <p:nvPr/>
        </p:nvSpPr>
        <p:spPr>
          <a:xfrm>
            <a:off x="309766" y="1714500"/>
            <a:ext cx="6967332" cy="150431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41771542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Participación significativa</a:t>
            </a:r>
          </a:p>
        </p:txBody>
      </p:sp>
      <p:sp>
        <p:nvSpPr>
          <p:cNvPr id="48" name="TextBox 47">
            <a:extLst>
              <a:ext uri="{FF2B5EF4-FFF2-40B4-BE49-F238E27FC236}">
                <a16:creationId xmlns:a16="http://schemas.microsoft.com/office/drawing/2014/main" id="{FD46A088-2EFF-4B28-9857-7B0692DFEA06}"/>
              </a:ext>
            </a:extLst>
          </p:cNvPr>
          <p:cNvSpPr txBox="1"/>
          <p:nvPr/>
        </p:nvSpPr>
        <p:spPr>
          <a:xfrm>
            <a:off x="533400" y="3238500"/>
            <a:ext cx="9144000" cy="5078313"/>
          </a:xfrm>
          <a:prstGeom prst="rect">
            <a:avLst/>
          </a:prstGeom>
          <a:noFill/>
        </p:spPr>
        <p:txBody>
          <a:bodyPr wrap="square">
            <a:spAutoFit/>
          </a:bodyPr>
          <a:lstStyle/>
          <a:p>
            <a:r>
              <a:rPr lang="es-ES" sz="3600">
                <a:latin typeface="Avenir Next LT Pro" panose="020B0504020202020204" pitchFamily="34" charset="0"/>
              </a:rPr>
              <a:t>Existen diferencias importantes entre </a:t>
            </a:r>
            <a:r>
              <a:rPr lang="es-ES" sz="3600" b="1">
                <a:latin typeface="Avenir Next LT Pro" panose="020B0504020202020204" pitchFamily="34" charset="0"/>
              </a:rPr>
              <a:t>asistencia</a:t>
            </a:r>
            <a:r>
              <a:rPr lang="es-ES" sz="3600">
                <a:latin typeface="Avenir Next LT Pro" panose="020B0504020202020204" pitchFamily="34" charset="0"/>
              </a:rPr>
              <a:t>, </a:t>
            </a:r>
            <a:r>
              <a:rPr lang="es-ES" sz="3600" b="1">
                <a:latin typeface="Avenir Next LT Pro" panose="020B0504020202020204" pitchFamily="34" charset="0"/>
              </a:rPr>
              <a:t>participación</a:t>
            </a:r>
            <a:r>
              <a:rPr lang="es-ES" sz="3600">
                <a:latin typeface="Avenir Next LT Pro" panose="020B0504020202020204" pitchFamily="34" charset="0"/>
              </a:rPr>
              <a:t>, y </a:t>
            </a:r>
            <a:r>
              <a:rPr lang="es-ES" sz="3600" b="1">
                <a:latin typeface="Avenir Next LT Pro" panose="020B0504020202020204" pitchFamily="34" charset="0"/>
              </a:rPr>
              <a:t>liderazgo</a:t>
            </a:r>
            <a:r>
              <a:rPr lang="es-ES" sz="3600">
                <a:latin typeface="Avenir Next LT Pro" panose="020B0504020202020204" pitchFamily="34" charset="0"/>
              </a:rPr>
              <a:t>.</a:t>
            </a:r>
          </a:p>
          <a:p>
            <a:endParaRPr lang="es-ES" sz="3600">
              <a:latin typeface="Avenir Next LT Pro" panose="020B0504020202020204" pitchFamily="34" charset="0"/>
            </a:endParaRPr>
          </a:p>
          <a:p>
            <a:r>
              <a:rPr lang="es-ES" sz="3600">
                <a:latin typeface="Avenir Next LT Pro" panose="020B0504020202020204" pitchFamily="34" charset="0"/>
              </a:rPr>
              <a:t>¡La “inclusión” es más que invitar a las mujeres a participar! </a:t>
            </a:r>
          </a:p>
          <a:p>
            <a:endParaRPr lang="es-ES" sz="3600">
              <a:latin typeface="Avenir Next LT Pro" panose="020B0504020202020204" pitchFamily="34" charset="0"/>
            </a:endParaRPr>
          </a:p>
          <a:p>
            <a:r>
              <a:rPr lang="es-ES" sz="3600">
                <a:latin typeface="Avenir Next LT Pro" panose="020B0504020202020204" pitchFamily="34" charset="0"/>
              </a:rPr>
              <a:t>Significa facilitar la participación activa de las mujeres en las actividades y la toma de decisiones</a:t>
            </a:r>
          </a:p>
        </p:txBody>
      </p:sp>
      <p:pic>
        <p:nvPicPr>
          <p:cNvPr id="3" name="Picture 2" descr="A picture containing text&#10;&#10;Description automatically generated">
            <a:extLst>
              <a:ext uri="{FF2B5EF4-FFF2-40B4-BE49-F238E27FC236}">
                <a16:creationId xmlns:a16="http://schemas.microsoft.com/office/drawing/2014/main" id="{00C8FBD5-58B3-4073-A140-023654ACB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448" y="3391194"/>
            <a:ext cx="8128000" cy="6096000"/>
          </a:xfrm>
          <a:prstGeom prst="rect">
            <a:avLst/>
          </a:prstGeom>
        </p:spPr>
      </p:pic>
      <p:sp>
        <p:nvSpPr>
          <p:cNvPr id="10" name="TextBox 4">
            <a:extLst>
              <a:ext uri="{FF2B5EF4-FFF2-40B4-BE49-F238E27FC236}">
                <a16:creationId xmlns:a16="http://schemas.microsoft.com/office/drawing/2014/main" id="{5B8E2E69-7FF1-4DE4-AB41-765C0593C800}"/>
              </a:ext>
            </a:extLst>
          </p:cNvPr>
          <p:cNvSpPr txBox="1"/>
          <p:nvPr/>
        </p:nvSpPr>
        <p:spPr>
          <a:xfrm>
            <a:off x="10210800" y="8870811"/>
            <a:ext cx="4233204" cy="561820"/>
          </a:xfrm>
          <a:prstGeom prst="rect">
            <a:avLst/>
          </a:prstGeom>
        </p:spPr>
        <p:txBody>
          <a:bodyPr wrap="square" lIns="0" tIns="0" rIns="0" bIns="0" rtlCol="0" anchor="t">
            <a:spAutoFit/>
          </a:bodyPr>
          <a:lstStyle/>
          <a:p>
            <a:pPr>
              <a:lnSpc>
                <a:spcPts val="2240"/>
              </a:lnSpc>
            </a:pPr>
            <a:r>
              <a:rPr lang="es-ES">
                <a:solidFill>
                  <a:schemeClr val="bg1"/>
                </a:solidFill>
                <a:latin typeface="Now"/>
              </a:rPr>
              <a:t>Mujer presentando los resultados de la discusión de grupo</a:t>
            </a:r>
            <a:r>
              <a:rPr lang="en-US">
                <a:solidFill>
                  <a:schemeClr val="bg1"/>
                </a:solidFill>
                <a:latin typeface="Now"/>
              </a:rPr>
              <a:t>. © FACT</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220934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Participación significativa</a:t>
            </a:r>
          </a:p>
        </p:txBody>
      </p:sp>
      <p:sp>
        <p:nvSpPr>
          <p:cNvPr id="8" name="Rectangle 7">
            <a:extLst>
              <a:ext uri="{FF2B5EF4-FFF2-40B4-BE49-F238E27FC236}">
                <a16:creationId xmlns:a16="http://schemas.microsoft.com/office/drawing/2014/main" id="{52CF2FD3-E720-49E5-962F-81226A869921}"/>
              </a:ext>
            </a:extLst>
          </p:cNvPr>
          <p:cNvSpPr/>
          <p:nvPr/>
        </p:nvSpPr>
        <p:spPr>
          <a:xfrm>
            <a:off x="10210800" y="2660310"/>
            <a:ext cx="7467600" cy="6455852"/>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2600" i="1" dirty="0" err="1">
                <a:solidFill>
                  <a:schemeClr val="tx1"/>
                </a:solidFill>
                <a:latin typeface="Now" panose="020B0604020202020204" charset="0"/>
              </a:rPr>
              <a:t>Ejemplo</a:t>
            </a:r>
            <a:endParaRPr lang="en-US" sz="2600" i="1" dirty="0">
              <a:solidFill>
                <a:schemeClr val="tx1"/>
              </a:solidFill>
              <a:latin typeface="Now" panose="020B0604020202020204" charset="0"/>
            </a:endParaRPr>
          </a:p>
          <a:p>
            <a:pPr>
              <a:spcAft>
                <a:spcPts val="1200"/>
              </a:spcAft>
            </a:pPr>
            <a:r>
              <a:rPr lang="en-US" sz="2600" dirty="0">
                <a:solidFill>
                  <a:schemeClr val="tx1"/>
                </a:solidFill>
                <a:latin typeface="Now" panose="020B0604020202020204" charset="0"/>
              </a:rPr>
              <a:t>FISHBIO, la RDP Lao:</a:t>
            </a:r>
          </a:p>
          <a:p>
            <a:pPr marL="285750" indent="-285750">
              <a:spcAft>
                <a:spcPts val="1200"/>
              </a:spcAft>
              <a:buFont typeface="Arial" panose="020B0604020202020204" pitchFamily="34" charset="0"/>
              <a:buChar char="•"/>
            </a:pPr>
            <a:r>
              <a:rPr lang="es-ES" sz="2600" dirty="0">
                <a:solidFill>
                  <a:schemeClr val="tx1"/>
                </a:solidFill>
                <a:latin typeface="Now" panose="020B0604020202020204" charset="0"/>
              </a:rPr>
              <a:t>Las mujeres asisten a las reuniones, pero muchas veces participan principalmente en roles de apoyo, por ejemplo, cocinando para otros asistentes.</a:t>
            </a:r>
          </a:p>
          <a:p>
            <a:pPr marL="285750" indent="-285750">
              <a:spcAft>
                <a:spcPts val="1200"/>
              </a:spcAft>
              <a:buFont typeface="Arial" panose="020B0604020202020204" pitchFamily="34" charset="0"/>
              <a:buChar char="•"/>
            </a:pPr>
            <a:r>
              <a:rPr lang="es-ES" sz="2600" dirty="0">
                <a:solidFill>
                  <a:schemeClr val="tx1"/>
                </a:solidFill>
                <a:latin typeface="Now" panose="020B0604020202020204" charset="0"/>
              </a:rPr>
              <a:t>Nos gustaría ver a las mujeres más involucradas en la toma de decisiones y los roles de liderazgo.</a:t>
            </a:r>
          </a:p>
          <a:p>
            <a:pPr marL="285750" indent="-285750">
              <a:spcAft>
                <a:spcPts val="1200"/>
              </a:spcAft>
              <a:buFont typeface="Arial" panose="020B0604020202020204" pitchFamily="34" charset="0"/>
              <a:buChar char="•"/>
            </a:pPr>
            <a:r>
              <a:rPr lang="es-ES" sz="2600" dirty="0">
                <a:solidFill>
                  <a:schemeClr val="tx1"/>
                </a:solidFill>
                <a:latin typeface="Now" panose="020B0604020202020204" charset="0"/>
              </a:rPr>
              <a:t>Actualmente trabajamos para involucrar a las mujeres en la investigación - registro de cuadernos de pesca, monitoreo de marcas de peces, y publicaciones en las redes sociales sobre la captura.</a:t>
            </a:r>
          </a:p>
          <a:p>
            <a:pPr marL="285750" indent="-285750">
              <a:spcAft>
                <a:spcPts val="1200"/>
              </a:spcAft>
              <a:buFont typeface="Arial" panose="020B0604020202020204" pitchFamily="34" charset="0"/>
              <a:buChar char="•"/>
            </a:pPr>
            <a:endParaRPr lang="en-US" sz="2600" dirty="0">
              <a:solidFill>
                <a:schemeClr val="tx1"/>
              </a:solidFill>
              <a:latin typeface="Now" panose="020B0604020202020204" charset="0"/>
            </a:endParaRPr>
          </a:p>
          <a:p>
            <a:pPr marL="342900" indent="-342900">
              <a:spcAft>
                <a:spcPts val="1200"/>
              </a:spcAft>
              <a:buFont typeface="Arial" panose="020B0604020202020204" pitchFamily="34" charset="0"/>
              <a:buChar char="•"/>
            </a:pPr>
            <a:endParaRPr lang="en-US" sz="2600" dirty="0">
              <a:solidFill>
                <a:schemeClr val="tx1"/>
              </a:solidFill>
              <a:latin typeface="Now" panose="020B0604020202020204" charset="0"/>
            </a:endParaRPr>
          </a:p>
        </p:txBody>
      </p:sp>
      <p:sp>
        <p:nvSpPr>
          <p:cNvPr id="9" name="TextBox 8">
            <a:extLst>
              <a:ext uri="{FF2B5EF4-FFF2-40B4-BE49-F238E27FC236}">
                <a16:creationId xmlns:a16="http://schemas.microsoft.com/office/drawing/2014/main" id="{12C3B933-934D-4A83-BE28-35D745A33B66}"/>
              </a:ext>
            </a:extLst>
          </p:cNvPr>
          <p:cNvSpPr txBox="1"/>
          <p:nvPr/>
        </p:nvSpPr>
        <p:spPr>
          <a:xfrm>
            <a:off x="533400" y="3238500"/>
            <a:ext cx="9144000" cy="5078313"/>
          </a:xfrm>
          <a:prstGeom prst="rect">
            <a:avLst/>
          </a:prstGeom>
          <a:noFill/>
        </p:spPr>
        <p:txBody>
          <a:bodyPr wrap="square">
            <a:spAutoFit/>
          </a:bodyPr>
          <a:lstStyle/>
          <a:p>
            <a:r>
              <a:rPr lang="es-ES" sz="3600">
                <a:latin typeface="Avenir Next LT Pro" panose="020B0504020202020204" pitchFamily="34" charset="0"/>
              </a:rPr>
              <a:t>Existen diferencias importantes entre </a:t>
            </a:r>
            <a:r>
              <a:rPr lang="es-ES" sz="3600" b="1">
                <a:latin typeface="Avenir Next LT Pro" panose="020B0504020202020204" pitchFamily="34" charset="0"/>
              </a:rPr>
              <a:t>asistencia</a:t>
            </a:r>
            <a:r>
              <a:rPr lang="es-ES" sz="3600">
                <a:latin typeface="Avenir Next LT Pro" panose="020B0504020202020204" pitchFamily="34" charset="0"/>
              </a:rPr>
              <a:t>, </a:t>
            </a:r>
            <a:r>
              <a:rPr lang="es-ES" sz="3600" b="1">
                <a:latin typeface="Avenir Next LT Pro" panose="020B0504020202020204" pitchFamily="34" charset="0"/>
              </a:rPr>
              <a:t>participación</a:t>
            </a:r>
            <a:r>
              <a:rPr lang="es-ES" sz="3600">
                <a:latin typeface="Avenir Next LT Pro" panose="020B0504020202020204" pitchFamily="34" charset="0"/>
              </a:rPr>
              <a:t>, y </a:t>
            </a:r>
            <a:r>
              <a:rPr lang="es-ES" sz="3600" b="1">
                <a:latin typeface="Avenir Next LT Pro" panose="020B0504020202020204" pitchFamily="34" charset="0"/>
              </a:rPr>
              <a:t>liderazgo</a:t>
            </a:r>
            <a:r>
              <a:rPr lang="es-ES" sz="3600">
                <a:latin typeface="Avenir Next LT Pro" panose="020B0504020202020204" pitchFamily="34" charset="0"/>
              </a:rPr>
              <a:t>.</a:t>
            </a:r>
          </a:p>
          <a:p>
            <a:endParaRPr lang="es-ES" sz="3600">
              <a:latin typeface="Avenir Next LT Pro" panose="020B0504020202020204" pitchFamily="34" charset="0"/>
            </a:endParaRPr>
          </a:p>
          <a:p>
            <a:r>
              <a:rPr lang="es-ES" sz="3600">
                <a:latin typeface="Avenir Next LT Pro" panose="020B0504020202020204" pitchFamily="34" charset="0"/>
              </a:rPr>
              <a:t>¡La “inclusión” es más que invitar a las mujeres a participar! </a:t>
            </a:r>
          </a:p>
          <a:p>
            <a:endParaRPr lang="es-ES" sz="3600">
              <a:latin typeface="Avenir Next LT Pro" panose="020B0504020202020204" pitchFamily="34" charset="0"/>
            </a:endParaRPr>
          </a:p>
          <a:p>
            <a:r>
              <a:rPr lang="es-ES" sz="3600">
                <a:latin typeface="Avenir Next LT Pro" panose="020B0504020202020204" pitchFamily="34" charset="0"/>
              </a:rPr>
              <a:t>Significa facilitar la participación activa de las mujeres en las actividades y la toma de decisiones</a:t>
            </a:r>
          </a:p>
        </p:txBody>
      </p:sp>
    </p:spTree>
    <p:extLst>
      <p:ext uri="{BB962C8B-B14F-4D97-AF65-F5344CB8AC3E}">
        <p14:creationId xmlns:p14="http://schemas.microsoft.com/office/powerpoint/2010/main" val="344003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127308"/>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Participación significativa</a:t>
            </a:r>
          </a:p>
        </p:txBody>
      </p:sp>
      <p:sp>
        <p:nvSpPr>
          <p:cNvPr id="25" name="TextBox 24">
            <a:extLst>
              <a:ext uri="{FF2B5EF4-FFF2-40B4-BE49-F238E27FC236}">
                <a16:creationId xmlns:a16="http://schemas.microsoft.com/office/drawing/2014/main" id="{B63EE7FD-0ECA-46E4-AD2A-5CD06D7D0618}"/>
              </a:ext>
            </a:extLst>
          </p:cNvPr>
          <p:cNvSpPr txBox="1"/>
          <p:nvPr/>
        </p:nvSpPr>
        <p:spPr>
          <a:xfrm>
            <a:off x="3660316" y="1514310"/>
            <a:ext cx="68772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como evaluar la</a:t>
            </a:r>
          </a:p>
        </p:txBody>
      </p:sp>
      <p:sp>
        <p:nvSpPr>
          <p:cNvPr id="28" name="TextBox 27">
            <a:extLst>
              <a:ext uri="{FF2B5EF4-FFF2-40B4-BE49-F238E27FC236}">
                <a16:creationId xmlns:a16="http://schemas.microsoft.com/office/drawing/2014/main" id="{D15E1601-2651-48C5-A970-A2CB3ECA634F}"/>
              </a:ext>
            </a:extLst>
          </p:cNvPr>
          <p:cNvSpPr txBox="1"/>
          <p:nvPr/>
        </p:nvSpPr>
        <p:spPr>
          <a:xfrm>
            <a:off x="228600" y="2967499"/>
            <a:ext cx="5105400" cy="6529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Now" panose="020B0604020202020204" charset="0"/>
                <a:ea typeface="+mn-ea"/>
                <a:cs typeface="+mn-cs"/>
              </a:rPr>
              <a:t>MONITOREO Y EVALUACIÓN</a:t>
            </a:r>
            <a:endParaRPr lang="en-US" sz="4000" b="1">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rPr>
              <a:t>Puede evaluar los impactos en las mujeres de su proyecto y evaluar si está logrando sus objetivos de mejorar la participación de las mujeres con</a:t>
            </a: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rPr>
              <a:t>métodos</a:t>
            </a:r>
          </a:p>
          <a:p>
            <a:pPr marL="0" marR="0" lvl="0" indent="0" algn="ctr" defTabSz="914400" rtl="0" eaLnBrk="1" fontAlgn="auto" latinLnBrk="0" hangingPunct="1">
              <a:lnSpc>
                <a:spcPts val="31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rPr>
              <a:t>CUANTITATIVOS y </a:t>
            </a: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rPr>
              <a:t>CUALITATIVOS</a:t>
            </a: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p:txBody>
      </p:sp>
      <p:sp>
        <p:nvSpPr>
          <p:cNvPr id="9" name="Oval 8">
            <a:extLst>
              <a:ext uri="{FF2B5EF4-FFF2-40B4-BE49-F238E27FC236}">
                <a16:creationId xmlns:a16="http://schemas.microsoft.com/office/drawing/2014/main" id="{D086D78E-8BF8-4B21-8D97-9FBCC399F58C}"/>
              </a:ext>
            </a:extLst>
          </p:cNvPr>
          <p:cNvSpPr/>
          <p:nvPr/>
        </p:nvSpPr>
        <p:spPr>
          <a:xfrm>
            <a:off x="5907374" y="3238500"/>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1</a:t>
            </a:r>
          </a:p>
        </p:txBody>
      </p:sp>
      <p:sp>
        <p:nvSpPr>
          <p:cNvPr id="11" name="AutoShape 10">
            <a:extLst>
              <a:ext uri="{FF2B5EF4-FFF2-40B4-BE49-F238E27FC236}">
                <a16:creationId xmlns:a16="http://schemas.microsoft.com/office/drawing/2014/main" id="{CA2D590A-BFE8-4021-A461-5736EE5883C5}"/>
              </a:ext>
            </a:extLst>
          </p:cNvPr>
          <p:cNvSpPr/>
          <p:nvPr/>
        </p:nvSpPr>
        <p:spPr>
          <a:xfrm rot="-5400000" flipH="1">
            <a:off x="2474159" y="6169860"/>
            <a:ext cx="6024480" cy="0"/>
          </a:xfrm>
          <a:prstGeom prst="line">
            <a:avLst/>
          </a:prstGeom>
          <a:ln w="28575" cap="rnd">
            <a:solidFill>
              <a:srgbClr val="DFFCFD"/>
            </a:solidFill>
            <a:prstDash val="sysDot"/>
            <a:headEnd type="none" w="sm" len="sm"/>
            <a:tailEnd type="none" w="sm" len="sm"/>
          </a:ln>
        </p:spPr>
        <p:txBody>
          <a:bodyPr/>
          <a:lstStyle/>
          <a:p>
            <a:endParaRPr lang="en-US"/>
          </a:p>
        </p:txBody>
      </p:sp>
      <p:pic>
        <p:nvPicPr>
          <p:cNvPr id="3" name="Graphic 2" descr="Clipboard Partially Checked outline">
            <a:extLst>
              <a:ext uri="{FF2B5EF4-FFF2-40B4-BE49-F238E27FC236}">
                <a16:creationId xmlns:a16="http://schemas.microsoft.com/office/drawing/2014/main" id="{531AD915-359C-48AD-BBE6-D8CB2F8504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57788" y="2871487"/>
            <a:ext cx="1106424" cy="1106424"/>
          </a:xfrm>
          <a:prstGeom prst="rect">
            <a:avLst/>
          </a:prstGeom>
        </p:spPr>
      </p:pic>
      <p:sp>
        <p:nvSpPr>
          <p:cNvPr id="4" name="Rectangle 3">
            <a:extLst>
              <a:ext uri="{FF2B5EF4-FFF2-40B4-BE49-F238E27FC236}">
                <a16:creationId xmlns:a16="http://schemas.microsoft.com/office/drawing/2014/main" id="{5AAA88CE-E9D1-4289-809D-62AEF6337761}"/>
              </a:ext>
            </a:extLst>
          </p:cNvPr>
          <p:cNvSpPr/>
          <p:nvPr/>
        </p:nvSpPr>
        <p:spPr>
          <a:xfrm>
            <a:off x="8666988" y="5166778"/>
            <a:ext cx="4287012" cy="53300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B50C85-E79D-42DB-AE87-AD2F8D9F3636}"/>
              </a:ext>
            </a:extLst>
          </p:cNvPr>
          <p:cNvSpPr txBox="1"/>
          <p:nvPr/>
        </p:nvSpPr>
        <p:spPr>
          <a:xfrm>
            <a:off x="6553200" y="3286651"/>
            <a:ext cx="10896600" cy="6445995"/>
          </a:xfrm>
          <a:prstGeom prst="rect">
            <a:avLst/>
          </a:prstGeom>
          <a:noFill/>
        </p:spPr>
        <p:txBody>
          <a:bodyPr wrap="square">
            <a:spAutoFit/>
          </a:bodyPr>
          <a:lstStyle/>
          <a:p>
            <a:pPr>
              <a:lnSpc>
                <a:spcPts val="3100"/>
              </a:lnSpc>
            </a:pPr>
            <a:r>
              <a:rPr lang="en-US" sz="2600" b="1">
                <a:latin typeface="Now" panose="020B0604020202020204" charset="0"/>
              </a:rPr>
              <a:t>Monitoreo CUANTITATIVO</a:t>
            </a:r>
          </a:p>
          <a:p>
            <a:pPr>
              <a:lnSpc>
                <a:spcPts val="3100"/>
              </a:lnSpc>
            </a:pPr>
            <a:endParaRPr lang="en-US" sz="2400" b="1">
              <a:latin typeface="Now" panose="020B0604020202020204" charset="0"/>
            </a:endParaRPr>
          </a:p>
          <a:p>
            <a:pPr>
              <a:lnSpc>
                <a:spcPts val="3100"/>
              </a:lnSpc>
            </a:pPr>
            <a:r>
              <a:rPr lang="es-ES" sz="2400">
                <a:latin typeface="Now" panose="020B0604020202020204" charset="0"/>
              </a:rPr>
              <a:t>Un ejemplo común de un indicador cuantitativo de inclusión de género es el # y el % de participantes en la actividad de cada género</a:t>
            </a:r>
          </a:p>
          <a:p>
            <a:pPr>
              <a:lnSpc>
                <a:spcPts val="3100"/>
              </a:lnSpc>
            </a:pPr>
            <a:endParaRPr lang="en-US" sz="2400" b="1">
              <a:latin typeface="Now" panose="020B0604020202020204" charset="0"/>
            </a:endParaRPr>
          </a:p>
          <a:p>
            <a:pPr>
              <a:lnSpc>
                <a:spcPts val="3100"/>
              </a:lnSpc>
            </a:pPr>
            <a:r>
              <a:rPr lang="es-ES" sz="2400">
                <a:latin typeface="Now" panose="020B0604020202020204" charset="0"/>
              </a:rPr>
              <a:t>Esto requiere datos desglosados por sexo, </a:t>
            </a:r>
          </a:p>
          <a:p>
            <a:pPr>
              <a:lnSpc>
                <a:spcPts val="3100"/>
              </a:lnSpc>
            </a:pPr>
            <a:r>
              <a:rPr lang="es-ES" sz="2400">
                <a:latin typeface="Now" panose="020B0604020202020204" charset="0"/>
              </a:rPr>
              <a:t>es decir, recopilación de datos para hombres y datos para mujeres.</a:t>
            </a:r>
          </a:p>
          <a:p>
            <a:pPr>
              <a:lnSpc>
                <a:spcPts val="3100"/>
              </a:lnSpc>
            </a:pPr>
            <a:endParaRPr lang="es-ES" sz="2400">
              <a:latin typeface="Now" panose="020B0604020202020204" charset="0"/>
            </a:endParaRPr>
          </a:p>
          <a:p>
            <a:pPr>
              <a:lnSpc>
                <a:spcPts val="3100"/>
              </a:lnSpc>
            </a:pPr>
            <a:r>
              <a:rPr lang="es-ES" sz="2400" i="1">
                <a:latin typeface="Now" panose="020B0604020202020204" charset="0"/>
              </a:rPr>
              <a:t>Por ejemplo, datos agregados: 50 participantes</a:t>
            </a:r>
          </a:p>
          <a:p>
            <a:pPr>
              <a:lnSpc>
                <a:spcPts val="3100"/>
              </a:lnSpc>
            </a:pPr>
            <a:r>
              <a:rPr lang="es-ES" sz="2400" i="1">
                <a:latin typeface="Now" panose="020B0604020202020204" charset="0"/>
              </a:rPr>
              <a:t>Por ejemplo, datos desglosados por sexo: 38 hombres, 12 mujeres</a:t>
            </a:r>
          </a:p>
          <a:p>
            <a:pPr>
              <a:lnSpc>
                <a:spcPts val="3100"/>
              </a:lnSpc>
            </a:pPr>
            <a:endParaRPr lang="es-ES" sz="2400">
              <a:latin typeface="Now" panose="020B0604020202020204" charset="0"/>
            </a:endParaRPr>
          </a:p>
          <a:p>
            <a:pPr>
              <a:lnSpc>
                <a:spcPts val="3100"/>
              </a:lnSpc>
            </a:pPr>
            <a:r>
              <a:rPr lang="es-ES" sz="2400">
                <a:latin typeface="Now" panose="020B0604020202020204" charset="0"/>
              </a:rPr>
              <a:t>Otros ejemplos: #/% de puestos de liderazgo ocupados por mujeres; # de mujeres capacitadas en habilidades claves</a:t>
            </a:r>
          </a:p>
          <a:p>
            <a:pPr marL="342900" indent="-342900">
              <a:lnSpc>
                <a:spcPts val="3100"/>
              </a:lnSpc>
              <a:buAutoNum type="arabicParenBoth"/>
            </a:pPr>
            <a:endParaRPr lang="en-US" sz="2400" b="1">
              <a:latin typeface="Now" panose="020B0604020202020204" charset="0"/>
            </a:endParaRPr>
          </a:p>
          <a:p>
            <a:pPr>
              <a:lnSpc>
                <a:spcPts val="3100"/>
              </a:lnSpc>
            </a:pPr>
            <a:endParaRPr lang="en-US" sz="2400" b="1">
              <a:latin typeface="Now" panose="020B0604020202020204" charset="0"/>
            </a:endParaRPr>
          </a:p>
          <a:p>
            <a:pPr>
              <a:lnSpc>
                <a:spcPts val="3100"/>
              </a:lnSpc>
            </a:pPr>
            <a:endParaRPr lang="en-US" sz="2400" b="1">
              <a:latin typeface="Now" panose="020B0604020202020204" charset="0"/>
            </a:endParaRPr>
          </a:p>
        </p:txBody>
      </p:sp>
    </p:spTree>
    <p:extLst>
      <p:ext uri="{BB962C8B-B14F-4D97-AF65-F5344CB8AC3E}">
        <p14:creationId xmlns:p14="http://schemas.microsoft.com/office/powerpoint/2010/main" val="3628150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4">
            <a:extLst>
              <a:ext uri="{FF2B5EF4-FFF2-40B4-BE49-F238E27FC236}">
                <a16:creationId xmlns:a16="http://schemas.microsoft.com/office/drawing/2014/main" id="{67CF993A-13B7-4D49-9F53-D0B74C764E7D}"/>
              </a:ext>
            </a:extLst>
          </p:cNvPr>
          <p:cNvSpPr/>
          <p:nvPr/>
        </p:nvSpPr>
        <p:spPr>
          <a:xfrm>
            <a:off x="0" y="2095500"/>
            <a:ext cx="18288000" cy="8159692"/>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660620" cy="609600"/>
          </a:xfrm>
          <a:custGeom>
            <a:avLst/>
            <a:gdLst/>
            <a:ahLst/>
            <a:cxnLst/>
            <a:rect l="l" t="t" r="r" b="b"/>
            <a:pathLst>
              <a:path w="1913890" h="1913890">
                <a:moveTo>
                  <a:pt x="0" y="0"/>
                </a:moveTo>
                <a:lnTo>
                  <a:pt x="1913890" y="0"/>
                </a:lnTo>
                <a:lnTo>
                  <a:pt x="1913890" y="1913890"/>
                </a:lnTo>
                <a:lnTo>
                  <a:pt x="0" y="1913890"/>
                </a:lnTo>
                <a:close/>
              </a:path>
            </a:pathLst>
          </a:custGeom>
          <a:solidFill>
            <a:srgbClr val="F9C74F"/>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Participación significativa</a:t>
            </a:r>
          </a:p>
        </p:txBody>
      </p:sp>
      <p:sp>
        <p:nvSpPr>
          <p:cNvPr id="11" name="AutoShape 10">
            <a:extLst>
              <a:ext uri="{FF2B5EF4-FFF2-40B4-BE49-F238E27FC236}">
                <a16:creationId xmlns:a16="http://schemas.microsoft.com/office/drawing/2014/main" id="{CA2D590A-BFE8-4021-A461-5736EE5883C5}"/>
              </a:ext>
            </a:extLst>
          </p:cNvPr>
          <p:cNvSpPr/>
          <p:nvPr/>
        </p:nvSpPr>
        <p:spPr>
          <a:xfrm rot="-5400000" flipH="1">
            <a:off x="2474159" y="6169860"/>
            <a:ext cx="6024480" cy="0"/>
          </a:xfrm>
          <a:prstGeom prst="line">
            <a:avLst/>
          </a:prstGeom>
          <a:ln w="28575" cap="rnd">
            <a:solidFill>
              <a:srgbClr val="DFFCFD"/>
            </a:solidFill>
            <a:prstDash val="sysDot"/>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9D3C1E38-8D56-49FD-A18E-02F8761223F8}"/>
              </a:ext>
            </a:extLst>
          </p:cNvPr>
          <p:cNvSpPr txBox="1"/>
          <p:nvPr/>
        </p:nvSpPr>
        <p:spPr>
          <a:xfrm>
            <a:off x="6477000" y="3304870"/>
            <a:ext cx="10896600" cy="6236003"/>
          </a:xfrm>
          <a:prstGeom prst="rect">
            <a:avLst/>
          </a:prstGeom>
          <a:noFill/>
        </p:spPr>
        <p:txBody>
          <a:bodyPr wrap="square">
            <a:spAutoFit/>
          </a:bodyPr>
          <a:lstStyle/>
          <a:p>
            <a:pPr>
              <a:lnSpc>
                <a:spcPts val="3000"/>
              </a:lnSpc>
              <a:spcAft>
                <a:spcPts val="1200"/>
              </a:spcAft>
            </a:pPr>
            <a:r>
              <a:rPr lang="en-US" sz="2600" b="1" dirty="0" err="1">
                <a:solidFill>
                  <a:schemeClr val="tx1"/>
                </a:solidFill>
                <a:latin typeface="Now" panose="020B0604020202020204" charset="0"/>
              </a:rPr>
              <a:t>Monitorea</a:t>
            </a:r>
            <a:r>
              <a:rPr lang="en-US" sz="2600" b="1" dirty="0">
                <a:solidFill>
                  <a:schemeClr val="tx1"/>
                </a:solidFill>
                <a:latin typeface="Now" panose="020B0604020202020204" charset="0"/>
              </a:rPr>
              <a:t> CUALITATIVO</a:t>
            </a:r>
          </a:p>
          <a:p>
            <a:pPr>
              <a:lnSpc>
                <a:spcPts val="3000"/>
              </a:lnSpc>
              <a:spcAft>
                <a:spcPts val="1200"/>
              </a:spcAft>
            </a:pPr>
            <a:r>
              <a:rPr lang="es-ES" sz="2600" dirty="0">
                <a:latin typeface="Now" panose="020B0604020202020204" charset="0"/>
              </a:rPr>
              <a:t>P</a:t>
            </a:r>
            <a:r>
              <a:rPr lang="es-ES" sz="2600" dirty="0">
                <a:solidFill>
                  <a:schemeClr val="tx1"/>
                </a:solidFill>
                <a:latin typeface="Now" panose="020B0604020202020204" charset="0"/>
              </a:rPr>
              <a:t>rovee información más rica que el M&amp;E cuantitativo - puede ayudarlo a comprender las experiencias y los impactos de las mujeres y los hombres como resultado del trabajo centrado en el género.</a:t>
            </a:r>
            <a:br>
              <a:rPr lang="en-US" sz="2600" dirty="0">
                <a:solidFill>
                  <a:schemeClr val="tx1"/>
                </a:solidFill>
                <a:latin typeface="Now" panose="020B0604020202020204" charset="0"/>
              </a:rPr>
            </a:br>
            <a:endParaRPr lang="en-US" sz="2600" dirty="0">
              <a:solidFill>
                <a:schemeClr val="tx1"/>
              </a:solidFill>
              <a:latin typeface="Now" panose="020B0604020202020204" charset="0"/>
            </a:endParaRPr>
          </a:p>
          <a:p>
            <a:pPr>
              <a:lnSpc>
                <a:spcPts val="3000"/>
              </a:lnSpc>
              <a:spcAft>
                <a:spcPts val="1200"/>
              </a:spcAft>
            </a:pPr>
            <a:r>
              <a:rPr lang="es-ES" sz="2600" dirty="0">
                <a:solidFill>
                  <a:schemeClr val="tx1"/>
                </a:solidFill>
                <a:latin typeface="Now" panose="020B0604020202020204" charset="0"/>
              </a:rPr>
              <a:t>Se pueden utilizar muchos métodos para esto, generalmente a través de entrevistas y discusiones de grupo focal. Ejemplos incluyen:</a:t>
            </a:r>
          </a:p>
          <a:p>
            <a:pPr marL="342900" indent="-342900">
              <a:lnSpc>
                <a:spcPts val="3000"/>
              </a:lnSpc>
              <a:spcAft>
                <a:spcPts val="1200"/>
              </a:spcAft>
              <a:buFont typeface="Arial" panose="020B0604020202020204" pitchFamily="34" charset="0"/>
              <a:buChar char="•"/>
            </a:pPr>
            <a:r>
              <a:rPr lang="es-ES" sz="2200" dirty="0">
                <a:solidFill>
                  <a:schemeClr val="tx1"/>
                </a:solidFill>
                <a:latin typeface="Now" panose="020B0604020202020204" charset="0"/>
              </a:rPr>
              <a:t>Recopilación de historias de hombres y de mujeres sobre sus experiencias.</a:t>
            </a:r>
          </a:p>
          <a:p>
            <a:pPr marL="342900" indent="-342900">
              <a:lnSpc>
                <a:spcPts val="3000"/>
              </a:lnSpc>
              <a:spcAft>
                <a:spcPts val="1200"/>
              </a:spcAft>
              <a:buFont typeface="Arial" panose="020B0604020202020204" pitchFamily="34" charset="0"/>
              <a:buChar char="•"/>
            </a:pPr>
            <a:r>
              <a:rPr lang="es-ES" sz="2200" dirty="0">
                <a:solidFill>
                  <a:schemeClr val="tx1"/>
                </a:solidFill>
                <a:latin typeface="Now" panose="020B0604020202020204" charset="0"/>
              </a:rPr>
              <a:t>Discusión sobre las experiencias de las mujeres en grupos focales, incluyendo la identificación de formas de mejorar la inclusión.</a:t>
            </a:r>
          </a:p>
          <a:p>
            <a:pPr marL="342900" indent="-342900">
              <a:lnSpc>
                <a:spcPts val="3000"/>
              </a:lnSpc>
              <a:spcAft>
                <a:spcPts val="1200"/>
              </a:spcAft>
              <a:buFont typeface="Arial" panose="020B0604020202020204" pitchFamily="34" charset="0"/>
              <a:buChar char="•"/>
            </a:pPr>
            <a:r>
              <a:rPr lang="es-ES" sz="2200" dirty="0">
                <a:solidFill>
                  <a:schemeClr val="tx1"/>
                </a:solidFill>
                <a:latin typeface="Now" panose="020B0604020202020204" charset="0"/>
              </a:rPr>
              <a:t>Evaluación con los participantes (hombres y mujeres) sobre cómo se han beneficiado de las actividades del proyecto.</a:t>
            </a:r>
            <a:endParaRPr lang="en-US" sz="2600" b="1" dirty="0">
              <a:solidFill>
                <a:schemeClr val="bg1"/>
              </a:solidFill>
              <a:latin typeface="Now" panose="020B0604020202020204" charset="0"/>
            </a:endParaRPr>
          </a:p>
        </p:txBody>
      </p:sp>
      <p:sp>
        <p:nvSpPr>
          <p:cNvPr id="14" name="Oval 13">
            <a:extLst>
              <a:ext uri="{FF2B5EF4-FFF2-40B4-BE49-F238E27FC236}">
                <a16:creationId xmlns:a16="http://schemas.microsoft.com/office/drawing/2014/main" id="{8D791B28-447E-4434-A302-F7CBDC1DDA7B}"/>
              </a:ext>
            </a:extLst>
          </p:cNvPr>
          <p:cNvSpPr/>
          <p:nvPr/>
        </p:nvSpPr>
        <p:spPr>
          <a:xfrm>
            <a:off x="5867400" y="3238499"/>
            <a:ext cx="609600" cy="584775"/>
          </a:xfrm>
          <a:prstGeom prst="ellipse">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600">
                <a:latin typeface="Now" panose="020B0604020202020204" charset="0"/>
              </a:rPr>
              <a:t>2</a:t>
            </a:r>
          </a:p>
        </p:txBody>
      </p:sp>
      <p:pic>
        <p:nvPicPr>
          <p:cNvPr id="4" name="Graphic 3" descr="Chat outline">
            <a:extLst>
              <a:ext uri="{FF2B5EF4-FFF2-40B4-BE49-F238E27FC236}">
                <a16:creationId xmlns:a16="http://schemas.microsoft.com/office/drawing/2014/main" id="{A2962AEE-E2C1-41EA-AE88-B709D3A275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3984" y="2660309"/>
            <a:ext cx="914400" cy="914400"/>
          </a:xfrm>
          <a:prstGeom prst="rect">
            <a:avLst/>
          </a:prstGeom>
        </p:spPr>
      </p:pic>
      <p:pic>
        <p:nvPicPr>
          <p:cNvPr id="15" name="Graphic 14" descr="Users outline">
            <a:extLst>
              <a:ext uri="{FF2B5EF4-FFF2-40B4-BE49-F238E27FC236}">
                <a16:creationId xmlns:a16="http://schemas.microsoft.com/office/drawing/2014/main" id="{FE0C6F53-42C8-4F9C-9548-0F82296E7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74857" y="3078647"/>
            <a:ext cx="914400" cy="914400"/>
          </a:xfrm>
          <a:prstGeom prst="rect">
            <a:avLst/>
          </a:prstGeom>
        </p:spPr>
      </p:pic>
      <p:sp>
        <p:nvSpPr>
          <p:cNvPr id="16" name="TextBox 15">
            <a:extLst>
              <a:ext uri="{FF2B5EF4-FFF2-40B4-BE49-F238E27FC236}">
                <a16:creationId xmlns:a16="http://schemas.microsoft.com/office/drawing/2014/main" id="{32FA0561-96DC-4B5C-B779-BC6686DD7A9F}"/>
              </a:ext>
            </a:extLst>
          </p:cNvPr>
          <p:cNvSpPr txBox="1"/>
          <p:nvPr/>
        </p:nvSpPr>
        <p:spPr>
          <a:xfrm>
            <a:off x="3660316" y="1514310"/>
            <a:ext cx="687726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como evaluar la</a:t>
            </a:r>
          </a:p>
        </p:txBody>
      </p:sp>
      <p:sp>
        <p:nvSpPr>
          <p:cNvPr id="17" name="TextBox 16">
            <a:extLst>
              <a:ext uri="{FF2B5EF4-FFF2-40B4-BE49-F238E27FC236}">
                <a16:creationId xmlns:a16="http://schemas.microsoft.com/office/drawing/2014/main" id="{3BA07BCD-3301-4187-8CF0-F3BDC02DA1F2}"/>
              </a:ext>
            </a:extLst>
          </p:cNvPr>
          <p:cNvSpPr txBox="1"/>
          <p:nvPr/>
        </p:nvSpPr>
        <p:spPr>
          <a:xfrm>
            <a:off x="228600" y="2967499"/>
            <a:ext cx="5105400" cy="652999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Now" panose="020B0604020202020204" charset="0"/>
                <a:ea typeface="+mn-ea"/>
                <a:cs typeface="+mn-cs"/>
              </a:rPr>
              <a:t>MONITOREO Y EVALUACIÓN</a:t>
            </a:r>
            <a:endParaRPr lang="en-US" sz="4000" b="1">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rPr>
              <a:t>Puede evaluar los impactos en las mujeres de su proyecto y evaluar si está logrando sus objetivos de mejorar la participación de las mujeres con</a:t>
            </a:r>
          </a:p>
          <a:p>
            <a:pPr marL="0" marR="0" lvl="0" indent="0" algn="ctr" defTabSz="914400" rtl="0" eaLnBrk="1" fontAlgn="auto" latinLnBrk="0" hangingPunct="1">
              <a:lnSpc>
                <a:spcPts val="3100"/>
              </a:lnSpc>
              <a:spcBef>
                <a:spcPts val="0"/>
              </a:spcBef>
              <a:spcAft>
                <a:spcPts val="0"/>
              </a:spcAft>
              <a:buClrTx/>
              <a:buSzTx/>
              <a:buFontTx/>
              <a:buNone/>
              <a:tabLst/>
              <a:defRPr/>
            </a:pPr>
            <a:r>
              <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rPr>
              <a:t>métodos</a:t>
            </a:r>
          </a:p>
          <a:p>
            <a:pPr marL="0" marR="0" lvl="0" indent="0" algn="ctr" defTabSz="914400" rtl="0" eaLnBrk="1" fontAlgn="auto" latinLnBrk="0" hangingPunct="1">
              <a:lnSpc>
                <a:spcPts val="31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rPr>
              <a:t>CUANTITATIVOS y </a:t>
            </a:r>
          </a:p>
          <a:p>
            <a:pPr marL="457200" marR="0" lvl="0" indent="-457200" algn="ctr" defTabSz="914400" rtl="0" eaLnBrk="1" fontAlgn="auto" latinLnBrk="0" hangingPunct="1">
              <a:lnSpc>
                <a:spcPts val="3100"/>
              </a:lnSpc>
              <a:spcBef>
                <a:spcPts val="0"/>
              </a:spcBef>
              <a:spcAft>
                <a:spcPts val="0"/>
              </a:spcAft>
              <a:buClrTx/>
              <a:buSzTx/>
              <a:buFontTx/>
              <a:buAutoNum type="arabicParenBoth"/>
              <a:tabLst/>
              <a:defRPr/>
            </a:pPr>
            <a:r>
              <a:rPr kumimoji="0" lang="es-ES" sz="2400" b="0" i="0" u="none" strike="noStrike" kern="1200" cap="none" spc="0" normalizeH="0" baseline="0" noProof="0">
                <a:ln>
                  <a:noFill/>
                </a:ln>
                <a:solidFill>
                  <a:prstClr val="black"/>
                </a:solidFill>
                <a:effectLst/>
                <a:uLnTx/>
                <a:uFillTx/>
                <a:latin typeface="Now" panose="020B0604020202020204" charset="0"/>
                <a:ea typeface="+mn-ea"/>
                <a:cs typeface="+mn-cs"/>
              </a:rPr>
              <a:t>CUALITATIVOS</a:t>
            </a: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Now"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effectLst/>
              <a:uLnTx/>
              <a:uFillTx/>
              <a:latin typeface="Now" panose="020B0604020202020204" charset="0"/>
              <a:ea typeface="+mn-ea"/>
              <a:cs typeface="+mn-cs"/>
            </a:endParaRPr>
          </a:p>
        </p:txBody>
      </p:sp>
    </p:spTree>
    <p:extLst>
      <p:ext uri="{BB962C8B-B14F-4D97-AF65-F5344CB8AC3E}">
        <p14:creationId xmlns:p14="http://schemas.microsoft.com/office/powerpoint/2010/main" val="4022813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latin typeface="Now"/>
              </a:rPr>
              <a:t>Módulo 2</a:t>
            </a:r>
            <a:r>
              <a:rPr lang="en-US" sz="1600">
                <a:latin typeface="Now"/>
              </a:rPr>
              <a:t> | MARCO</a:t>
            </a:r>
          </a:p>
        </p:txBody>
      </p:sp>
      <p:sp>
        <p:nvSpPr>
          <p:cNvPr id="9" name="Rectangle 8">
            <a:extLst>
              <a:ext uri="{FF2B5EF4-FFF2-40B4-BE49-F238E27FC236}">
                <a16:creationId xmlns:a16="http://schemas.microsoft.com/office/drawing/2014/main" id="{0C2A50FA-CC8B-4DF7-A56F-0903123E5CF8}"/>
              </a:ext>
            </a:extLst>
          </p:cNvPr>
          <p:cNvSpPr/>
          <p:nvPr/>
        </p:nvSpPr>
        <p:spPr>
          <a:xfrm>
            <a:off x="533400" y="2988879"/>
            <a:ext cx="9677400" cy="4745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en-US" sz="2000" dirty="0" err="1">
                <a:solidFill>
                  <a:schemeClr val="tx1"/>
                </a:solidFill>
                <a:latin typeface="Now" panose="020B0604020202020204" charset="0"/>
              </a:rPr>
              <a:t>Camboya</a:t>
            </a:r>
            <a:r>
              <a:rPr lang="en-US" sz="2000" dirty="0">
                <a:solidFill>
                  <a:schemeClr val="tx1"/>
                </a:solidFill>
                <a:latin typeface="Now" panose="020B0604020202020204" charset="0"/>
              </a:rPr>
              <a:t> | FACT</a:t>
            </a:r>
          </a:p>
          <a:p>
            <a:pPr>
              <a:spcAft>
                <a:spcPts val="1200"/>
              </a:spcAft>
            </a:pPr>
            <a:r>
              <a:rPr lang="es-ES" sz="2600" b="1" dirty="0">
                <a:solidFill>
                  <a:schemeClr val="tx1"/>
                </a:solidFill>
                <a:latin typeface="Now" panose="020B0604020202020204" charset="0"/>
              </a:rPr>
              <a:t>"¡Hemos visto muchas historias de éxito de mujeres con las que trabajamos!“</a:t>
            </a:r>
            <a:endParaRPr lang="es-ES" sz="2600" dirty="0">
              <a:solidFill>
                <a:schemeClr val="tx1"/>
              </a:solidFill>
              <a:latin typeface="Now" panose="020B0604020202020204" charset="0"/>
            </a:endParaRPr>
          </a:p>
          <a:p>
            <a:pPr marL="342900" indent="-342900">
              <a:spcAft>
                <a:spcPts val="1200"/>
              </a:spcAft>
              <a:buFont typeface="Arial" panose="020B0604020202020204" pitchFamily="34" charset="0"/>
              <a:buChar char="•"/>
            </a:pPr>
            <a:r>
              <a:rPr lang="es-ES" sz="2600" dirty="0">
                <a:solidFill>
                  <a:schemeClr val="tx1"/>
                </a:solidFill>
                <a:latin typeface="Now" panose="020B0604020202020204" charset="0"/>
              </a:rPr>
              <a:t>Se ha elegido a más mujeres en cargos del consejo comunal y autoridades locales; por ejemplo, una de las activistas pesqueras locales más activas fue elegida miembro del Consejo del Distrito.</a:t>
            </a:r>
          </a:p>
          <a:p>
            <a:pPr marL="342900" indent="-342900">
              <a:spcAft>
                <a:spcPts val="1200"/>
              </a:spcAft>
              <a:buFont typeface="Arial" panose="020B0604020202020204" pitchFamily="34" charset="0"/>
              <a:buChar char="•"/>
            </a:pPr>
            <a:r>
              <a:rPr lang="es-ES" sz="2600" dirty="0">
                <a:solidFill>
                  <a:schemeClr val="tx1"/>
                </a:solidFill>
                <a:latin typeface="Now" panose="020B0604020202020204" charset="0"/>
              </a:rPr>
              <a:t>Las mujeres pueden facilitar reuniones, producir y presentar informes a los consejos comunales, y defender ante el público, los medios de comunicación, y la Administración Pesquera Nacional.</a:t>
            </a:r>
          </a:p>
          <a:p>
            <a:pPr marL="342900" indent="-342900">
              <a:buFont typeface="Arial" panose="020B0604020202020204" pitchFamily="34" charset="0"/>
              <a:buChar char="•"/>
            </a:pPr>
            <a:endParaRPr lang="en-US" sz="2400" dirty="0">
              <a:solidFill>
                <a:schemeClr val="tx1"/>
              </a:solidFill>
              <a:latin typeface="Now" panose="020B0604020202020204" charset="0"/>
            </a:endParaRPr>
          </a:p>
        </p:txBody>
      </p:sp>
      <p:sp>
        <p:nvSpPr>
          <p:cNvPr id="7" name="TextBox 6">
            <a:extLst>
              <a:ext uri="{FF2B5EF4-FFF2-40B4-BE49-F238E27FC236}">
                <a16:creationId xmlns:a16="http://schemas.microsoft.com/office/drawing/2014/main" id="{2716D57B-B975-4CAD-85DF-82D6D6A1C1BB}"/>
              </a:ext>
            </a:extLst>
          </p:cNvPr>
          <p:cNvSpPr txBox="1"/>
          <p:nvPr/>
        </p:nvSpPr>
        <p:spPr>
          <a:xfrm>
            <a:off x="7708548" y="1562100"/>
            <a:ext cx="9969852" cy="707886"/>
          </a:xfrm>
          <a:prstGeom prst="rect">
            <a:avLst/>
          </a:prstGeom>
          <a:noFill/>
        </p:spPr>
        <p:txBody>
          <a:bodyPr wrap="square">
            <a:spAutoFit/>
          </a:bodyPr>
          <a:lstStyle/>
          <a:p>
            <a:r>
              <a:rPr lang="en-US" sz="4000">
                <a:solidFill>
                  <a:schemeClr val="bg1"/>
                </a:solidFill>
                <a:latin typeface="Now" panose="020B0604020202020204" charset="0"/>
              </a:rPr>
              <a:t>Participación significativa</a:t>
            </a:r>
          </a:p>
        </p:txBody>
      </p:sp>
      <p:sp>
        <p:nvSpPr>
          <p:cNvPr id="8" name="TextBox 7">
            <a:extLst>
              <a:ext uri="{FF2B5EF4-FFF2-40B4-BE49-F238E27FC236}">
                <a16:creationId xmlns:a16="http://schemas.microsoft.com/office/drawing/2014/main" id="{FE322F95-9DF3-484B-B87F-0F58D2F79E2D}"/>
              </a:ext>
            </a:extLst>
          </p:cNvPr>
          <p:cNvSpPr txBox="1"/>
          <p:nvPr/>
        </p:nvSpPr>
        <p:spPr>
          <a:xfrm>
            <a:off x="4193309" y="1591596"/>
            <a:ext cx="73890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effectLst/>
                <a:uLnTx/>
                <a:uFillTx/>
                <a:latin typeface="Now" panose="020B0604020202020204" charset="0"/>
                <a:ea typeface="+mn-ea"/>
                <a:cs typeface="+mn-cs"/>
              </a:rPr>
              <a:t>Ejemplos de la</a:t>
            </a:r>
          </a:p>
        </p:txBody>
      </p:sp>
      <p:pic>
        <p:nvPicPr>
          <p:cNvPr id="3" name="Picture 2" descr="A group of people sitting on the floor playing a board game&#10;&#10;Description automatically generated">
            <a:extLst>
              <a:ext uri="{FF2B5EF4-FFF2-40B4-BE49-F238E27FC236}">
                <a16:creationId xmlns:a16="http://schemas.microsoft.com/office/drawing/2014/main" id="{4948B310-C4D5-401D-9F78-75F2F90548A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15600" y="2758595"/>
            <a:ext cx="7389091" cy="5541818"/>
          </a:xfrm>
          <a:prstGeom prst="rect">
            <a:avLst/>
          </a:prstGeom>
        </p:spPr>
      </p:pic>
      <p:sp>
        <p:nvSpPr>
          <p:cNvPr id="14" name="TextBox 4">
            <a:extLst>
              <a:ext uri="{FF2B5EF4-FFF2-40B4-BE49-F238E27FC236}">
                <a16:creationId xmlns:a16="http://schemas.microsoft.com/office/drawing/2014/main" id="{2D7B1D24-202E-492F-9F22-E7C6B86E0AD2}"/>
              </a:ext>
            </a:extLst>
          </p:cNvPr>
          <p:cNvSpPr txBox="1"/>
          <p:nvPr/>
        </p:nvSpPr>
        <p:spPr>
          <a:xfrm>
            <a:off x="11311596" y="8343900"/>
            <a:ext cx="6519204" cy="561820"/>
          </a:xfrm>
          <a:prstGeom prst="rect">
            <a:avLst/>
          </a:prstGeom>
        </p:spPr>
        <p:txBody>
          <a:bodyPr wrap="square" lIns="0" tIns="0" rIns="0" bIns="0" rtlCol="0" anchor="t">
            <a:spAutoFit/>
          </a:bodyPr>
          <a:lstStyle/>
          <a:p>
            <a:pPr algn="r">
              <a:lnSpc>
                <a:spcPts val="2240"/>
              </a:lnSpc>
            </a:pPr>
            <a:r>
              <a:rPr lang="es-ES">
                <a:solidFill>
                  <a:schemeClr val="bg1"/>
                </a:solidFill>
                <a:latin typeface="Now"/>
              </a:rPr>
              <a:t>Debate en grupo dirigido por mujeres sobre la gestión de recursos pesqueros. </a:t>
            </a:r>
            <a:r>
              <a:rPr lang="en-US">
                <a:solidFill>
                  <a:schemeClr val="bg1"/>
                </a:solidFill>
                <a:latin typeface="Now"/>
              </a:rPr>
              <a:t>© FACT</a:t>
            </a:r>
            <a:endParaRPr lang="en-US">
              <a:solidFill>
                <a:schemeClr val="bg1"/>
              </a:solidFill>
              <a:highlight>
                <a:srgbClr val="FFFF00"/>
              </a:highlight>
              <a:latin typeface="Now"/>
            </a:endParaRPr>
          </a:p>
        </p:txBody>
      </p:sp>
    </p:spTree>
    <p:extLst>
      <p:ext uri="{BB962C8B-B14F-4D97-AF65-F5344CB8AC3E}">
        <p14:creationId xmlns:p14="http://schemas.microsoft.com/office/powerpoint/2010/main" val="3272320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282" y="-2409"/>
            <a:ext cx="18296565" cy="1029181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21699"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71000"/>
            </a:srgbClr>
          </a:solidFill>
        </p:spPr>
      </p:sp>
      <p:sp>
        <p:nvSpPr>
          <p:cNvPr id="12" name="TextBox 3">
            <a:extLst>
              <a:ext uri="{FF2B5EF4-FFF2-40B4-BE49-F238E27FC236}">
                <a16:creationId xmlns:a16="http://schemas.microsoft.com/office/drawing/2014/main" id="{5DA125D6-1419-4E33-9223-B1B7DFD82980}"/>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13" name="TextBox 12">
            <a:extLst>
              <a:ext uri="{FF2B5EF4-FFF2-40B4-BE49-F238E27FC236}">
                <a16:creationId xmlns:a16="http://schemas.microsoft.com/office/drawing/2014/main" id="{C8FB4032-2940-4415-8AE8-37CD7C23A476}"/>
              </a:ext>
            </a:extLst>
          </p:cNvPr>
          <p:cNvSpPr txBox="1"/>
          <p:nvPr/>
        </p:nvSpPr>
        <p:spPr>
          <a:xfrm>
            <a:off x="9067800" y="1550730"/>
            <a:ext cx="8153400" cy="6863417"/>
          </a:xfrm>
          <a:prstGeom prst="rect">
            <a:avLst/>
          </a:prstGeom>
          <a:noFill/>
        </p:spPr>
        <p:txBody>
          <a:bodyPr wrap="square">
            <a:spAutoFit/>
          </a:bodyPr>
          <a:lstStyle/>
          <a:p>
            <a:r>
              <a:rPr lang="es-ES" sz="4000" dirty="0">
                <a:solidFill>
                  <a:schemeClr val="bg1"/>
                </a:solidFill>
                <a:latin typeface="Now" panose="020B0604020202020204" charset="0"/>
              </a:rPr>
              <a:t>En este módulo, presentamos un marco que puede guiar la transversalización de género en sus proyectos. </a:t>
            </a:r>
          </a:p>
          <a:p>
            <a:endParaRPr lang="es-ES" sz="4000" dirty="0">
              <a:solidFill>
                <a:schemeClr val="bg1"/>
              </a:solidFill>
              <a:latin typeface="Now" panose="020B0604020202020204" charset="0"/>
            </a:endParaRPr>
          </a:p>
          <a:p>
            <a:r>
              <a:rPr lang="es-ES" sz="4000" dirty="0">
                <a:solidFill>
                  <a:schemeClr val="bg1"/>
                </a:solidFill>
                <a:latin typeface="Now" panose="020B0604020202020204" charset="0"/>
              </a:rPr>
              <a:t>Explicaremos los componentes del marco con algunos ejemplos del trabajo y las experiencias compartidas por los beneficiarios del CEPF en el </a:t>
            </a:r>
            <a:r>
              <a:rPr lang="es-ES" sz="4000" dirty="0" err="1">
                <a:solidFill>
                  <a:schemeClr val="bg1"/>
                </a:solidFill>
                <a:latin typeface="Now" panose="020B0604020202020204" charset="0"/>
              </a:rPr>
              <a:t>Hotspot</a:t>
            </a:r>
            <a:r>
              <a:rPr lang="es-ES" sz="4000" dirty="0">
                <a:solidFill>
                  <a:schemeClr val="bg1"/>
                </a:solidFill>
                <a:latin typeface="Now" panose="020B0604020202020204" charset="0"/>
              </a:rPr>
              <a:t> Indo-Birmania.</a:t>
            </a:r>
            <a:endParaRPr lang="en-US" sz="4000" dirty="0">
              <a:solidFill>
                <a:schemeClr val="bg1"/>
              </a:solidFill>
              <a:latin typeface="Now" panose="020B0604020202020204" charset="0"/>
            </a:endParaRPr>
          </a:p>
        </p:txBody>
      </p:sp>
      <p:sp>
        <p:nvSpPr>
          <p:cNvPr id="15" name="Rectangle 14">
            <a:extLst>
              <a:ext uri="{FF2B5EF4-FFF2-40B4-BE49-F238E27FC236}">
                <a16:creationId xmlns:a16="http://schemas.microsoft.com/office/drawing/2014/main" id="{F4032E18-F2A2-4DD0-92FE-D1AA5CD7E85E}"/>
              </a:ext>
            </a:extLst>
          </p:cNvPr>
          <p:cNvSpPr/>
          <p:nvPr/>
        </p:nvSpPr>
        <p:spPr>
          <a:xfrm>
            <a:off x="1295400" y="1562100"/>
            <a:ext cx="7162800" cy="7104468"/>
          </a:xfrm>
          <a:prstGeom prst="rect">
            <a:avLst/>
          </a:prstGeom>
          <a:solidFill>
            <a:schemeClr val="bg1">
              <a:alpha val="90000"/>
            </a:schemeClr>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16" name="Arrow: Down 15">
            <a:extLst>
              <a:ext uri="{FF2B5EF4-FFF2-40B4-BE49-F238E27FC236}">
                <a16:creationId xmlns:a16="http://schemas.microsoft.com/office/drawing/2014/main" id="{FB630542-0FC8-4B6B-93CE-5AA87B0DAD04}"/>
              </a:ext>
            </a:extLst>
          </p:cNvPr>
          <p:cNvSpPr/>
          <p:nvPr/>
        </p:nvSpPr>
        <p:spPr>
          <a:xfrm rot="10800000">
            <a:off x="4803735"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18" name="Right Brace 17">
            <a:extLst>
              <a:ext uri="{FF2B5EF4-FFF2-40B4-BE49-F238E27FC236}">
                <a16:creationId xmlns:a16="http://schemas.microsoft.com/office/drawing/2014/main" id="{C6C43C7D-57ED-4D02-85D4-20777F0DA181}"/>
              </a:ext>
            </a:extLst>
          </p:cNvPr>
          <p:cNvSpPr/>
          <p:nvPr/>
        </p:nvSpPr>
        <p:spPr>
          <a:xfrm rot="5400000">
            <a:off x="4876915"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19" name="Right Brace 18">
            <a:extLst>
              <a:ext uri="{FF2B5EF4-FFF2-40B4-BE49-F238E27FC236}">
                <a16:creationId xmlns:a16="http://schemas.microsoft.com/office/drawing/2014/main" id="{8C4C53CE-7CCE-4E42-8FDA-05F9C46A73E1}"/>
              </a:ext>
            </a:extLst>
          </p:cNvPr>
          <p:cNvSpPr/>
          <p:nvPr/>
        </p:nvSpPr>
        <p:spPr>
          <a:xfrm rot="16200000">
            <a:off x="4876915"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0" name="Rectangle: Rounded Corners 19">
            <a:extLst>
              <a:ext uri="{FF2B5EF4-FFF2-40B4-BE49-F238E27FC236}">
                <a16:creationId xmlns:a16="http://schemas.microsoft.com/office/drawing/2014/main" id="{937FF9D6-66E8-4E99-8DB9-8978D7EB397D}"/>
              </a:ext>
            </a:extLst>
          </p:cNvPr>
          <p:cNvSpPr/>
          <p:nvPr/>
        </p:nvSpPr>
        <p:spPr>
          <a:xfrm>
            <a:off x="1866899"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puede continuar la participación de las mujeres en el futuro?</a:t>
            </a:r>
            <a:endParaRPr lang="en-US" sz="2200">
              <a:solidFill>
                <a:schemeClr val="bg1"/>
              </a:solidFill>
              <a:latin typeface="+mj-lt"/>
            </a:endParaRPr>
          </a:p>
        </p:txBody>
      </p:sp>
      <p:sp>
        <p:nvSpPr>
          <p:cNvPr id="21" name="Rectangle: Rounded Corners 20">
            <a:extLst>
              <a:ext uri="{FF2B5EF4-FFF2-40B4-BE49-F238E27FC236}">
                <a16:creationId xmlns:a16="http://schemas.microsoft.com/office/drawing/2014/main" id="{56E3A391-8CCB-4977-A6B3-38BD6C8F61E6}"/>
              </a:ext>
            </a:extLst>
          </p:cNvPr>
          <p:cNvSpPr/>
          <p:nvPr/>
        </p:nvSpPr>
        <p:spPr>
          <a:xfrm>
            <a:off x="2019300"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podemos promover y apoyar una inclusión más significativa de las mujeres?</a:t>
            </a:r>
            <a:endParaRPr lang="en-US" sz="2200">
              <a:solidFill>
                <a:schemeClr val="bg1"/>
              </a:solidFill>
              <a:latin typeface="+mj-lt"/>
            </a:endParaRPr>
          </a:p>
        </p:txBody>
      </p:sp>
      <p:sp>
        <p:nvSpPr>
          <p:cNvPr id="22" name="Rectangle: Rounded Corners 21">
            <a:extLst>
              <a:ext uri="{FF2B5EF4-FFF2-40B4-BE49-F238E27FC236}">
                <a16:creationId xmlns:a16="http://schemas.microsoft.com/office/drawing/2014/main" id="{D4DB3A0C-C31A-47C8-BDE6-6EDD24326FBC}"/>
              </a:ext>
            </a:extLst>
          </p:cNvPr>
          <p:cNvSpPr/>
          <p:nvPr/>
        </p:nvSpPr>
        <p:spPr>
          <a:xfrm>
            <a:off x="1502038"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¿Cuál es la situación actual de las mujeres?</a:t>
            </a:r>
            <a:endParaRPr lang="en-US" sz="2200">
              <a:solidFill>
                <a:schemeClr val="bg1"/>
              </a:solidFill>
              <a:latin typeface="+mj-lt"/>
            </a:endParaRPr>
          </a:p>
        </p:txBody>
      </p:sp>
      <p:sp>
        <p:nvSpPr>
          <p:cNvPr id="23" name="Rectangle: Rounded Corners 22">
            <a:extLst>
              <a:ext uri="{FF2B5EF4-FFF2-40B4-BE49-F238E27FC236}">
                <a16:creationId xmlns:a16="http://schemas.microsoft.com/office/drawing/2014/main" id="{46E6B5F5-6F91-4355-93FA-D72238617F4F}"/>
              </a:ext>
            </a:extLst>
          </p:cNvPr>
          <p:cNvSpPr/>
          <p:nvPr/>
        </p:nvSpPr>
        <p:spPr>
          <a:xfrm>
            <a:off x="3527419"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es posible que participen más mujeres?</a:t>
            </a:r>
            <a:endParaRPr lang="en-US" sz="2200">
              <a:solidFill>
                <a:schemeClr val="bg1"/>
              </a:solidFill>
              <a:latin typeface="+mj-lt"/>
            </a:endParaRPr>
          </a:p>
        </p:txBody>
      </p:sp>
      <p:sp>
        <p:nvSpPr>
          <p:cNvPr id="24" name="Rectangle: Rounded Corners 23">
            <a:extLst>
              <a:ext uri="{FF2B5EF4-FFF2-40B4-BE49-F238E27FC236}">
                <a16:creationId xmlns:a16="http://schemas.microsoft.com/office/drawing/2014/main" id="{4B66FD62-36B4-48E9-8F90-D90D594DFD84}"/>
              </a:ext>
            </a:extLst>
          </p:cNvPr>
          <p:cNvSpPr/>
          <p:nvPr/>
        </p:nvSpPr>
        <p:spPr>
          <a:xfrm>
            <a:off x="6219988"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podemos desarrollar la capacidad para la participación de las mujeres?</a:t>
            </a:r>
            <a:endParaRPr lang="en-US" sz="2200">
              <a:solidFill>
                <a:schemeClr val="bg1"/>
              </a:solidFill>
              <a:latin typeface="+mj-lt"/>
            </a:endParaRPr>
          </a:p>
        </p:txBody>
      </p:sp>
      <p:sp>
        <p:nvSpPr>
          <p:cNvPr id="25" name="Rectangle: Rounded Corners 24">
            <a:extLst>
              <a:ext uri="{FF2B5EF4-FFF2-40B4-BE49-F238E27FC236}">
                <a16:creationId xmlns:a16="http://schemas.microsoft.com/office/drawing/2014/main" id="{51ED369C-C0A6-44A2-8004-2A3CD8EFB25F}"/>
              </a:ext>
            </a:extLst>
          </p:cNvPr>
          <p:cNvSpPr/>
          <p:nvPr/>
        </p:nvSpPr>
        <p:spPr>
          <a:xfrm>
            <a:off x="2612854"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La participación de las mujeres</a:t>
            </a:r>
            <a:endParaRPr lang="en-US" sz="2200">
              <a:solidFill>
                <a:schemeClr val="bg1"/>
              </a:solidFill>
              <a:latin typeface="+mj-lt"/>
              <a:cs typeface="Arial" panose="020B0604020202020204" pitchFamily="34" charset="0"/>
            </a:endParaRPr>
          </a:p>
        </p:txBody>
      </p:sp>
      <p:sp>
        <p:nvSpPr>
          <p:cNvPr id="26" name="Arrow: Down 25">
            <a:extLst>
              <a:ext uri="{FF2B5EF4-FFF2-40B4-BE49-F238E27FC236}">
                <a16:creationId xmlns:a16="http://schemas.microsoft.com/office/drawing/2014/main" id="{23264023-F480-4F8D-B8F7-FB4EAA85615A}"/>
              </a:ext>
            </a:extLst>
          </p:cNvPr>
          <p:cNvSpPr/>
          <p:nvPr/>
        </p:nvSpPr>
        <p:spPr>
          <a:xfrm rot="10800000">
            <a:off x="4803735"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7" name="Arrow: Down 26">
            <a:extLst>
              <a:ext uri="{FF2B5EF4-FFF2-40B4-BE49-F238E27FC236}">
                <a16:creationId xmlns:a16="http://schemas.microsoft.com/office/drawing/2014/main" id="{C17FCF07-AEBD-47B2-B160-2B168718F347}"/>
              </a:ext>
            </a:extLst>
          </p:cNvPr>
          <p:cNvSpPr/>
          <p:nvPr/>
        </p:nvSpPr>
        <p:spPr>
          <a:xfrm rot="10800000">
            <a:off x="4803735"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Tree>
    <p:extLst>
      <p:ext uri="{BB962C8B-B14F-4D97-AF65-F5344CB8AC3E}">
        <p14:creationId xmlns:p14="http://schemas.microsoft.com/office/powerpoint/2010/main" val="22856134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C74F"/>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black"/>
                </a:solidFill>
                <a:effectLst/>
                <a:uLnTx/>
                <a:uFillTx/>
                <a:latin typeface="Now"/>
                <a:ea typeface="+mn-ea"/>
                <a:cs typeface="+mn-cs"/>
              </a:rPr>
              <a:t>Módulo 2</a:t>
            </a:r>
            <a:r>
              <a:rPr kumimoji="0" lang="en-US" sz="1600" b="0" i="0" u="none" strike="noStrike" kern="1200" cap="none" spc="0" normalizeH="0" baseline="0" noProof="0">
                <a:ln>
                  <a:noFill/>
                </a:ln>
                <a:solidFill>
                  <a:prstClr val="black"/>
                </a:solidFill>
                <a:effectLst/>
                <a:uLnTx/>
                <a:uFillTx/>
                <a:latin typeface="Now"/>
                <a:ea typeface="+mn-ea"/>
                <a:cs typeface="+mn-cs"/>
              </a:rPr>
              <a:t> | MARCO</a:t>
            </a:r>
          </a:p>
        </p:txBody>
      </p:sp>
      <p:sp>
        <p:nvSpPr>
          <p:cNvPr id="9" name="Rectangle 8">
            <a:extLst>
              <a:ext uri="{FF2B5EF4-FFF2-40B4-BE49-F238E27FC236}">
                <a16:creationId xmlns:a16="http://schemas.microsoft.com/office/drawing/2014/main" id="{0C2A50FA-CC8B-4DF7-A56F-0903123E5CF8}"/>
              </a:ext>
            </a:extLst>
          </p:cNvPr>
          <p:cNvSpPr/>
          <p:nvPr/>
        </p:nvSpPr>
        <p:spPr>
          <a:xfrm>
            <a:off x="533400" y="2760279"/>
            <a:ext cx="9677400" cy="47454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Now" panose="020B0604020202020204" charset="0"/>
                <a:ea typeface="+mn-ea"/>
                <a:cs typeface="+mn-cs"/>
              </a:rPr>
              <a:t>(</a:t>
            </a:r>
            <a:r>
              <a:rPr kumimoji="0" lang="en-US" sz="2000" b="0" i="1" u="none" strike="noStrike" kern="1200" cap="none" spc="0" normalizeH="0" baseline="0" noProof="0" dirty="0" err="1">
                <a:ln>
                  <a:noFill/>
                </a:ln>
                <a:solidFill>
                  <a:prstClr val="black"/>
                </a:solidFill>
                <a:effectLst/>
                <a:uLnTx/>
                <a:uFillTx/>
                <a:latin typeface="Now" panose="020B0604020202020204" charset="0"/>
                <a:ea typeface="+mn-ea"/>
                <a:cs typeface="+mn-cs"/>
              </a:rPr>
              <a:t>continuado</a:t>
            </a:r>
            <a:r>
              <a:rPr kumimoji="0" lang="en-US" sz="2000" b="0" i="1" u="none" strike="noStrike" kern="1200" cap="none" spc="0" normalizeH="0" baseline="0" noProof="0" dirty="0">
                <a:ln>
                  <a:noFill/>
                </a:ln>
                <a:solidFill>
                  <a:prstClr val="black"/>
                </a:solidFill>
                <a:effectLst/>
                <a:uLnTx/>
                <a:uFillTx/>
                <a:latin typeface="Now" panose="020B0604020202020204" charset="0"/>
                <a:ea typeface="+mn-ea"/>
                <a:cs typeface="+mn-cs"/>
              </a:rPr>
              <a:t>)</a:t>
            </a:r>
          </a:p>
          <a:p>
            <a:pPr marL="342900" indent="-342900">
              <a:spcAft>
                <a:spcPts val="1200"/>
              </a:spcAft>
              <a:buFont typeface="Arial" panose="020B0604020202020204" pitchFamily="34" charset="0"/>
              <a:buChar char="•"/>
            </a:pPr>
            <a:r>
              <a:rPr lang="es-ES" sz="2600" dirty="0">
                <a:solidFill>
                  <a:schemeClr val="tx1"/>
                </a:solidFill>
                <a:latin typeface="Now" panose="020B0604020202020204" charset="0"/>
              </a:rPr>
              <a:t>Cambio de mentalidad: las mujeres que adquirieron conocimiento y habilidades se volvieron más seguras y motivadas para ocuparse de los problemas comunitarios, y capaces de movilizar a las comunidades contra las amenazas, por ejemplo, la pesca ilegal o la usurpación de territorio.</a:t>
            </a:r>
            <a:endParaRPr kumimoji="0" lang="es-ES" sz="2600" b="0" i="0" u="none" strike="noStrike" kern="1200" cap="none" spc="0" normalizeH="0" baseline="0" noProof="0" dirty="0">
              <a:ln>
                <a:noFill/>
              </a:ln>
              <a:solidFill>
                <a:prstClr val="black"/>
              </a:solidFill>
              <a:effectLst/>
              <a:uLnTx/>
              <a:uFillTx/>
              <a:latin typeface="Now" panose="020B0604020202020204" charset="0"/>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ES" sz="2600" b="0" i="0" u="none" strike="noStrike" kern="1200" cap="none" spc="0" normalizeH="0" baseline="0" noProof="0" dirty="0">
                <a:ln>
                  <a:noFill/>
                </a:ln>
                <a:solidFill>
                  <a:prstClr val="black"/>
                </a:solidFill>
                <a:effectLst/>
                <a:uLnTx/>
                <a:uFillTx/>
                <a:latin typeface="Now" panose="020B0604020202020204" charset="0"/>
                <a:ea typeface="+mn-ea"/>
                <a:cs typeface="+mn-cs"/>
              </a:rPr>
              <a:t>Las actitudes de los hombres también han cambiado: a medida que ven que las mujeres tienen la capacidad de ser fuertes e informadas, están más dispuestos a colaborar y escucharlas.</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s-ES" sz="2600" b="0" i="0" u="none" strike="noStrike" kern="1200" cap="none" spc="0" normalizeH="0" baseline="0" noProof="0" dirty="0">
                <a:ln>
                  <a:noFill/>
                </a:ln>
                <a:solidFill>
                  <a:prstClr val="black"/>
                </a:solidFill>
                <a:effectLst/>
                <a:uLnTx/>
                <a:uFillTx/>
                <a:latin typeface="Now" panose="020B0604020202020204" charset="0"/>
                <a:ea typeface="+mn-ea"/>
                <a:cs typeface="+mn-cs"/>
              </a:rPr>
              <a:t>Involucramos a las mujeres en el monitoreo y la evaluación para garantizar que las perspectivas de las mujeres se incluyan en la evaluación del progreso y los impactos del proyecto.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Now" panose="020B060402020202020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Now" panose="020B0604020202020204" charset="0"/>
              <a:ea typeface="+mn-ea"/>
              <a:cs typeface="+mn-cs"/>
            </a:endParaRPr>
          </a:p>
        </p:txBody>
      </p:sp>
      <p:sp>
        <p:nvSpPr>
          <p:cNvPr id="7" name="TextBox 6">
            <a:extLst>
              <a:ext uri="{FF2B5EF4-FFF2-40B4-BE49-F238E27FC236}">
                <a16:creationId xmlns:a16="http://schemas.microsoft.com/office/drawing/2014/main" id="{2716D57B-B975-4CAD-85DF-82D6D6A1C1BB}"/>
              </a:ext>
            </a:extLst>
          </p:cNvPr>
          <p:cNvSpPr txBox="1"/>
          <p:nvPr/>
        </p:nvSpPr>
        <p:spPr>
          <a:xfrm>
            <a:off x="7708548" y="1562100"/>
            <a:ext cx="996985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Now" panose="020B0604020202020204" charset="0"/>
                <a:ea typeface="+mn-ea"/>
                <a:cs typeface="+mn-cs"/>
              </a:rPr>
              <a:t>Participación significativa</a:t>
            </a:r>
          </a:p>
        </p:txBody>
      </p:sp>
      <p:sp>
        <p:nvSpPr>
          <p:cNvPr id="8" name="TextBox 7">
            <a:extLst>
              <a:ext uri="{FF2B5EF4-FFF2-40B4-BE49-F238E27FC236}">
                <a16:creationId xmlns:a16="http://schemas.microsoft.com/office/drawing/2014/main" id="{FE322F95-9DF3-484B-B87F-0F58D2F79E2D}"/>
              </a:ext>
            </a:extLst>
          </p:cNvPr>
          <p:cNvSpPr txBox="1"/>
          <p:nvPr/>
        </p:nvSpPr>
        <p:spPr>
          <a:xfrm>
            <a:off x="4193309" y="1591596"/>
            <a:ext cx="73890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Now" panose="020B0604020202020204" charset="0"/>
                <a:ea typeface="+mn-ea"/>
                <a:cs typeface="+mn-cs"/>
              </a:rPr>
              <a:t>Ejemplos de la</a:t>
            </a:r>
          </a:p>
        </p:txBody>
      </p:sp>
      <p:pic>
        <p:nvPicPr>
          <p:cNvPr id="3" name="Picture 2" descr="A group of people sitting on the floor playing a board game&#10;&#10;Description automatically generated">
            <a:extLst>
              <a:ext uri="{FF2B5EF4-FFF2-40B4-BE49-F238E27FC236}">
                <a16:creationId xmlns:a16="http://schemas.microsoft.com/office/drawing/2014/main" id="{4948B310-C4D5-401D-9F78-75F2F90548A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15600" y="2758595"/>
            <a:ext cx="7389091" cy="5541818"/>
          </a:xfrm>
          <a:prstGeom prst="rect">
            <a:avLst/>
          </a:prstGeom>
        </p:spPr>
      </p:pic>
    </p:spTree>
    <p:extLst>
      <p:ext uri="{BB962C8B-B14F-4D97-AF65-F5344CB8AC3E}">
        <p14:creationId xmlns:p14="http://schemas.microsoft.com/office/powerpoint/2010/main" val="384229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81F4D-29B8-4A2B-BF5F-07ED43912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6865" y="2917"/>
            <a:ext cx="10471135" cy="10287000"/>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10579452" cy="1323439"/>
          </a:xfrm>
          <a:prstGeom prst="rect">
            <a:avLst/>
          </a:prstGeom>
          <a:noFill/>
        </p:spPr>
        <p:txBody>
          <a:bodyPr wrap="square">
            <a:spAutoFit/>
          </a:bodyPr>
          <a:lstStyle/>
          <a:p>
            <a:r>
              <a:rPr lang="es-ES" sz="4000" b="1">
                <a:solidFill>
                  <a:schemeClr val="bg1"/>
                </a:solidFill>
                <a:latin typeface="Now" panose="020B0604020202020204" charset="0"/>
              </a:rPr>
              <a:t>Estableciendo formas sostenidas de trabajo </a:t>
            </a:r>
            <a:endParaRPr lang="en-US" sz="4000" b="1">
              <a:solidFill>
                <a:schemeClr val="bg1"/>
              </a:solidFill>
              <a:latin typeface="Now" panose="020B0604020202020204" charset="0"/>
            </a:endParaRPr>
          </a:p>
        </p:txBody>
      </p:sp>
      <p:sp>
        <p:nvSpPr>
          <p:cNvPr id="46" name="TextBox 45">
            <a:extLst>
              <a:ext uri="{FF2B5EF4-FFF2-40B4-BE49-F238E27FC236}">
                <a16:creationId xmlns:a16="http://schemas.microsoft.com/office/drawing/2014/main" id="{29AD5706-375F-4BBD-93E9-5BBF7E5648D2}"/>
              </a:ext>
            </a:extLst>
          </p:cNvPr>
          <p:cNvSpPr txBox="1"/>
          <p:nvPr/>
        </p:nvSpPr>
        <p:spPr>
          <a:xfrm>
            <a:off x="8104268" y="5063064"/>
            <a:ext cx="9144000" cy="2246769"/>
          </a:xfrm>
          <a:prstGeom prst="rect">
            <a:avLst/>
          </a:prstGeom>
          <a:noFill/>
        </p:spPr>
        <p:txBody>
          <a:bodyPr wrap="square">
            <a:spAutoFit/>
          </a:bodyPr>
          <a:lstStyle/>
          <a:p>
            <a:r>
              <a:rPr lang="es-ES" sz="2800">
                <a:solidFill>
                  <a:schemeClr val="bg1"/>
                </a:solidFill>
                <a:latin typeface="Now" panose="020B0604020202020204" charset="0"/>
              </a:rPr>
              <a:t>¿Y cómo se puede institucionalizar la participación de las mujeres - y el trabajo necesario para establecer entornos de empoderamiento y capacidad de apoyo - para que pueda continuar incluso más allá del ciclo actual de subvenciones?</a:t>
            </a:r>
            <a:endParaRPr lang="en-US" sz="280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542741" y="1222969"/>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3216124"/>
            <a:ext cx="9144000" cy="892552"/>
          </a:xfrm>
          <a:prstGeom prst="rect">
            <a:avLst/>
          </a:prstGeom>
          <a:noFill/>
        </p:spPr>
        <p:txBody>
          <a:bodyPr wrap="square">
            <a:spAutoFit/>
          </a:bodyPr>
          <a:lstStyle/>
          <a:p>
            <a:r>
              <a:rPr lang="es-ES" sz="2600">
                <a:solidFill>
                  <a:schemeClr val="bg1"/>
                </a:solidFill>
                <a:latin typeface="Now" panose="020B0604020202020204" charset="0"/>
              </a:rPr>
              <a:t>¿Cómo se puede incorporar la participación de las mujeres en el trabajo a largo plazo?</a:t>
            </a:r>
            <a:endParaRPr lang="en-US" sz="2600">
              <a:solidFill>
                <a:schemeClr val="bg1"/>
              </a:solidFill>
              <a:latin typeface="Now" panose="020B0604020202020204" charset="0"/>
            </a:endParaRPr>
          </a:p>
        </p:txBody>
      </p:sp>
      <p:sp>
        <p:nvSpPr>
          <p:cNvPr id="23" name="Rectangle: Rounded Corners 22">
            <a:extLst>
              <a:ext uri="{FF2B5EF4-FFF2-40B4-BE49-F238E27FC236}">
                <a16:creationId xmlns:a16="http://schemas.microsoft.com/office/drawing/2014/main" id="{C27EABC4-C271-4579-8A1B-2308C9F6F37B}"/>
              </a:ext>
            </a:extLst>
          </p:cNvPr>
          <p:cNvSpPr/>
          <p:nvPr/>
        </p:nvSpPr>
        <p:spPr>
          <a:xfrm>
            <a:off x="5105400" y="4916020"/>
            <a:ext cx="2181386"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200">
                <a:solidFill>
                  <a:schemeClr val="bg1"/>
                </a:solidFill>
                <a:latin typeface="+mj-lt"/>
              </a:rPr>
              <a:t>How can we build capacity for women’s involvement?</a:t>
            </a:r>
          </a:p>
        </p:txBody>
      </p:sp>
      <p:sp>
        <p:nvSpPr>
          <p:cNvPr id="24" name="Rectangle 23">
            <a:extLst>
              <a:ext uri="{FF2B5EF4-FFF2-40B4-BE49-F238E27FC236}">
                <a16:creationId xmlns:a16="http://schemas.microsoft.com/office/drawing/2014/main" id="{A4E55EC0-3193-4B06-B089-05A353EE2BBB}"/>
              </a:ext>
            </a:extLst>
          </p:cNvPr>
          <p:cNvSpPr/>
          <p:nvPr/>
        </p:nvSpPr>
        <p:spPr>
          <a:xfrm>
            <a:off x="347868" y="4128119"/>
            <a:ext cx="6967332" cy="43681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25" name="Arrow: Down 24">
            <a:extLst>
              <a:ext uri="{FF2B5EF4-FFF2-40B4-BE49-F238E27FC236}">
                <a16:creationId xmlns:a16="http://schemas.microsoft.com/office/drawing/2014/main" id="{CC278CA4-3CD1-4CF6-9CCE-EF839EA0FE08}"/>
              </a:ext>
            </a:extLst>
          </p:cNvPr>
          <p:cNvSpPr/>
          <p:nvPr/>
        </p:nvSpPr>
        <p:spPr>
          <a:xfrm rot="10800000">
            <a:off x="3682697"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8" name="Right Brace 27">
            <a:extLst>
              <a:ext uri="{FF2B5EF4-FFF2-40B4-BE49-F238E27FC236}">
                <a16:creationId xmlns:a16="http://schemas.microsoft.com/office/drawing/2014/main" id="{BDB3F0CD-25F3-4686-9CC6-145D7AD10FBA}"/>
              </a:ext>
            </a:extLst>
          </p:cNvPr>
          <p:cNvSpPr/>
          <p:nvPr/>
        </p:nvSpPr>
        <p:spPr>
          <a:xfrm rot="5400000">
            <a:off x="3755877"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9" name="Right Brace 28">
            <a:extLst>
              <a:ext uri="{FF2B5EF4-FFF2-40B4-BE49-F238E27FC236}">
                <a16:creationId xmlns:a16="http://schemas.microsoft.com/office/drawing/2014/main" id="{C4626E08-B125-4614-8BA1-C5BC148BE77E}"/>
              </a:ext>
            </a:extLst>
          </p:cNvPr>
          <p:cNvSpPr/>
          <p:nvPr/>
        </p:nvSpPr>
        <p:spPr>
          <a:xfrm rot="16200000">
            <a:off x="3755877"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30" name="Rectangle: Rounded Corners 29">
            <a:extLst>
              <a:ext uri="{FF2B5EF4-FFF2-40B4-BE49-F238E27FC236}">
                <a16:creationId xmlns:a16="http://schemas.microsoft.com/office/drawing/2014/main" id="{2B0B376F-099E-44E1-AE2C-A2C71CED6FB4}"/>
              </a:ext>
            </a:extLst>
          </p:cNvPr>
          <p:cNvSpPr/>
          <p:nvPr/>
        </p:nvSpPr>
        <p:spPr>
          <a:xfrm>
            <a:off x="745861"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puede continuar la participación de las mujeres en el futuro?</a:t>
            </a:r>
            <a:endParaRPr lang="en-US" sz="2200">
              <a:solidFill>
                <a:schemeClr val="bg1"/>
              </a:solidFill>
              <a:latin typeface="+mj-lt"/>
            </a:endParaRPr>
          </a:p>
        </p:txBody>
      </p:sp>
      <p:sp>
        <p:nvSpPr>
          <p:cNvPr id="31" name="Rectangle: Rounded Corners 30">
            <a:extLst>
              <a:ext uri="{FF2B5EF4-FFF2-40B4-BE49-F238E27FC236}">
                <a16:creationId xmlns:a16="http://schemas.microsoft.com/office/drawing/2014/main" id="{830AC6E6-5B42-41DE-96C0-95CD3FCF868C}"/>
              </a:ext>
            </a:extLst>
          </p:cNvPr>
          <p:cNvSpPr/>
          <p:nvPr/>
        </p:nvSpPr>
        <p:spPr>
          <a:xfrm>
            <a:off x="898262"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podemos promover y apoyar una inclusión más significativa de las mujeres?</a:t>
            </a:r>
            <a:endParaRPr lang="en-US" sz="2200">
              <a:solidFill>
                <a:schemeClr val="bg1"/>
              </a:solidFill>
              <a:latin typeface="+mj-lt"/>
            </a:endParaRPr>
          </a:p>
        </p:txBody>
      </p:sp>
      <p:sp>
        <p:nvSpPr>
          <p:cNvPr id="32" name="Rectangle: Rounded Corners 31">
            <a:extLst>
              <a:ext uri="{FF2B5EF4-FFF2-40B4-BE49-F238E27FC236}">
                <a16:creationId xmlns:a16="http://schemas.microsoft.com/office/drawing/2014/main" id="{C0F22289-6C6A-438A-8451-06ECB5C2D28A}"/>
              </a:ext>
            </a:extLst>
          </p:cNvPr>
          <p:cNvSpPr/>
          <p:nvPr/>
        </p:nvSpPr>
        <p:spPr>
          <a:xfrm>
            <a:off x="381000"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¿Cuál es la situación actual de las mujeres?</a:t>
            </a:r>
            <a:endParaRPr lang="en-US" sz="2200">
              <a:solidFill>
                <a:schemeClr val="bg1"/>
              </a:solidFill>
              <a:latin typeface="+mj-lt"/>
            </a:endParaRPr>
          </a:p>
        </p:txBody>
      </p:sp>
      <p:sp>
        <p:nvSpPr>
          <p:cNvPr id="49" name="Rectangle: Rounded Corners 48">
            <a:extLst>
              <a:ext uri="{FF2B5EF4-FFF2-40B4-BE49-F238E27FC236}">
                <a16:creationId xmlns:a16="http://schemas.microsoft.com/office/drawing/2014/main" id="{AA69CE8D-4E43-44E2-B8DD-2BC863D59184}"/>
              </a:ext>
            </a:extLst>
          </p:cNvPr>
          <p:cNvSpPr/>
          <p:nvPr/>
        </p:nvSpPr>
        <p:spPr>
          <a:xfrm>
            <a:off x="2406381"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es posible que participen más mujeres?</a:t>
            </a:r>
            <a:endParaRPr lang="en-US" sz="2200">
              <a:solidFill>
                <a:schemeClr val="bg1"/>
              </a:solidFill>
              <a:latin typeface="+mj-lt"/>
            </a:endParaRPr>
          </a:p>
        </p:txBody>
      </p:sp>
      <p:sp>
        <p:nvSpPr>
          <p:cNvPr id="50" name="Rectangle: Rounded Corners 49">
            <a:extLst>
              <a:ext uri="{FF2B5EF4-FFF2-40B4-BE49-F238E27FC236}">
                <a16:creationId xmlns:a16="http://schemas.microsoft.com/office/drawing/2014/main" id="{36900549-1296-4836-860F-303BF4148983}"/>
              </a:ext>
            </a:extLst>
          </p:cNvPr>
          <p:cNvSpPr/>
          <p:nvPr/>
        </p:nvSpPr>
        <p:spPr>
          <a:xfrm>
            <a:off x="5098950"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podemos desarrollar la capacidad para la participación de las mujeres?</a:t>
            </a:r>
            <a:endParaRPr lang="en-US" sz="2200">
              <a:solidFill>
                <a:schemeClr val="bg1"/>
              </a:solidFill>
              <a:latin typeface="+mj-lt"/>
            </a:endParaRPr>
          </a:p>
        </p:txBody>
      </p:sp>
      <p:sp>
        <p:nvSpPr>
          <p:cNvPr id="51" name="Rectangle: Rounded Corners 50">
            <a:extLst>
              <a:ext uri="{FF2B5EF4-FFF2-40B4-BE49-F238E27FC236}">
                <a16:creationId xmlns:a16="http://schemas.microsoft.com/office/drawing/2014/main" id="{E1D032DD-1B4C-4133-AC59-7E7781B80F27}"/>
              </a:ext>
            </a:extLst>
          </p:cNvPr>
          <p:cNvSpPr/>
          <p:nvPr/>
        </p:nvSpPr>
        <p:spPr>
          <a:xfrm>
            <a:off x="1491816"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La participación de las mujeres</a:t>
            </a:r>
            <a:endParaRPr lang="en-US" sz="2200">
              <a:solidFill>
                <a:schemeClr val="bg1"/>
              </a:solidFill>
              <a:latin typeface="+mj-lt"/>
              <a:cs typeface="Arial" panose="020B0604020202020204" pitchFamily="34" charset="0"/>
            </a:endParaRPr>
          </a:p>
        </p:txBody>
      </p:sp>
      <p:sp>
        <p:nvSpPr>
          <p:cNvPr id="52" name="Arrow: Down 51">
            <a:extLst>
              <a:ext uri="{FF2B5EF4-FFF2-40B4-BE49-F238E27FC236}">
                <a16:creationId xmlns:a16="http://schemas.microsoft.com/office/drawing/2014/main" id="{D8F6FD39-67DE-4B7B-8EEE-D8DE5CDE16BA}"/>
              </a:ext>
            </a:extLst>
          </p:cNvPr>
          <p:cNvSpPr/>
          <p:nvPr/>
        </p:nvSpPr>
        <p:spPr>
          <a:xfrm rot="10800000">
            <a:off x="3682697"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3" name="Arrow: Down 52">
            <a:extLst>
              <a:ext uri="{FF2B5EF4-FFF2-40B4-BE49-F238E27FC236}">
                <a16:creationId xmlns:a16="http://schemas.microsoft.com/office/drawing/2014/main" id="{39AAB7EC-950D-4C4D-9D9C-E061940F1A3A}"/>
              </a:ext>
            </a:extLst>
          </p:cNvPr>
          <p:cNvSpPr/>
          <p:nvPr/>
        </p:nvSpPr>
        <p:spPr>
          <a:xfrm rot="10800000">
            <a:off x="3682697"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54" name="Rectangle 53">
            <a:extLst>
              <a:ext uri="{FF2B5EF4-FFF2-40B4-BE49-F238E27FC236}">
                <a16:creationId xmlns:a16="http://schemas.microsoft.com/office/drawing/2014/main" id="{38152679-FCBE-42F6-8DB2-3B9538DF2170}"/>
              </a:ext>
            </a:extLst>
          </p:cNvPr>
          <p:cNvSpPr/>
          <p:nvPr/>
        </p:nvSpPr>
        <p:spPr>
          <a:xfrm>
            <a:off x="304800" y="4128119"/>
            <a:ext cx="6967332" cy="429198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55" name="Rectangle 54">
            <a:extLst>
              <a:ext uri="{FF2B5EF4-FFF2-40B4-BE49-F238E27FC236}">
                <a16:creationId xmlns:a16="http://schemas.microsoft.com/office/drawing/2014/main" id="{857CCDA7-DB1A-4EAF-BFA8-CBD54156A963}"/>
              </a:ext>
            </a:extLst>
          </p:cNvPr>
          <p:cNvSpPr/>
          <p:nvPr/>
        </p:nvSpPr>
        <p:spPr>
          <a:xfrm>
            <a:off x="304800" y="2724786"/>
            <a:ext cx="6967332" cy="13096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1339717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BD9A2-8E5C-4B1E-9CF1-6A6BACFA5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8947" y="0"/>
            <a:ext cx="10471135" cy="10287000"/>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23" name="TextBox 22">
            <a:extLst>
              <a:ext uri="{FF2B5EF4-FFF2-40B4-BE49-F238E27FC236}">
                <a16:creationId xmlns:a16="http://schemas.microsoft.com/office/drawing/2014/main" id="{54B7D59A-C298-4671-B692-262F2D406C65}"/>
              </a:ext>
            </a:extLst>
          </p:cNvPr>
          <p:cNvSpPr txBox="1"/>
          <p:nvPr/>
        </p:nvSpPr>
        <p:spPr>
          <a:xfrm>
            <a:off x="248250" y="867668"/>
            <a:ext cx="7094019" cy="87716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panose="020B0604020202020204" charset="0"/>
              </a:rPr>
              <a:t>Incorporar cuestiones de género en las políticas institucionales (por ejemplo, comités comunitarios, estrategias de la organización, incidencia para que las instituciones establezcan o actualicen directrices/políticas de género).</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panose="020B0604020202020204" charset="0"/>
              </a:rPr>
              <a:t>Mecanismos de apoyo para mantener y compartir habilidades y conocimiento.</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panose="020B0604020202020204" charset="0"/>
              </a:rPr>
              <a:t>Apoyar/facilitar conexiones con otras comunidades e instituciones que apoyan la participación de las mujeres, especialmente redes de mujeres (más información en el Módulo 3).</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panose="020B0604020202020204" charset="0"/>
              </a:rPr>
              <a:t>Colaborar con organizaciones que se especializan en género, derechos humanos, organización comunitaria.</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panose="020B0604020202020204" charset="0"/>
              </a:rPr>
              <a:t>Tener una estrategia a largo plazo para la participación de la comunidad para la igualdad de género, ya que este trabajo requiere tiempo para generar confianza y trabajar con las normas tradicionales.</a:t>
            </a:r>
          </a:p>
        </p:txBody>
      </p:sp>
      <p:sp>
        <p:nvSpPr>
          <p:cNvPr id="10" name="Freeform 4">
            <a:extLst>
              <a:ext uri="{FF2B5EF4-FFF2-40B4-BE49-F238E27FC236}">
                <a16:creationId xmlns:a16="http://schemas.microsoft.com/office/drawing/2014/main" id="{5981A225-E8C2-43D6-B4F4-0958A67025E1}"/>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11" name="TextBox 10">
            <a:extLst>
              <a:ext uri="{FF2B5EF4-FFF2-40B4-BE49-F238E27FC236}">
                <a16:creationId xmlns:a16="http://schemas.microsoft.com/office/drawing/2014/main" id="{24B0DD93-A5E9-4CC2-9140-6E5E0E3B1350}"/>
              </a:ext>
            </a:extLst>
          </p:cNvPr>
          <p:cNvSpPr txBox="1"/>
          <p:nvPr/>
        </p:nvSpPr>
        <p:spPr>
          <a:xfrm>
            <a:off x="7708548" y="1562100"/>
            <a:ext cx="10579452" cy="1323439"/>
          </a:xfrm>
          <a:prstGeom prst="rect">
            <a:avLst/>
          </a:prstGeom>
          <a:noFill/>
        </p:spPr>
        <p:txBody>
          <a:bodyPr wrap="square">
            <a:spAutoFit/>
          </a:bodyPr>
          <a:lstStyle/>
          <a:p>
            <a:r>
              <a:rPr lang="es-ES" sz="4000" b="1">
                <a:solidFill>
                  <a:schemeClr val="bg1"/>
                </a:solidFill>
                <a:latin typeface="Now" panose="020B0604020202020204" charset="0"/>
              </a:rPr>
              <a:t>Estableciendo formas sostenidas de trabajo </a:t>
            </a:r>
            <a:endParaRPr lang="en-US" sz="4000" b="1">
              <a:solidFill>
                <a:schemeClr val="bg1"/>
              </a:solidFill>
              <a:latin typeface="Now" panose="020B0604020202020204" charset="0"/>
            </a:endParaRPr>
          </a:p>
        </p:txBody>
      </p:sp>
      <p:sp>
        <p:nvSpPr>
          <p:cNvPr id="13" name="TextBox 12">
            <a:extLst>
              <a:ext uri="{FF2B5EF4-FFF2-40B4-BE49-F238E27FC236}">
                <a16:creationId xmlns:a16="http://schemas.microsoft.com/office/drawing/2014/main" id="{02FEDA5D-3156-4259-89D8-3456C4E6DD61}"/>
              </a:ext>
            </a:extLst>
          </p:cNvPr>
          <p:cNvSpPr txBox="1"/>
          <p:nvPr/>
        </p:nvSpPr>
        <p:spPr>
          <a:xfrm>
            <a:off x="8104268" y="5063064"/>
            <a:ext cx="9144000" cy="2246769"/>
          </a:xfrm>
          <a:prstGeom prst="rect">
            <a:avLst/>
          </a:prstGeom>
          <a:noFill/>
        </p:spPr>
        <p:txBody>
          <a:bodyPr wrap="square">
            <a:spAutoFit/>
          </a:bodyPr>
          <a:lstStyle/>
          <a:p>
            <a:r>
              <a:rPr lang="es-ES" sz="2800">
                <a:solidFill>
                  <a:schemeClr val="bg1"/>
                </a:solidFill>
                <a:latin typeface="Now" panose="020B0604020202020204" charset="0"/>
              </a:rPr>
              <a:t>¿Y cómo se puede institucionalizar la participación de las mujeres - y el trabajo necesario para establecer entornos de empoderamiento y capacidad de apoyo - para que pueda continuar incluso más allá del ciclo actual de subvenciones?</a:t>
            </a:r>
            <a:endParaRPr lang="en-US" sz="2800">
              <a:solidFill>
                <a:schemeClr val="bg1"/>
              </a:solidFill>
              <a:latin typeface="Now" panose="020B0604020202020204" charset="0"/>
            </a:endParaRPr>
          </a:p>
        </p:txBody>
      </p:sp>
      <p:sp>
        <p:nvSpPr>
          <p:cNvPr id="14" name="AutoShape 10">
            <a:extLst>
              <a:ext uri="{FF2B5EF4-FFF2-40B4-BE49-F238E27FC236}">
                <a16:creationId xmlns:a16="http://schemas.microsoft.com/office/drawing/2014/main" id="{62EA31D2-ADA3-49E7-82A0-32EE5B3B5A55}"/>
              </a:ext>
            </a:extLst>
          </p:cNvPr>
          <p:cNvSpPr/>
          <p:nvPr/>
        </p:nvSpPr>
        <p:spPr>
          <a:xfrm rot="-5400000" flipH="1">
            <a:off x="12542741" y="1222969"/>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15" name="TextBox 14">
            <a:extLst>
              <a:ext uri="{FF2B5EF4-FFF2-40B4-BE49-F238E27FC236}">
                <a16:creationId xmlns:a16="http://schemas.microsoft.com/office/drawing/2014/main" id="{7E1A3332-D9A9-43F6-956B-9AB8AB7E0FE4}"/>
              </a:ext>
            </a:extLst>
          </p:cNvPr>
          <p:cNvSpPr txBox="1"/>
          <p:nvPr/>
        </p:nvSpPr>
        <p:spPr>
          <a:xfrm>
            <a:off x="8104268" y="3216124"/>
            <a:ext cx="9144000" cy="892552"/>
          </a:xfrm>
          <a:prstGeom prst="rect">
            <a:avLst/>
          </a:prstGeom>
          <a:noFill/>
        </p:spPr>
        <p:txBody>
          <a:bodyPr wrap="square">
            <a:spAutoFit/>
          </a:bodyPr>
          <a:lstStyle/>
          <a:p>
            <a:r>
              <a:rPr lang="es-ES" sz="2600">
                <a:solidFill>
                  <a:schemeClr val="bg1"/>
                </a:solidFill>
                <a:latin typeface="Now" panose="020B0604020202020204" charset="0"/>
              </a:rPr>
              <a:t>¿Cómo se puede incorporar la participación de las mujeres en el trabajo a largo plazo?</a:t>
            </a:r>
            <a:endParaRPr lang="en-US" sz="2600">
              <a:solidFill>
                <a:schemeClr val="bg1"/>
              </a:solidFill>
              <a:latin typeface="Now" panose="020B0604020202020204" charset="0"/>
            </a:endParaRPr>
          </a:p>
        </p:txBody>
      </p:sp>
    </p:spTree>
    <p:extLst>
      <p:ext uri="{BB962C8B-B14F-4D97-AF65-F5344CB8AC3E}">
        <p14:creationId xmlns:p14="http://schemas.microsoft.com/office/powerpoint/2010/main" val="2910636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6" name="TextBox 45">
            <a:extLst>
              <a:ext uri="{FF2B5EF4-FFF2-40B4-BE49-F238E27FC236}">
                <a16:creationId xmlns:a16="http://schemas.microsoft.com/office/drawing/2014/main" id="{29AD5706-375F-4BBD-93E9-5BBF7E5648D2}"/>
              </a:ext>
            </a:extLst>
          </p:cNvPr>
          <p:cNvSpPr txBox="1"/>
          <p:nvPr/>
        </p:nvSpPr>
        <p:spPr>
          <a:xfrm>
            <a:off x="818200" y="4005501"/>
            <a:ext cx="8104909" cy="5080750"/>
          </a:xfrm>
          <a:prstGeom prst="rect">
            <a:avLst/>
          </a:prstGeom>
          <a:noFill/>
        </p:spPr>
        <p:txBody>
          <a:bodyPr wrap="square">
            <a:spAutoFit/>
          </a:bodyPr>
          <a:lstStyle/>
          <a:p>
            <a:pPr>
              <a:lnSpc>
                <a:spcPts val="3000"/>
              </a:lnSpc>
            </a:pPr>
            <a:r>
              <a:rPr lang="en-US">
                <a:solidFill>
                  <a:schemeClr val="tx1"/>
                </a:solidFill>
                <a:latin typeface="Now" panose="020B0604020202020204" charset="0"/>
              </a:rPr>
              <a:t>WorldFish</a:t>
            </a:r>
            <a:r>
              <a:rPr lang="en-US">
                <a:latin typeface="Now" panose="020B0604020202020204" charset="0"/>
              </a:rPr>
              <a:t> |</a:t>
            </a:r>
            <a:r>
              <a:rPr lang="en-US">
                <a:solidFill>
                  <a:schemeClr val="tx1"/>
                </a:solidFill>
                <a:latin typeface="Now" panose="020B0604020202020204" charset="0"/>
              </a:rPr>
              <a:t> Camboya</a:t>
            </a:r>
          </a:p>
          <a:p>
            <a:pPr>
              <a:lnSpc>
                <a:spcPts val="3000"/>
              </a:lnSpc>
            </a:pPr>
            <a:r>
              <a:rPr lang="es-ES" sz="2200">
                <a:solidFill>
                  <a:schemeClr val="tx1"/>
                </a:solidFill>
                <a:latin typeface="Now" panose="020B0604020202020204" charset="0"/>
              </a:rPr>
              <a:t>Muchos de los beneficios de involucrar a las mujeres no provienen directamente de un proyecto, sino de las sinergias entre diferentes proyectos y áreas de trabajo. </a:t>
            </a:r>
          </a:p>
          <a:p>
            <a:pPr>
              <a:lnSpc>
                <a:spcPts val="3000"/>
              </a:lnSpc>
            </a:pPr>
            <a:endParaRPr lang="es-ES" sz="2200">
              <a:latin typeface="Now" panose="020B0604020202020204" charset="0"/>
            </a:endParaRPr>
          </a:p>
          <a:p>
            <a:pPr>
              <a:lnSpc>
                <a:spcPts val="3000"/>
              </a:lnSpc>
            </a:pPr>
            <a:r>
              <a:rPr lang="es-ES" sz="2200">
                <a:solidFill>
                  <a:schemeClr val="tx1"/>
                </a:solidFill>
                <a:latin typeface="Now" panose="020B0604020202020204" charset="0"/>
              </a:rPr>
              <a:t>Trabajar con mujeres bajo su subvención CEPF colocó la base para futuros eventos e interacciones como parte de un proceso a largo plazo.</a:t>
            </a:r>
            <a:endParaRPr lang="en-US" sz="2200">
              <a:solidFill>
                <a:schemeClr val="tx1"/>
              </a:solidFill>
              <a:latin typeface="Now" panose="020B0604020202020204" charset="0"/>
            </a:endParaRPr>
          </a:p>
          <a:p>
            <a:pPr>
              <a:lnSpc>
                <a:spcPts val="3000"/>
              </a:lnSpc>
            </a:pPr>
            <a:endParaRPr lang="en-US" sz="2200">
              <a:solidFill>
                <a:schemeClr val="tx1"/>
              </a:solidFill>
              <a:latin typeface="Now" panose="020B0604020202020204" charset="0"/>
            </a:endParaRPr>
          </a:p>
          <a:p>
            <a:pPr>
              <a:lnSpc>
                <a:spcPts val="3000"/>
              </a:lnSpc>
            </a:pPr>
            <a:r>
              <a:rPr lang="en-US">
                <a:solidFill>
                  <a:schemeClr val="tx1"/>
                </a:solidFill>
                <a:latin typeface="Now" panose="020B0604020202020204" charset="0"/>
              </a:rPr>
              <a:t>FACT | Camboya</a:t>
            </a:r>
          </a:p>
          <a:p>
            <a:pPr>
              <a:lnSpc>
                <a:spcPts val="3000"/>
              </a:lnSpc>
            </a:pPr>
            <a:r>
              <a:rPr lang="es-ES" sz="2200">
                <a:solidFill>
                  <a:schemeClr val="tx1"/>
                </a:solidFill>
                <a:latin typeface="Now" panose="020B0604020202020204" charset="0"/>
              </a:rPr>
              <a:t>Aprendió mucho de otros donantes, incluido Oxfam, mientras implementaba proyectos financiados por CEPF y otros</a:t>
            </a:r>
            <a:endParaRPr lang="en-US" sz="2200">
              <a:solidFill>
                <a:schemeClr val="tx1"/>
              </a:solidFill>
              <a:latin typeface="Now" panose="020B0604020202020204" charset="0"/>
            </a:endParaRPr>
          </a:p>
        </p:txBody>
      </p:sp>
      <p:sp>
        <p:nvSpPr>
          <p:cNvPr id="5" name="TextBox 4">
            <a:extLst>
              <a:ext uri="{FF2B5EF4-FFF2-40B4-BE49-F238E27FC236}">
                <a16:creationId xmlns:a16="http://schemas.microsoft.com/office/drawing/2014/main" id="{EE6B0D76-8293-4BD5-9174-0D5AE8EB6295}"/>
              </a:ext>
            </a:extLst>
          </p:cNvPr>
          <p:cNvSpPr txBox="1"/>
          <p:nvPr/>
        </p:nvSpPr>
        <p:spPr>
          <a:xfrm>
            <a:off x="3429000" y="1608804"/>
            <a:ext cx="54504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prstClr val="white"/>
                </a:solidFill>
                <a:effectLst/>
                <a:uLnTx/>
                <a:uFillTx/>
                <a:latin typeface="Now" panose="020B0604020202020204" charset="0"/>
                <a:ea typeface="+mn-ea"/>
                <a:cs typeface="+mn-cs"/>
              </a:rPr>
              <a:t>Ejemplos de cómo </a:t>
            </a:r>
          </a:p>
        </p:txBody>
      </p:sp>
      <p:sp>
        <p:nvSpPr>
          <p:cNvPr id="6" name="TextBox 5">
            <a:extLst>
              <a:ext uri="{FF2B5EF4-FFF2-40B4-BE49-F238E27FC236}">
                <a16:creationId xmlns:a16="http://schemas.microsoft.com/office/drawing/2014/main" id="{1C3C6E48-BF77-4317-A14C-B38E56CC1E74}"/>
              </a:ext>
            </a:extLst>
          </p:cNvPr>
          <p:cNvSpPr txBox="1"/>
          <p:nvPr/>
        </p:nvSpPr>
        <p:spPr>
          <a:xfrm>
            <a:off x="665800" y="2893993"/>
            <a:ext cx="6961580" cy="954107"/>
          </a:xfrm>
          <a:prstGeom prst="rect">
            <a:avLst/>
          </a:prstGeom>
          <a:noFill/>
        </p:spPr>
        <p:txBody>
          <a:bodyPr wrap="square" rtlCol="0">
            <a:spAutoFit/>
          </a:bodyPr>
          <a:lstStyle/>
          <a:p>
            <a:r>
              <a:rPr lang="es-ES" sz="2800">
                <a:solidFill>
                  <a:schemeClr val="bg1"/>
                </a:solidFill>
                <a:latin typeface="Now" panose="020B0604020202020204" charset="0"/>
              </a:rPr>
              <a:t>Coordinar el trabajo de género en todos los proyectos</a:t>
            </a:r>
            <a:endParaRPr lang="en-US" sz="2400">
              <a:solidFill>
                <a:schemeClr val="bg1"/>
              </a:solidFill>
              <a:latin typeface="Now" panose="020B0604020202020204" charset="0"/>
            </a:endParaRPr>
          </a:p>
        </p:txBody>
      </p:sp>
      <p:sp>
        <p:nvSpPr>
          <p:cNvPr id="7" name="AutoShape 2">
            <a:extLst>
              <a:ext uri="{FF2B5EF4-FFF2-40B4-BE49-F238E27FC236}">
                <a16:creationId xmlns:a16="http://schemas.microsoft.com/office/drawing/2014/main" id="{5C950826-3FCE-4394-ADCD-D67CBD380FF1}"/>
              </a:ext>
            </a:extLst>
          </p:cNvPr>
          <p:cNvSpPr/>
          <p:nvPr/>
        </p:nvSpPr>
        <p:spPr>
          <a:xfrm>
            <a:off x="763841" y="3888046"/>
            <a:ext cx="7750559" cy="0"/>
          </a:xfrm>
          <a:prstGeom prst="line">
            <a:avLst/>
          </a:prstGeom>
          <a:ln w="28575" cap="rnd">
            <a:solidFill>
              <a:schemeClr val="bg1"/>
            </a:solidFill>
            <a:prstDash val="sysDot"/>
            <a:headEnd type="none" w="sm" len="sm"/>
            <a:tailEnd type="none" w="sm" len="sm"/>
          </a:ln>
        </p:spPr>
      </p:sp>
      <p:sp>
        <p:nvSpPr>
          <p:cNvPr id="8" name="TextBox 7">
            <a:extLst>
              <a:ext uri="{FF2B5EF4-FFF2-40B4-BE49-F238E27FC236}">
                <a16:creationId xmlns:a16="http://schemas.microsoft.com/office/drawing/2014/main" id="{B412DCEC-D62C-4F2F-B72F-C0BDAC11B4AE}"/>
              </a:ext>
            </a:extLst>
          </p:cNvPr>
          <p:cNvSpPr txBox="1"/>
          <p:nvPr/>
        </p:nvSpPr>
        <p:spPr>
          <a:xfrm>
            <a:off x="9677400" y="4020860"/>
            <a:ext cx="8104908" cy="5703869"/>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1200"/>
              </a:spcAft>
              <a:buClrTx/>
              <a:buSzTx/>
              <a:buFontTx/>
              <a:buNone/>
              <a:tabLst/>
              <a:defRPr/>
            </a:pPr>
            <a:r>
              <a:rPr lang="es-ES" dirty="0">
                <a:solidFill>
                  <a:prstClr val="black"/>
                </a:solidFill>
                <a:latin typeface="Now" panose="020B0604020202020204" charset="0"/>
              </a:rPr>
              <a:t>a partir de experiencias en la RDP Lao</a:t>
            </a:r>
          </a:p>
          <a:p>
            <a:pPr marL="0" marR="0" lvl="0" indent="0" algn="l" defTabSz="914400" rtl="0" eaLnBrk="1" fontAlgn="auto" latinLnBrk="0" hangingPunct="1">
              <a:lnSpc>
                <a:spcPts val="3000"/>
              </a:lnSpc>
              <a:spcBef>
                <a:spcPts val="0"/>
              </a:spcBef>
              <a:spcAft>
                <a:spcPts val="1200"/>
              </a:spcAft>
              <a:buClrTx/>
              <a:buSzTx/>
              <a:buFontTx/>
              <a:buNone/>
              <a:tabLst/>
              <a:defRPr/>
            </a:pPr>
            <a:r>
              <a:rPr lang="es-ES" sz="2200" dirty="0">
                <a:effectLst/>
                <a:latin typeface="Now" panose="020B0604020202020204" charset="0"/>
                <a:ea typeface="Calibri" panose="020F0502020204030204" pitchFamily="34" charset="0"/>
                <a:cs typeface="Myanmar Text" panose="020B0502040204020203" pitchFamily="34" charset="0"/>
              </a:rPr>
              <a:t>Comprometerse con las instituciones gubernamentales con el género como un “punto de entrada” ha abierto nuevos espacios para trabajar en temas ambientales.</a:t>
            </a:r>
          </a:p>
          <a:p>
            <a:pPr marL="0" marR="0" lvl="0" indent="0" algn="l" defTabSz="914400" rtl="0" eaLnBrk="1" fontAlgn="auto" latinLnBrk="0" hangingPunct="1">
              <a:lnSpc>
                <a:spcPts val="3000"/>
              </a:lnSpc>
              <a:spcBef>
                <a:spcPts val="0"/>
              </a:spcBef>
              <a:spcAft>
                <a:spcPts val="1200"/>
              </a:spcAft>
              <a:buClrTx/>
              <a:buSzTx/>
              <a:buFontTx/>
              <a:buNone/>
              <a:tabLst/>
              <a:defRPr/>
            </a:pPr>
            <a:r>
              <a:rPr lang="es-ES" sz="2200" dirty="0">
                <a:effectLst/>
                <a:latin typeface="Now" panose="020B0604020202020204" charset="0"/>
                <a:ea typeface="Calibri" panose="020F0502020204030204" pitchFamily="34" charset="0"/>
                <a:cs typeface="Myanmar Text" panose="020B0502040204020203" pitchFamily="34" charset="0"/>
              </a:rPr>
              <a:t>Proponemos la colaboración con departamentos gubernamentales para trabajar en la transversalización de género, para alinearse con los compromisos internacionales con la igualdad de género.</a:t>
            </a:r>
          </a:p>
          <a:p>
            <a:pPr marL="0" marR="0" lvl="0" indent="0" algn="l" defTabSz="914400" rtl="0" eaLnBrk="1" fontAlgn="auto" latinLnBrk="0" hangingPunct="1">
              <a:lnSpc>
                <a:spcPts val="3000"/>
              </a:lnSpc>
              <a:spcBef>
                <a:spcPts val="0"/>
              </a:spcBef>
              <a:spcAft>
                <a:spcPts val="1200"/>
              </a:spcAft>
              <a:buClrTx/>
              <a:buSzTx/>
              <a:buFontTx/>
              <a:buNone/>
              <a:tabLst/>
              <a:defRPr/>
            </a:pPr>
            <a:r>
              <a:rPr lang="es-ES" sz="2200" dirty="0">
                <a:effectLst/>
                <a:latin typeface="Now" panose="020B0604020202020204" charset="0"/>
                <a:ea typeface="Calibri" panose="020F0502020204030204" pitchFamily="34" charset="0"/>
                <a:cs typeface="Myanmar Text" panose="020B0502040204020203" pitchFamily="34" charset="0"/>
              </a:rPr>
              <a:t>Esto nos ha facilitado abordar temas políticamente sensibles como los impactos de los proyectos hidroeléctricos en los recursos naturales y las comunidades.</a:t>
            </a:r>
          </a:p>
          <a:p>
            <a:pPr marR="0" lvl="0">
              <a:lnSpc>
                <a:spcPts val="3000"/>
              </a:lnSpc>
              <a:spcBef>
                <a:spcPts val="0"/>
              </a:spcBef>
              <a:spcAft>
                <a:spcPts val="1200"/>
              </a:spcAft>
            </a:pPr>
            <a:endParaRPr lang="en-US" sz="2400" dirty="0">
              <a:effectLst/>
              <a:latin typeface="Now" panose="020B0604020202020204" charset="0"/>
              <a:ea typeface="Calibri" panose="020F0502020204030204" pitchFamily="34" charset="0"/>
              <a:cs typeface="Myanmar Text" panose="020B0502040204020203" pitchFamily="34" charset="0"/>
            </a:endParaRPr>
          </a:p>
        </p:txBody>
      </p:sp>
      <p:sp>
        <p:nvSpPr>
          <p:cNvPr id="9" name="AutoShape 2">
            <a:extLst>
              <a:ext uri="{FF2B5EF4-FFF2-40B4-BE49-F238E27FC236}">
                <a16:creationId xmlns:a16="http://schemas.microsoft.com/office/drawing/2014/main" id="{4461397B-5402-4F5D-B691-907D10262146}"/>
              </a:ext>
            </a:extLst>
          </p:cNvPr>
          <p:cNvSpPr/>
          <p:nvPr/>
        </p:nvSpPr>
        <p:spPr>
          <a:xfrm>
            <a:off x="9616575" y="3903405"/>
            <a:ext cx="7750559" cy="0"/>
          </a:xfrm>
          <a:prstGeom prst="line">
            <a:avLst/>
          </a:prstGeom>
          <a:ln w="28575" cap="rnd">
            <a:solidFill>
              <a:schemeClr val="bg1"/>
            </a:solidFill>
            <a:prstDash val="sysDot"/>
            <a:headEnd type="none" w="sm" len="sm"/>
            <a:tailEnd type="none" w="sm" len="sm"/>
          </a:ln>
        </p:spPr>
      </p:sp>
      <p:sp>
        <p:nvSpPr>
          <p:cNvPr id="10" name="TextBox 9">
            <a:extLst>
              <a:ext uri="{FF2B5EF4-FFF2-40B4-BE49-F238E27FC236}">
                <a16:creationId xmlns:a16="http://schemas.microsoft.com/office/drawing/2014/main" id="{8DF09A98-B650-4BB5-8148-17D48C32389E}"/>
              </a:ext>
            </a:extLst>
          </p:cNvPr>
          <p:cNvSpPr txBox="1"/>
          <p:nvPr/>
        </p:nvSpPr>
        <p:spPr>
          <a:xfrm>
            <a:off x="9548115" y="3293805"/>
            <a:ext cx="8435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a:solidFill>
                  <a:prstClr val="white"/>
                </a:solidFill>
                <a:latin typeface="Now" panose="020B0604020202020204" charset="0"/>
              </a:rPr>
              <a:t>Trabajar en todos los sectores</a:t>
            </a:r>
            <a:endParaRPr kumimoji="0" lang="en-US" sz="24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4" name="Freeform 4">
            <a:extLst>
              <a:ext uri="{FF2B5EF4-FFF2-40B4-BE49-F238E27FC236}">
                <a16:creationId xmlns:a16="http://schemas.microsoft.com/office/drawing/2014/main" id="{6329B06A-287E-495D-A80C-8343DBA6EC08}"/>
              </a:ext>
            </a:extLst>
          </p:cNvPr>
          <p:cNvSpPr/>
          <p:nvPr/>
        </p:nvSpPr>
        <p:spPr>
          <a:xfrm>
            <a:off x="7627380" y="1571157"/>
            <a:ext cx="10355820" cy="1187940"/>
          </a:xfrm>
          <a:custGeom>
            <a:avLst/>
            <a:gdLst/>
            <a:ahLst/>
            <a:cxnLst/>
            <a:rect l="l" t="t" r="r" b="b"/>
            <a:pathLst>
              <a:path w="1913890" h="1913890">
                <a:moveTo>
                  <a:pt x="0" y="0"/>
                </a:moveTo>
                <a:lnTo>
                  <a:pt x="1913890" y="0"/>
                </a:lnTo>
                <a:lnTo>
                  <a:pt x="1913890" y="1913890"/>
                </a:lnTo>
                <a:lnTo>
                  <a:pt x="0" y="1913890"/>
                </a:lnTo>
                <a:close/>
              </a:path>
            </a:pathLst>
          </a:custGeom>
          <a:solidFill>
            <a:srgbClr val="F9844A"/>
          </a:solidFill>
        </p:spPr>
        <p:txBody>
          <a:bodyPr/>
          <a:lstStyle/>
          <a:p>
            <a:endParaRPr lang="en-US"/>
          </a:p>
        </p:txBody>
      </p:sp>
      <p:sp>
        <p:nvSpPr>
          <p:cNvPr id="15" name="TextBox 14">
            <a:extLst>
              <a:ext uri="{FF2B5EF4-FFF2-40B4-BE49-F238E27FC236}">
                <a16:creationId xmlns:a16="http://schemas.microsoft.com/office/drawing/2014/main" id="{4C9B026D-9737-44B5-B0E4-74CF30F9F9B0}"/>
              </a:ext>
            </a:extLst>
          </p:cNvPr>
          <p:cNvSpPr txBox="1"/>
          <p:nvPr/>
        </p:nvSpPr>
        <p:spPr>
          <a:xfrm>
            <a:off x="7708548" y="1562100"/>
            <a:ext cx="10579452" cy="707886"/>
          </a:xfrm>
          <a:prstGeom prst="rect">
            <a:avLst/>
          </a:prstGeom>
          <a:noFill/>
        </p:spPr>
        <p:txBody>
          <a:bodyPr wrap="square">
            <a:spAutoFit/>
          </a:bodyPr>
          <a:lstStyle/>
          <a:p>
            <a:r>
              <a:rPr lang="es-ES" sz="4000" b="1">
                <a:solidFill>
                  <a:schemeClr val="bg1"/>
                </a:solidFill>
                <a:latin typeface="Now" panose="020B0604020202020204" charset="0"/>
              </a:rPr>
              <a:t>Establecer formas sostenidas de trabajo </a:t>
            </a:r>
            <a:endParaRPr lang="en-US" sz="4000" b="1">
              <a:solidFill>
                <a:schemeClr val="bg1"/>
              </a:solidFill>
              <a:latin typeface="Now" panose="020B0604020202020204" charset="0"/>
            </a:endParaRPr>
          </a:p>
        </p:txBody>
      </p:sp>
    </p:spTree>
    <p:extLst>
      <p:ext uri="{BB962C8B-B14F-4D97-AF65-F5344CB8AC3E}">
        <p14:creationId xmlns:p14="http://schemas.microsoft.com/office/powerpoint/2010/main" val="2298267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46" name="TextBox 45">
            <a:extLst>
              <a:ext uri="{FF2B5EF4-FFF2-40B4-BE49-F238E27FC236}">
                <a16:creationId xmlns:a16="http://schemas.microsoft.com/office/drawing/2014/main" id="{29AD5706-375F-4BBD-93E9-5BBF7E5648D2}"/>
              </a:ext>
            </a:extLst>
          </p:cNvPr>
          <p:cNvSpPr txBox="1"/>
          <p:nvPr/>
        </p:nvSpPr>
        <p:spPr>
          <a:xfrm>
            <a:off x="1295400" y="3865007"/>
            <a:ext cx="7620000"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a:ln>
                  <a:noFill/>
                </a:ln>
                <a:solidFill>
                  <a:prstClr val="black"/>
                </a:solidFill>
                <a:effectLst/>
                <a:uLnTx/>
                <a:uFillTx/>
                <a:latin typeface="Now" panose="020B0604020202020204" charset="0"/>
              </a:rPr>
              <a:t>HA | Camboya</a:t>
            </a:r>
          </a:p>
          <a:p>
            <a:pPr marR="0" lvl="0">
              <a:lnSpc>
                <a:spcPts val="3000"/>
              </a:lnSpc>
              <a:spcBef>
                <a:spcPts val="0"/>
              </a:spcBef>
              <a:spcAft>
                <a:spcPts val="1200"/>
              </a:spcAft>
            </a:pPr>
            <a:r>
              <a:rPr lang="es-ES" sz="2200">
                <a:effectLst/>
                <a:latin typeface="Now" panose="020B0604020202020204" charset="0"/>
                <a:ea typeface="Calibri" panose="020F0502020204030204" pitchFamily="34" charset="0"/>
                <a:cs typeface="Myanmar Text" panose="020B0502040204020203" pitchFamily="34" charset="0"/>
              </a:rPr>
              <a:t>Comenzó a trabajar en género en 2009 y continúa hoy; han visto una oportunidad en las perspectivas de hombres y mujeres, con una mayor participación de las mujeres (y las familias, lo que permite una mayor participación). Sin embargo, todavía hay más cambio por delante</a:t>
            </a:r>
          </a:p>
          <a:p>
            <a:pPr marR="0" lvl="0">
              <a:lnSpc>
                <a:spcPts val="3000"/>
              </a:lnSpc>
              <a:spcBef>
                <a:spcPts val="0"/>
              </a:spcBef>
              <a:spcAft>
                <a:spcPts val="1200"/>
              </a:spcAft>
            </a:pPr>
            <a:r>
              <a:rPr lang="es-ES" sz="2200">
                <a:effectLst/>
                <a:latin typeface="Now" panose="020B0604020202020204" charset="0"/>
                <a:ea typeface="Calibri" panose="020F0502020204030204" pitchFamily="34" charset="0"/>
                <a:cs typeface="Myanmar Text" panose="020B0502040204020203" pitchFamily="34" charset="0"/>
              </a:rPr>
              <a:t>Apoyamos la educación secundaria y universitaria de los jóvenes indígenas para desarrollar su capacidad a largo plazo. Intercambian su conocimiento con mujeres indígenas en el pueblo, quienes comparten su conocimiento tradicional en colaboración con los estudiantes.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a:ln>
                <a:noFill/>
              </a:ln>
              <a:solidFill>
                <a:srgbClr val="C0504D"/>
              </a:solidFill>
              <a:effectLst/>
              <a:uLnTx/>
              <a:uFillTx/>
              <a:latin typeface="Now" panose="020B0604020202020204" charset="0"/>
              <a:ea typeface="+mn-ea"/>
              <a:cs typeface="+mn-cs"/>
            </a:endParaRPr>
          </a:p>
        </p:txBody>
      </p:sp>
      <p:sp>
        <p:nvSpPr>
          <p:cNvPr id="6" name="TextBox 5">
            <a:extLst>
              <a:ext uri="{FF2B5EF4-FFF2-40B4-BE49-F238E27FC236}">
                <a16:creationId xmlns:a16="http://schemas.microsoft.com/office/drawing/2014/main" id="{1C3C6E48-BF77-4317-A14C-B38E56CC1E74}"/>
              </a:ext>
            </a:extLst>
          </p:cNvPr>
          <p:cNvSpPr txBox="1"/>
          <p:nvPr/>
        </p:nvSpPr>
        <p:spPr>
          <a:xfrm>
            <a:off x="1143000" y="3150097"/>
            <a:ext cx="5768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white"/>
                </a:solidFill>
                <a:effectLst/>
                <a:uLnTx/>
                <a:uFillTx/>
                <a:latin typeface="Now" panose="020B0604020202020204" charset="0"/>
                <a:ea typeface="+mn-ea"/>
                <a:cs typeface="+mn-cs"/>
              </a:rPr>
              <a:t>Tener visión a largo plazo</a:t>
            </a:r>
            <a:endParaRPr kumimoji="0" lang="en-US" sz="24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7" name="AutoShape 2">
            <a:extLst>
              <a:ext uri="{FF2B5EF4-FFF2-40B4-BE49-F238E27FC236}">
                <a16:creationId xmlns:a16="http://schemas.microsoft.com/office/drawing/2014/main" id="{5C950826-3FCE-4394-ADCD-D67CBD380FF1}"/>
              </a:ext>
            </a:extLst>
          </p:cNvPr>
          <p:cNvSpPr/>
          <p:nvPr/>
        </p:nvSpPr>
        <p:spPr>
          <a:xfrm>
            <a:off x="1143000" y="3759697"/>
            <a:ext cx="5823110" cy="0"/>
          </a:xfrm>
          <a:prstGeom prst="line">
            <a:avLst/>
          </a:prstGeom>
          <a:ln w="28575" cap="rnd">
            <a:solidFill>
              <a:schemeClr val="bg1"/>
            </a:solidFill>
            <a:prstDash val="sysDot"/>
            <a:headEnd type="none" w="sm" len="sm"/>
            <a:tailEnd type="none" w="sm" len="sm"/>
          </a:ln>
        </p:spPr>
      </p:sp>
      <p:sp>
        <p:nvSpPr>
          <p:cNvPr id="8" name="TextBox 7">
            <a:extLst>
              <a:ext uri="{FF2B5EF4-FFF2-40B4-BE49-F238E27FC236}">
                <a16:creationId xmlns:a16="http://schemas.microsoft.com/office/drawing/2014/main" id="{8DD26323-1C11-4846-9B36-10903AE87261}"/>
              </a:ext>
            </a:extLst>
          </p:cNvPr>
          <p:cNvSpPr txBox="1"/>
          <p:nvPr/>
        </p:nvSpPr>
        <p:spPr>
          <a:xfrm>
            <a:off x="9296400" y="3877152"/>
            <a:ext cx="8223134" cy="338554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0" i="0" u="none" strike="noStrike" kern="1200" cap="none" spc="0" normalizeH="0" baseline="0" noProof="0" dirty="0">
                <a:ln>
                  <a:noFill/>
                </a:ln>
                <a:solidFill>
                  <a:prstClr val="black"/>
                </a:solidFill>
                <a:effectLst/>
                <a:uLnTx/>
                <a:uFillTx/>
                <a:latin typeface="Now" panose="020B0604020202020204" charset="0"/>
              </a:rPr>
              <a:t>International Rivers | Mekong Basin</a:t>
            </a:r>
          </a:p>
          <a:p>
            <a:pPr marR="0" lvl="0">
              <a:spcBef>
                <a:spcPts val="0"/>
              </a:spcBef>
              <a:spcAft>
                <a:spcPts val="1200"/>
              </a:spcAft>
            </a:pPr>
            <a:r>
              <a:rPr lang="es-ES" sz="2200" dirty="0">
                <a:effectLst/>
                <a:latin typeface="Now" panose="020B0604020202020204" charset="0"/>
                <a:ea typeface="Calibri" panose="020F0502020204030204" pitchFamily="34" charset="0"/>
                <a:cs typeface="Myanmar Text" panose="020B0502040204020203" pitchFamily="34" charset="0"/>
              </a:rPr>
              <a:t>Diseñar programas y presupuestos que nos permitan apoyar y posibilitar las necesidades de las mujeres.</a:t>
            </a:r>
          </a:p>
          <a:p>
            <a:pPr marL="342900" marR="0" lvl="0" indent="-342900">
              <a:spcBef>
                <a:spcPts val="0"/>
              </a:spcBef>
              <a:spcAft>
                <a:spcPts val="1200"/>
              </a:spcAft>
              <a:buFont typeface="Arial" panose="020B0604020202020204" pitchFamily="34" charset="0"/>
              <a:buChar char="•"/>
            </a:pPr>
            <a:r>
              <a:rPr lang="es-ES" sz="2200" dirty="0">
                <a:effectLst/>
                <a:latin typeface="Now" panose="020B0604020202020204" charset="0"/>
                <a:ea typeface="Calibri" panose="020F0502020204030204" pitchFamily="34" charset="0"/>
                <a:cs typeface="Myanmar Text" panose="020B0502040204020203" pitchFamily="34" charset="0"/>
              </a:rPr>
              <a:t>Por ejemplo, presupuestar el apoyo de viaje adicional necesario para los compañeros de viaje de las mujeres</a:t>
            </a:r>
          </a:p>
          <a:p>
            <a:pPr marL="342900" marR="0" lvl="0" indent="-342900">
              <a:spcBef>
                <a:spcPts val="0"/>
              </a:spcBef>
              <a:spcAft>
                <a:spcPts val="1200"/>
              </a:spcAft>
              <a:buFont typeface="Arial" panose="020B0604020202020204" pitchFamily="34" charset="0"/>
              <a:buChar char="•"/>
            </a:pPr>
            <a:r>
              <a:rPr lang="es-ES" sz="2200" dirty="0">
                <a:effectLst/>
                <a:latin typeface="Now" panose="020B0604020202020204" charset="0"/>
                <a:ea typeface="Calibri" panose="020F0502020204030204" pitchFamily="34" charset="0"/>
                <a:cs typeface="Myanmar Text" panose="020B0502040204020203" pitchFamily="34" charset="0"/>
              </a:rPr>
              <a:t>Por ejemplo, traductores para participantes que no dominan el idioma del proyecto.</a:t>
            </a:r>
          </a:p>
          <a:p>
            <a:pPr marR="0" lvl="0">
              <a:spcBef>
                <a:spcPts val="0"/>
              </a:spcBef>
              <a:spcAft>
                <a:spcPts val="1200"/>
              </a:spcAft>
            </a:pPr>
            <a:endParaRPr lang="en-US" sz="2400" dirty="0">
              <a:effectLst/>
              <a:latin typeface="Now" panose="020B0604020202020204" charset="0"/>
              <a:ea typeface="Calibri" panose="020F0502020204030204" pitchFamily="34" charset="0"/>
              <a:cs typeface="Myanmar Text" panose="020B0502040204020203" pitchFamily="34" charset="0"/>
            </a:endParaRPr>
          </a:p>
        </p:txBody>
      </p:sp>
      <p:sp>
        <p:nvSpPr>
          <p:cNvPr id="9" name="AutoShape 2">
            <a:extLst>
              <a:ext uri="{FF2B5EF4-FFF2-40B4-BE49-F238E27FC236}">
                <a16:creationId xmlns:a16="http://schemas.microsoft.com/office/drawing/2014/main" id="{3A891F87-F69A-4DCB-8915-70E8FC8B8893}"/>
              </a:ext>
            </a:extLst>
          </p:cNvPr>
          <p:cNvSpPr/>
          <p:nvPr/>
        </p:nvSpPr>
        <p:spPr>
          <a:xfrm>
            <a:off x="9235575" y="3759697"/>
            <a:ext cx="7750559" cy="0"/>
          </a:xfrm>
          <a:prstGeom prst="line">
            <a:avLst/>
          </a:prstGeom>
          <a:ln w="28575" cap="rnd">
            <a:solidFill>
              <a:schemeClr val="bg1"/>
            </a:solidFill>
            <a:prstDash val="sysDot"/>
            <a:headEnd type="none" w="sm" len="sm"/>
            <a:tailEnd type="none" w="sm" len="sm"/>
          </a:ln>
        </p:spPr>
      </p:sp>
      <p:sp>
        <p:nvSpPr>
          <p:cNvPr id="10" name="TextBox 9">
            <a:extLst>
              <a:ext uri="{FF2B5EF4-FFF2-40B4-BE49-F238E27FC236}">
                <a16:creationId xmlns:a16="http://schemas.microsoft.com/office/drawing/2014/main" id="{4906F23C-00E3-40E0-A468-473CA4977852}"/>
              </a:ext>
            </a:extLst>
          </p:cNvPr>
          <p:cNvSpPr txBox="1"/>
          <p:nvPr/>
        </p:nvSpPr>
        <p:spPr>
          <a:xfrm>
            <a:off x="9167115" y="2817793"/>
            <a:ext cx="84350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a:solidFill>
                  <a:prstClr val="white"/>
                </a:solidFill>
                <a:latin typeface="Now" panose="020B0604020202020204" charset="0"/>
              </a:rPr>
              <a:t>Asignación de recursos para la transversalización de género</a:t>
            </a:r>
            <a:endParaRPr kumimoji="0" lang="en-US" sz="2400" b="0"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11" name="TextBox 10">
            <a:extLst>
              <a:ext uri="{FF2B5EF4-FFF2-40B4-BE49-F238E27FC236}">
                <a16:creationId xmlns:a16="http://schemas.microsoft.com/office/drawing/2014/main" id="{3127EF80-414B-41C9-8DEC-302A3F91209B}"/>
              </a:ext>
            </a:extLst>
          </p:cNvPr>
          <p:cNvSpPr txBox="1"/>
          <p:nvPr/>
        </p:nvSpPr>
        <p:spPr>
          <a:xfrm>
            <a:off x="3429000" y="1608804"/>
            <a:ext cx="545043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prstClr val="white"/>
                </a:solidFill>
                <a:effectLst/>
                <a:uLnTx/>
                <a:uFillTx/>
                <a:latin typeface="Now" panose="020B0604020202020204" charset="0"/>
                <a:ea typeface="+mn-ea"/>
                <a:cs typeface="+mn-cs"/>
              </a:rPr>
              <a:t>Ejemplos de cómo </a:t>
            </a:r>
          </a:p>
        </p:txBody>
      </p:sp>
      <p:sp>
        <p:nvSpPr>
          <p:cNvPr id="13" name="TextBox 12">
            <a:extLst>
              <a:ext uri="{FF2B5EF4-FFF2-40B4-BE49-F238E27FC236}">
                <a16:creationId xmlns:a16="http://schemas.microsoft.com/office/drawing/2014/main" id="{E99E6315-386E-4824-8F82-86D8D3C0A472}"/>
              </a:ext>
            </a:extLst>
          </p:cNvPr>
          <p:cNvSpPr txBox="1"/>
          <p:nvPr/>
        </p:nvSpPr>
        <p:spPr>
          <a:xfrm>
            <a:off x="7708548" y="1562100"/>
            <a:ext cx="10579452" cy="707886"/>
          </a:xfrm>
          <a:prstGeom prst="rect">
            <a:avLst/>
          </a:prstGeom>
          <a:noFill/>
        </p:spPr>
        <p:txBody>
          <a:bodyPr wrap="square">
            <a:spAutoFit/>
          </a:bodyPr>
          <a:lstStyle/>
          <a:p>
            <a:r>
              <a:rPr lang="es-ES" sz="4000" b="1">
                <a:solidFill>
                  <a:schemeClr val="bg1"/>
                </a:solidFill>
                <a:latin typeface="Now" panose="020B0604020202020204" charset="0"/>
              </a:rPr>
              <a:t>Establecer formas sostenidas de trabajo </a:t>
            </a:r>
            <a:endParaRPr lang="en-US" sz="4000" b="1">
              <a:solidFill>
                <a:schemeClr val="bg1"/>
              </a:solidFill>
              <a:latin typeface="Now" panose="020B0604020202020204" charset="0"/>
            </a:endParaRPr>
          </a:p>
        </p:txBody>
      </p:sp>
    </p:spTree>
    <p:extLst>
      <p:ext uri="{BB962C8B-B14F-4D97-AF65-F5344CB8AC3E}">
        <p14:creationId xmlns:p14="http://schemas.microsoft.com/office/powerpoint/2010/main" val="3412790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in a flooded area&#10;&#10;Description automatically generated with low confidence">
            <a:extLst>
              <a:ext uri="{FF2B5EF4-FFF2-40B4-BE49-F238E27FC236}">
                <a16:creationId xmlns:a16="http://schemas.microsoft.com/office/drawing/2014/main" id="{08AF1359-DA1F-4ADF-A20A-C2D8EF2EF90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282" y="-2409"/>
            <a:ext cx="18296565" cy="10291819"/>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59000"/>
            </a:srgbClr>
          </a:solidFill>
        </p:spPr>
      </p:sp>
      <p:sp>
        <p:nvSpPr>
          <p:cNvPr id="12" name="TextBox 3">
            <a:extLst>
              <a:ext uri="{FF2B5EF4-FFF2-40B4-BE49-F238E27FC236}">
                <a16:creationId xmlns:a16="http://schemas.microsoft.com/office/drawing/2014/main" id="{5DA125D6-1419-4E33-9223-B1B7DFD82980}"/>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15" name="Rectangle 14">
            <a:extLst>
              <a:ext uri="{FF2B5EF4-FFF2-40B4-BE49-F238E27FC236}">
                <a16:creationId xmlns:a16="http://schemas.microsoft.com/office/drawing/2014/main" id="{F4032E18-F2A2-4DD0-92FE-D1AA5CD7E85E}"/>
              </a:ext>
            </a:extLst>
          </p:cNvPr>
          <p:cNvSpPr/>
          <p:nvPr/>
        </p:nvSpPr>
        <p:spPr>
          <a:xfrm>
            <a:off x="3192976" y="2324100"/>
            <a:ext cx="11573694" cy="7814915"/>
          </a:xfrm>
          <a:prstGeom prst="rect">
            <a:avLst/>
          </a:prstGeom>
          <a:solidFill>
            <a:schemeClr val="bg1">
              <a:alpha val="90000"/>
            </a:schemeClr>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16" name="Arrow: Down 15">
            <a:extLst>
              <a:ext uri="{FF2B5EF4-FFF2-40B4-BE49-F238E27FC236}">
                <a16:creationId xmlns:a16="http://schemas.microsoft.com/office/drawing/2014/main" id="{FB630542-0FC8-4B6B-93CE-5AA87B0DAD04}"/>
              </a:ext>
            </a:extLst>
          </p:cNvPr>
          <p:cNvSpPr/>
          <p:nvPr/>
        </p:nvSpPr>
        <p:spPr>
          <a:xfrm rot="10800000">
            <a:off x="8918535" y="7844668"/>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latin typeface="+mj-lt"/>
            </a:endParaRPr>
          </a:p>
        </p:txBody>
      </p:sp>
      <p:sp>
        <p:nvSpPr>
          <p:cNvPr id="18" name="Right Brace 17">
            <a:extLst>
              <a:ext uri="{FF2B5EF4-FFF2-40B4-BE49-F238E27FC236}">
                <a16:creationId xmlns:a16="http://schemas.microsoft.com/office/drawing/2014/main" id="{C6C43C7D-57ED-4D02-85D4-20777F0DA181}"/>
              </a:ext>
            </a:extLst>
          </p:cNvPr>
          <p:cNvSpPr/>
          <p:nvPr/>
        </p:nvSpPr>
        <p:spPr>
          <a:xfrm rot="5400000">
            <a:off x="8991715" y="5366861"/>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solidFill>
                <a:schemeClr val="bg1"/>
              </a:solidFill>
              <a:latin typeface="+mj-lt"/>
            </a:endParaRPr>
          </a:p>
        </p:txBody>
      </p:sp>
      <p:sp>
        <p:nvSpPr>
          <p:cNvPr id="19" name="Right Brace 18">
            <a:extLst>
              <a:ext uri="{FF2B5EF4-FFF2-40B4-BE49-F238E27FC236}">
                <a16:creationId xmlns:a16="http://schemas.microsoft.com/office/drawing/2014/main" id="{8C4C53CE-7CCE-4E42-8FDA-05F9C46A73E1}"/>
              </a:ext>
            </a:extLst>
          </p:cNvPr>
          <p:cNvSpPr/>
          <p:nvPr/>
        </p:nvSpPr>
        <p:spPr>
          <a:xfrm rot="16200000">
            <a:off x="8991715" y="3251137"/>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000">
              <a:solidFill>
                <a:schemeClr val="bg1"/>
              </a:solidFill>
              <a:latin typeface="+mj-lt"/>
            </a:endParaRPr>
          </a:p>
        </p:txBody>
      </p:sp>
      <p:sp>
        <p:nvSpPr>
          <p:cNvPr id="20" name="Rectangle: Rounded Corners 19">
            <a:extLst>
              <a:ext uri="{FF2B5EF4-FFF2-40B4-BE49-F238E27FC236}">
                <a16:creationId xmlns:a16="http://schemas.microsoft.com/office/drawing/2014/main" id="{937FF9D6-66E8-4E99-8DB9-8978D7EB397D}"/>
              </a:ext>
            </a:extLst>
          </p:cNvPr>
          <p:cNvSpPr/>
          <p:nvPr/>
        </p:nvSpPr>
        <p:spPr>
          <a:xfrm>
            <a:off x="5981699" y="2747615"/>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latin typeface="+mj-lt"/>
              </a:rPr>
              <a:t>Formas sostenidas de trabajo</a:t>
            </a:r>
          </a:p>
        </p:txBody>
      </p:sp>
      <p:sp>
        <p:nvSpPr>
          <p:cNvPr id="21" name="Rectangle: Rounded Corners 20">
            <a:extLst>
              <a:ext uri="{FF2B5EF4-FFF2-40B4-BE49-F238E27FC236}">
                <a16:creationId xmlns:a16="http://schemas.microsoft.com/office/drawing/2014/main" id="{56E3A391-8CCB-4977-A6B3-38BD6C8F61E6}"/>
              </a:ext>
            </a:extLst>
          </p:cNvPr>
          <p:cNvSpPr/>
          <p:nvPr/>
        </p:nvSpPr>
        <p:spPr>
          <a:xfrm>
            <a:off x="6134100" y="4195415"/>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bg1"/>
                </a:solidFill>
                <a:latin typeface="+mj-lt"/>
              </a:rPr>
              <a:t>De asistencia a influencia</a:t>
            </a:r>
          </a:p>
        </p:txBody>
      </p:sp>
      <p:sp>
        <p:nvSpPr>
          <p:cNvPr id="22" name="Rectangle: Rounded Corners 21">
            <a:extLst>
              <a:ext uri="{FF2B5EF4-FFF2-40B4-BE49-F238E27FC236}">
                <a16:creationId xmlns:a16="http://schemas.microsoft.com/office/drawing/2014/main" id="{D4DB3A0C-C31A-47C8-BDE6-6EDD24326FBC}"/>
              </a:ext>
            </a:extLst>
          </p:cNvPr>
          <p:cNvSpPr/>
          <p:nvPr/>
        </p:nvSpPr>
        <p:spPr>
          <a:xfrm>
            <a:off x="5616838" y="5799405"/>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solidFill>
                  <a:schemeClr val="bg1"/>
                </a:solidFill>
                <a:latin typeface="+mj-lt"/>
              </a:rPr>
              <a:t>Análisis de género</a:t>
            </a:r>
          </a:p>
        </p:txBody>
      </p:sp>
      <p:sp>
        <p:nvSpPr>
          <p:cNvPr id="23" name="Rectangle: Rounded Corners 22">
            <a:extLst>
              <a:ext uri="{FF2B5EF4-FFF2-40B4-BE49-F238E27FC236}">
                <a16:creationId xmlns:a16="http://schemas.microsoft.com/office/drawing/2014/main" id="{46E6B5F5-6F91-4355-93FA-D72238617F4F}"/>
              </a:ext>
            </a:extLst>
          </p:cNvPr>
          <p:cNvSpPr/>
          <p:nvPr/>
        </p:nvSpPr>
        <p:spPr>
          <a:xfrm>
            <a:off x="7642219" y="5795615"/>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solidFill>
                  <a:schemeClr val="bg1"/>
                </a:solidFill>
                <a:latin typeface="+mj-lt"/>
              </a:rPr>
              <a:t>Ambiente propicio</a:t>
            </a:r>
          </a:p>
        </p:txBody>
      </p:sp>
      <p:sp>
        <p:nvSpPr>
          <p:cNvPr id="24" name="Rectangle: Rounded Corners 23">
            <a:extLst>
              <a:ext uri="{FF2B5EF4-FFF2-40B4-BE49-F238E27FC236}">
                <a16:creationId xmlns:a16="http://schemas.microsoft.com/office/drawing/2014/main" id="{4B66FD62-36B4-48E9-8F90-D90D594DFD84}"/>
              </a:ext>
            </a:extLst>
          </p:cNvPr>
          <p:cNvSpPr/>
          <p:nvPr/>
        </p:nvSpPr>
        <p:spPr>
          <a:xfrm>
            <a:off x="10325100" y="5796735"/>
            <a:ext cx="2181386"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3000" b="1">
                <a:solidFill>
                  <a:schemeClr val="bg1"/>
                </a:solidFill>
                <a:latin typeface="+mj-lt"/>
              </a:rPr>
              <a:t>Desarrollo de la capacidad</a:t>
            </a:r>
          </a:p>
        </p:txBody>
      </p:sp>
      <p:sp>
        <p:nvSpPr>
          <p:cNvPr id="25" name="Rectangle: Rounded Corners 24">
            <a:extLst>
              <a:ext uri="{FF2B5EF4-FFF2-40B4-BE49-F238E27FC236}">
                <a16:creationId xmlns:a16="http://schemas.microsoft.com/office/drawing/2014/main" id="{51ED369C-C0A6-44A2-8004-2A3CD8EFB25F}"/>
              </a:ext>
            </a:extLst>
          </p:cNvPr>
          <p:cNvSpPr/>
          <p:nvPr/>
        </p:nvSpPr>
        <p:spPr>
          <a:xfrm>
            <a:off x="6727654" y="8386415"/>
            <a:ext cx="4740446" cy="892784"/>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000" b="1">
                <a:solidFill>
                  <a:schemeClr val="bg1"/>
                </a:solidFill>
                <a:latin typeface="+mj-lt"/>
                <a:cs typeface="Arial" panose="020B0604020202020204" pitchFamily="34" charset="0"/>
              </a:rPr>
              <a:t>Objetivo: La participación de las mujeres</a:t>
            </a:r>
          </a:p>
        </p:txBody>
      </p:sp>
      <p:sp>
        <p:nvSpPr>
          <p:cNvPr id="26" name="Arrow: Down 25">
            <a:extLst>
              <a:ext uri="{FF2B5EF4-FFF2-40B4-BE49-F238E27FC236}">
                <a16:creationId xmlns:a16="http://schemas.microsoft.com/office/drawing/2014/main" id="{23264023-F480-4F8D-B8F7-FB4EAA85615A}"/>
              </a:ext>
            </a:extLst>
          </p:cNvPr>
          <p:cNvSpPr/>
          <p:nvPr/>
        </p:nvSpPr>
        <p:spPr>
          <a:xfrm rot="10800000">
            <a:off x="8918535" y="5008834"/>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chemeClr val="bg1"/>
              </a:solidFill>
              <a:latin typeface="+mj-lt"/>
            </a:endParaRPr>
          </a:p>
        </p:txBody>
      </p:sp>
      <p:sp>
        <p:nvSpPr>
          <p:cNvPr id="27" name="Arrow: Down 26">
            <a:extLst>
              <a:ext uri="{FF2B5EF4-FFF2-40B4-BE49-F238E27FC236}">
                <a16:creationId xmlns:a16="http://schemas.microsoft.com/office/drawing/2014/main" id="{C17FCF07-AEBD-47B2-B160-2B168718F347}"/>
              </a:ext>
            </a:extLst>
          </p:cNvPr>
          <p:cNvSpPr/>
          <p:nvPr/>
        </p:nvSpPr>
        <p:spPr>
          <a:xfrm rot="10800000">
            <a:off x="8918535" y="3742861"/>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latin typeface="+mj-lt"/>
            </a:endParaRPr>
          </a:p>
        </p:txBody>
      </p:sp>
      <p:sp>
        <p:nvSpPr>
          <p:cNvPr id="17" name="TextBox 16">
            <a:extLst>
              <a:ext uri="{FF2B5EF4-FFF2-40B4-BE49-F238E27FC236}">
                <a16:creationId xmlns:a16="http://schemas.microsoft.com/office/drawing/2014/main" id="{563F8909-7C6A-44A4-A25D-2E50F35534E2}"/>
              </a:ext>
            </a:extLst>
          </p:cNvPr>
          <p:cNvSpPr txBox="1"/>
          <p:nvPr/>
        </p:nvSpPr>
        <p:spPr>
          <a:xfrm>
            <a:off x="3188694" y="895171"/>
            <a:ext cx="11441706" cy="1200329"/>
          </a:xfrm>
          <a:prstGeom prst="rect">
            <a:avLst/>
          </a:prstGeom>
          <a:noFill/>
        </p:spPr>
        <p:txBody>
          <a:bodyPr wrap="square">
            <a:spAutoFit/>
          </a:bodyPr>
          <a:lstStyle/>
          <a:p>
            <a:pPr algn="ctr"/>
            <a:r>
              <a:rPr lang="en-US" sz="3600">
                <a:solidFill>
                  <a:schemeClr val="bg1"/>
                </a:solidFill>
                <a:latin typeface="Now" panose="020B0604020202020204" charset="0"/>
              </a:rPr>
              <a:t>Este marco </a:t>
            </a:r>
            <a:r>
              <a:rPr lang="es-ES" sz="3600">
                <a:solidFill>
                  <a:schemeClr val="bg1"/>
                </a:solidFill>
                <a:latin typeface="Now" panose="020B0604020202020204" charset="0"/>
              </a:rPr>
              <a:t>puede guiar el pensamiento sobre la transversalización de género en sus proyectos</a:t>
            </a:r>
            <a:endParaRPr lang="en-US" sz="3600">
              <a:solidFill>
                <a:schemeClr val="bg1"/>
              </a:solidFill>
              <a:latin typeface="Now" panose="020B0604020202020204" charset="0"/>
            </a:endParaRPr>
          </a:p>
        </p:txBody>
      </p:sp>
    </p:spTree>
    <p:extLst>
      <p:ext uri="{BB962C8B-B14F-4D97-AF65-F5344CB8AC3E}">
        <p14:creationId xmlns:p14="http://schemas.microsoft.com/office/powerpoint/2010/main" val="7485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97968" y="1903"/>
            <a:ext cx="10490031"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26" name="Rectangle 25">
            <a:extLst>
              <a:ext uri="{FF2B5EF4-FFF2-40B4-BE49-F238E27FC236}">
                <a16:creationId xmlns:a16="http://schemas.microsoft.com/office/drawing/2014/main" id="{4B052D6C-1921-4194-A8AF-05398731D178}"/>
              </a:ext>
            </a:extLst>
          </p:cNvPr>
          <p:cNvSpPr/>
          <p:nvPr/>
        </p:nvSpPr>
        <p:spPr>
          <a:xfrm>
            <a:off x="190500" y="1562100"/>
            <a:ext cx="7162800" cy="7104468"/>
          </a:xfrm>
          <a:prstGeom prst="rect">
            <a:avLst/>
          </a:prstGeom>
          <a:solidFill>
            <a:schemeClr val="bg1"/>
          </a:solidFill>
          <a:ln>
            <a:solidFill>
              <a:srgbClr val="00B8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
        <p:nvSpPr>
          <p:cNvPr id="40" name="Rectangle: Rounded Corners 39">
            <a:extLst>
              <a:ext uri="{FF2B5EF4-FFF2-40B4-BE49-F238E27FC236}">
                <a16:creationId xmlns:a16="http://schemas.microsoft.com/office/drawing/2014/main" id="{0257BCFB-9948-4314-AA60-3188F764B0F8}"/>
              </a:ext>
            </a:extLst>
          </p:cNvPr>
          <p:cNvSpPr/>
          <p:nvPr/>
        </p:nvSpPr>
        <p:spPr>
          <a:xfrm>
            <a:off x="1507954"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La participación de las mujeres</a:t>
            </a:r>
            <a:endParaRPr lang="en-US" sz="2200">
              <a:solidFill>
                <a:schemeClr val="bg1"/>
              </a:solidFill>
              <a:latin typeface="+mj-lt"/>
              <a:cs typeface="Arial" panose="020B0604020202020204" pitchFamily="34" charset="0"/>
            </a:endParaRPr>
          </a:p>
        </p:txBody>
      </p:sp>
      <p:sp>
        <p:nvSpPr>
          <p:cNvPr id="51" name="Freeform 4">
            <a:extLst>
              <a:ext uri="{FF2B5EF4-FFF2-40B4-BE49-F238E27FC236}">
                <a16:creationId xmlns:a16="http://schemas.microsoft.com/office/drawing/2014/main" id="{B9AE6C28-9117-4C12-BDEF-A830D87FE24F}"/>
              </a:ext>
            </a:extLst>
          </p:cNvPr>
          <p:cNvSpPr/>
          <p:nvPr/>
        </p:nvSpPr>
        <p:spPr>
          <a:xfrm>
            <a:off x="7772400" y="1562100"/>
            <a:ext cx="10210800" cy="7104468"/>
          </a:xfrm>
          <a:custGeom>
            <a:avLst/>
            <a:gdLst/>
            <a:ahLst/>
            <a:cxnLst/>
            <a:rect l="l" t="t" r="r" b="b"/>
            <a:pathLst>
              <a:path w="1913890" h="1913890">
                <a:moveTo>
                  <a:pt x="0" y="0"/>
                </a:moveTo>
                <a:lnTo>
                  <a:pt x="1913890" y="0"/>
                </a:lnTo>
                <a:lnTo>
                  <a:pt x="1913890" y="1913890"/>
                </a:lnTo>
                <a:lnTo>
                  <a:pt x="0" y="1913890"/>
                </a:lnTo>
                <a:close/>
              </a:path>
            </a:pathLst>
          </a:custGeom>
          <a:solidFill>
            <a:srgbClr val="277DA1">
              <a:alpha val="74000"/>
            </a:srgbClr>
          </a:solidFill>
        </p:spPr>
        <p:txBody>
          <a:bodyPr/>
          <a:lstStyle/>
          <a:p>
            <a:endParaRPr lang="en-US"/>
          </a:p>
        </p:txBody>
      </p:sp>
      <p:sp>
        <p:nvSpPr>
          <p:cNvPr id="46" name="TextBox 45">
            <a:extLst>
              <a:ext uri="{FF2B5EF4-FFF2-40B4-BE49-F238E27FC236}">
                <a16:creationId xmlns:a16="http://schemas.microsoft.com/office/drawing/2014/main" id="{29AD5706-375F-4BBD-93E9-5BBF7E5648D2}"/>
              </a:ext>
            </a:extLst>
          </p:cNvPr>
          <p:cNvSpPr txBox="1"/>
          <p:nvPr/>
        </p:nvSpPr>
        <p:spPr>
          <a:xfrm>
            <a:off x="8382000" y="4457700"/>
            <a:ext cx="9144000" cy="4493538"/>
          </a:xfrm>
          <a:prstGeom prst="rect">
            <a:avLst/>
          </a:prstGeom>
          <a:noFill/>
        </p:spPr>
        <p:txBody>
          <a:bodyPr wrap="square">
            <a:spAutoFit/>
          </a:bodyPr>
          <a:lstStyle/>
          <a:p>
            <a:r>
              <a:rPr lang="es-ES" sz="2200" dirty="0">
                <a:solidFill>
                  <a:schemeClr val="bg1"/>
                </a:solidFill>
                <a:latin typeface="Now" panose="020B0604020202020204" charset="0"/>
              </a:rPr>
              <a:t>La motivación atrás de estas metas puede venir de:</a:t>
            </a:r>
          </a:p>
          <a:p>
            <a:pPr marL="342900" indent="-342900">
              <a:buFont typeface="Arial" panose="020B0604020202020204" pitchFamily="34" charset="0"/>
              <a:buChar char="•"/>
            </a:pPr>
            <a:r>
              <a:rPr lang="es-ES" sz="2200" dirty="0">
                <a:solidFill>
                  <a:schemeClr val="bg1"/>
                </a:solidFill>
                <a:latin typeface="Now" panose="020B0604020202020204" charset="0"/>
              </a:rPr>
              <a:t>Su creencia de que las mujeres deben ser incluidas.</a:t>
            </a:r>
          </a:p>
          <a:p>
            <a:pPr marL="342900" indent="-342900">
              <a:buFont typeface="Arial" panose="020B0604020202020204" pitchFamily="34" charset="0"/>
              <a:buChar char="•"/>
            </a:pPr>
            <a:r>
              <a:rPr lang="es-ES" sz="2200" dirty="0">
                <a:solidFill>
                  <a:schemeClr val="bg1"/>
                </a:solidFill>
                <a:latin typeface="Now" panose="020B0604020202020204" charset="0"/>
              </a:rPr>
              <a:t>La política de género de su organización.</a:t>
            </a:r>
          </a:p>
          <a:p>
            <a:pPr marL="342900" indent="-342900">
              <a:buFont typeface="Arial" panose="020B0604020202020204" pitchFamily="34" charset="0"/>
              <a:buChar char="•"/>
            </a:pPr>
            <a:r>
              <a:rPr lang="es-ES" sz="2200" dirty="0">
                <a:solidFill>
                  <a:schemeClr val="bg1"/>
                </a:solidFill>
                <a:latin typeface="Now" panose="020B0604020202020204" charset="0"/>
              </a:rPr>
              <a:t>Los requisitos e intereses de su donante/fuente de financiación.</a:t>
            </a:r>
          </a:p>
          <a:p>
            <a:pPr marL="342900" indent="-342900">
              <a:buFont typeface="Arial" panose="020B0604020202020204" pitchFamily="34" charset="0"/>
              <a:buChar char="•"/>
            </a:pPr>
            <a:r>
              <a:rPr lang="es-ES" sz="2200" dirty="0">
                <a:solidFill>
                  <a:schemeClr val="bg1"/>
                </a:solidFill>
                <a:latin typeface="Now" panose="020B0604020202020204" charset="0"/>
              </a:rPr>
              <a:t>Los intereses de la comunidad de su proyecto.</a:t>
            </a:r>
          </a:p>
          <a:p>
            <a:endParaRPr lang="es-ES" sz="2200" dirty="0">
              <a:solidFill>
                <a:schemeClr val="bg1"/>
              </a:solidFill>
              <a:latin typeface="Now" panose="020B0604020202020204" charset="0"/>
            </a:endParaRPr>
          </a:p>
          <a:p>
            <a:r>
              <a:rPr lang="es-ES" sz="2200" i="1" dirty="0">
                <a:solidFill>
                  <a:schemeClr val="bg1"/>
                </a:solidFill>
                <a:latin typeface="Now" panose="020B0604020202020204" charset="0"/>
              </a:rPr>
              <a:t>No importa cuál sea la motivación, es importante que su organización comprenda claramente por qué es importante involucrar a las mujeres en la conservación y cuáles son sus objetivos específicos para promover la inclusión de género en su trabajo.</a:t>
            </a:r>
          </a:p>
          <a:p>
            <a:pPr algn="ctr"/>
            <a:endParaRPr lang="en-US" sz="2200" dirty="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H="1">
            <a:off x="12790993" y="635668"/>
            <a:ext cx="28594" cy="6826075"/>
          </a:xfrm>
          <a:prstGeom prst="line">
            <a:avLst/>
          </a:prstGeom>
          <a:ln w="28575" cap="rnd">
            <a:solidFill>
              <a:srgbClr val="DFFCFD"/>
            </a:solidFill>
            <a:prstDash val="sysDot"/>
            <a:headEnd type="none" w="sm" len="sm"/>
            <a:tailEnd type="none" w="sm" len="sm"/>
          </a:ln>
        </p:spPr>
        <p:txBody>
          <a:bodyPr/>
          <a:lstStyle/>
          <a:p>
            <a:endParaRPr lang="en-US"/>
          </a:p>
        </p:txBody>
      </p:sp>
      <p:sp>
        <p:nvSpPr>
          <p:cNvPr id="48" name="TextBox 47">
            <a:extLst>
              <a:ext uri="{FF2B5EF4-FFF2-40B4-BE49-F238E27FC236}">
                <a16:creationId xmlns:a16="http://schemas.microsoft.com/office/drawing/2014/main" id="{FD46A088-2EFF-4B28-9857-7B0692DFEA06}"/>
              </a:ext>
            </a:extLst>
          </p:cNvPr>
          <p:cNvSpPr txBox="1"/>
          <p:nvPr/>
        </p:nvSpPr>
        <p:spPr>
          <a:xfrm>
            <a:off x="8104268" y="2376658"/>
            <a:ext cx="9144000" cy="1692771"/>
          </a:xfrm>
          <a:prstGeom prst="rect">
            <a:avLst/>
          </a:prstGeom>
          <a:noFill/>
        </p:spPr>
        <p:txBody>
          <a:bodyPr wrap="square">
            <a:spAutoFit/>
          </a:bodyPr>
          <a:lstStyle/>
          <a:p>
            <a:r>
              <a:rPr lang="es-ES" sz="2600">
                <a:solidFill>
                  <a:schemeClr val="bg1"/>
                </a:solidFill>
                <a:latin typeface="Now" panose="020B0604020202020204" charset="0"/>
              </a:rPr>
              <a:t>Las instituciones y los proyectos pueden desarrollar metas para la participación de las mujeres en la conservación, incluyendo cualquier política, objetivo, y principio rector. </a:t>
            </a:r>
            <a:endParaRPr lang="en-US" sz="2600">
              <a:solidFill>
                <a:schemeClr val="bg1"/>
              </a:solidFill>
              <a:latin typeface="Now" panose="020B0604020202020204" charset="0"/>
            </a:endParaRPr>
          </a:p>
        </p:txBody>
      </p:sp>
      <p:sp>
        <p:nvSpPr>
          <p:cNvPr id="44" name="Freeform 4">
            <a:extLst>
              <a:ext uri="{FF2B5EF4-FFF2-40B4-BE49-F238E27FC236}">
                <a16:creationId xmlns:a16="http://schemas.microsoft.com/office/drawing/2014/main" id="{0BCB0A70-14BB-4A49-83E3-27A90B16A4D0}"/>
              </a:ext>
            </a:extLst>
          </p:cNvPr>
          <p:cNvSpPr/>
          <p:nvPr/>
        </p:nvSpPr>
        <p:spPr>
          <a:xfrm>
            <a:off x="7627380" y="1562100"/>
            <a:ext cx="10355820" cy="609600"/>
          </a:xfrm>
          <a:custGeom>
            <a:avLst/>
            <a:gdLst/>
            <a:ahLst/>
            <a:cxnLst/>
            <a:rect l="l" t="t" r="r" b="b"/>
            <a:pathLst>
              <a:path w="1913890" h="1913890">
                <a:moveTo>
                  <a:pt x="0" y="0"/>
                </a:moveTo>
                <a:lnTo>
                  <a:pt x="1913890" y="0"/>
                </a:lnTo>
                <a:lnTo>
                  <a:pt x="1913890" y="1913890"/>
                </a:lnTo>
                <a:lnTo>
                  <a:pt x="0" y="1913890"/>
                </a:lnTo>
                <a:close/>
              </a:path>
            </a:pathLst>
          </a:custGeom>
          <a:solidFill>
            <a:srgbClr val="277DA1"/>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7708548" y="1562100"/>
            <a:ext cx="9969852" cy="707886"/>
          </a:xfrm>
          <a:prstGeom prst="rect">
            <a:avLst/>
          </a:prstGeom>
          <a:noFill/>
        </p:spPr>
        <p:txBody>
          <a:bodyPr wrap="square">
            <a:spAutoFit/>
          </a:bodyPr>
          <a:lstStyle/>
          <a:p>
            <a:r>
              <a:rPr lang="es-ES" sz="4000" b="1">
                <a:solidFill>
                  <a:schemeClr val="bg1"/>
                </a:solidFill>
                <a:latin typeface="Now" panose="020B0604020202020204" charset="0"/>
              </a:rPr>
              <a:t>El objetivo de la inclusión femenina </a:t>
            </a:r>
            <a:endParaRPr lang="en-US" sz="4000" b="1">
              <a:solidFill>
                <a:schemeClr val="bg1"/>
              </a:solidFill>
              <a:latin typeface="Now" panose="020B0604020202020204" charset="0"/>
            </a:endParaRPr>
          </a:p>
        </p:txBody>
      </p:sp>
      <p:sp>
        <p:nvSpPr>
          <p:cNvPr id="24" name="Arrow: Down 23">
            <a:extLst>
              <a:ext uri="{FF2B5EF4-FFF2-40B4-BE49-F238E27FC236}">
                <a16:creationId xmlns:a16="http://schemas.microsoft.com/office/drawing/2014/main" id="{3DD38990-68FF-4A4F-AD92-73A5C84C29AD}"/>
              </a:ext>
            </a:extLst>
          </p:cNvPr>
          <p:cNvSpPr/>
          <p:nvPr/>
        </p:nvSpPr>
        <p:spPr>
          <a:xfrm rot="10800000">
            <a:off x="3736935" y="6963953"/>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25" name="Right Brace 24">
            <a:extLst>
              <a:ext uri="{FF2B5EF4-FFF2-40B4-BE49-F238E27FC236}">
                <a16:creationId xmlns:a16="http://schemas.microsoft.com/office/drawing/2014/main" id="{D0D0EE29-CE98-4187-A6DB-9EA1C152B8AF}"/>
              </a:ext>
            </a:extLst>
          </p:cNvPr>
          <p:cNvSpPr/>
          <p:nvPr/>
        </p:nvSpPr>
        <p:spPr>
          <a:xfrm rot="5400000">
            <a:off x="3810115" y="4486146"/>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8" name="Right Brace 27">
            <a:extLst>
              <a:ext uri="{FF2B5EF4-FFF2-40B4-BE49-F238E27FC236}">
                <a16:creationId xmlns:a16="http://schemas.microsoft.com/office/drawing/2014/main" id="{7C18ECC5-136B-4C21-9B94-404422B57673}"/>
              </a:ext>
            </a:extLst>
          </p:cNvPr>
          <p:cNvSpPr/>
          <p:nvPr/>
        </p:nvSpPr>
        <p:spPr>
          <a:xfrm rot="16200000">
            <a:off x="3810115" y="2370422"/>
            <a:ext cx="228368" cy="4559764"/>
          </a:xfrm>
          <a:prstGeom prst="rightBrace">
            <a:avLst/>
          </a:prstGeom>
          <a:ln w="38100">
            <a:solidFill>
              <a:srgbClr val="00B8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solidFill>
                <a:schemeClr val="bg1"/>
              </a:solidFill>
              <a:latin typeface="+mj-lt"/>
            </a:endParaRPr>
          </a:p>
        </p:txBody>
      </p:sp>
      <p:sp>
        <p:nvSpPr>
          <p:cNvPr id="29" name="Rectangle: Rounded Corners 28">
            <a:extLst>
              <a:ext uri="{FF2B5EF4-FFF2-40B4-BE49-F238E27FC236}">
                <a16:creationId xmlns:a16="http://schemas.microsoft.com/office/drawing/2014/main" id="{9002BA4E-266E-4C18-BFEC-83C126F56469}"/>
              </a:ext>
            </a:extLst>
          </p:cNvPr>
          <p:cNvSpPr/>
          <p:nvPr/>
        </p:nvSpPr>
        <p:spPr>
          <a:xfrm>
            <a:off x="800099" y="1866900"/>
            <a:ext cx="6248403" cy="879968"/>
          </a:xfrm>
          <a:prstGeom prst="roundRect">
            <a:avLst/>
          </a:prstGeom>
          <a:solidFill>
            <a:srgbClr val="F9844A"/>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puede continuar la participación de las mujeres en el futuro?</a:t>
            </a:r>
            <a:endParaRPr lang="en-US" sz="2200">
              <a:solidFill>
                <a:schemeClr val="bg1"/>
              </a:solidFill>
              <a:latin typeface="+mj-lt"/>
            </a:endParaRPr>
          </a:p>
        </p:txBody>
      </p:sp>
      <p:sp>
        <p:nvSpPr>
          <p:cNvPr id="30" name="Rectangle: Rounded Corners 29">
            <a:extLst>
              <a:ext uri="{FF2B5EF4-FFF2-40B4-BE49-F238E27FC236}">
                <a16:creationId xmlns:a16="http://schemas.microsoft.com/office/drawing/2014/main" id="{19AA1398-FDE9-49C0-B5CC-BE233D384672}"/>
              </a:ext>
            </a:extLst>
          </p:cNvPr>
          <p:cNvSpPr/>
          <p:nvPr/>
        </p:nvSpPr>
        <p:spPr>
          <a:xfrm>
            <a:off x="952500" y="3314700"/>
            <a:ext cx="5715000" cy="719708"/>
          </a:xfrm>
          <a:prstGeom prst="roundRect">
            <a:avLst/>
          </a:prstGeom>
          <a:solidFill>
            <a:srgbClr val="F9C74F"/>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rPr>
              <a:t>¿Cómo podemos promover y apoyar una inclusión más significativa de las mujeres?</a:t>
            </a:r>
            <a:endParaRPr lang="en-US" sz="2200">
              <a:solidFill>
                <a:schemeClr val="bg1"/>
              </a:solidFill>
              <a:latin typeface="+mj-lt"/>
            </a:endParaRPr>
          </a:p>
        </p:txBody>
      </p:sp>
      <p:sp>
        <p:nvSpPr>
          <p:cNvPr id="31" name="Rectangle: Rounded Corners 30">
            <a:extLst>
              <a:ext uri="{FF2B5EF4-FFF2-40B4-BE49-F238E27FC236}">
                <a16:creationId xmlns:a16="http://schemas.microsoft.com/office/drawing/2014/main" id="{1E894EC7-88A7-4737-9112-EF15FE740C60}"/>
              </a:ext>
            </a:extLst>
          </p:cNvPr>
          <p:cNvSpPr/>
          <p:nvPr/>
        </p:nvSpPr>
        <p:spPr>
          <a:xfrm>
            <a:off x="435238" y="4918690"/>
            <a:ext cx="1885442" cy="1581622"/>
          </a:xfrm>
          <a:prstGeom prst="roundRect">
            <a:avLst/>
          </a:prstGeom>
          <a:solidFill>
            <a:srgbClr val="005F7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¿Cuál es la situación actual de las mujeres?</a:t>
            </a:r>
            <a:endParaRPr lang="en-US" sz="2200">
              <a:solidFill>
                <a:schemeClr val="bg1"/>
              </a:solidFill>
              <a:latin typeface="+mj-lt"/>
            </a:endParaRPr>
          </a:p>
        </p:txBody>
      </p:sp>
      <p:sp>
        <p:nvSpPr>
          <p:cNvPr id="32" name="Rectangle: Rounded Corners 31">
            <a:extLst>
              <a:ext uri="{FF2B5EF4-FFF2-40B4-BE49-F238E27FC236}">
                <a16:creationId xmlns:a16="http://schemas.microsoft.com/office/drawing/2014/main" id="{816ADF2A-985D-4182-8595-FC2DAAEE26D8}"/>
              </a:ext>
            </a:extLst>
          </p:cNvPr>
          <p:cNvSpPr/>
          <p:nvPr/>
        </p:nvSpPr>
        <p:spPr>
          <a:xfrm>
            <a:off x="2460619" y="4914900"/>
            <a:ext cx="2552630" cy="1581622"/>
          </a:xfrm>
          <a:prstGeom prst="roundRect">
            <a:avLst/>
          </a:prstGeom>
          <a:solidFill>
            <a:srgbClr val="0A9396"/>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es posible que participen más mujeres?</a:t>
            </a:r>
            <a:endParaRPr lang="en-US" sz="2200">
              <a:solidFill>
                <a:schemeClr val="bg1"/>
              </a:solidFill>
              <a:latin typeface="+mj-lt"/>
            </a:endParaRPr>
          </a:p>
        </p:txBody>
      </p:sp>
      <p:sp>
        <p:nvSpPr>
          <p:cNvPr id="49" name="Rectangle: Rounded Corners 48">
            <a:extLst>
              <a:ext uri="{FF2B5EF4-FFF2-40B4-BE49-F238E27FC236}">
                <a16:creationId xmlns:a16="http://schemas.microsoft.com/office/drawing/2014/main" id="{D0E39B70-F887-47AA-9943-955F716C8BD3}"/>
              </a:ext>
            </a:extLst>
          </p:cNvPr>
          <p:cNvSpPr/>
          <p:nvPr/>
        </p:nvSpPr>
        <p:spPr>
          <a:xfrm>
            <a:off x="5153188" y="4916020"/>
            <a:ext cx="2171698" cy="1581622"/>
          </a:xfrm>
          <a:prstGeom prst="roundRect">
            <a:avLst/>
          </a:prstGeom>
          <a:solidFill>
            <a:srgbClr val="94D2BD"/>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ES" sz="2200">
                <a:solidFill>
                  <a:schemeClr val="bg1"/>
                </a:solidFill>
                <a:latin typeface="+mj-lt"/>
              </a:rPr>
              <a:t>¿Cómo podemos desarrollar la capacidad para la participación de las mujeres?</a:t>
            </a:r>
            <a:endParaRPr lang="en-US" sz="2200">
              <a:solidFill>
                <a:schemeClr val="bg1"/>
              </a:solidFill>
              <a:latin typeface="+mj-lt"/>
            </a:endParaRPr>
          </a:p>
        </p:txBody>
      </p:sp>
      <p:sp>
        <p:nvSpPr>
          <p:cNvPr id="50" name="Rectangle: Rounded Corners 49">
            <a:extLst>
              <a:ext uri="{FF2B5EF4-FFF2-40B4-BE49-F238E27FC236}">
                <a16:creationId xmlns:a16="http://schemas.microsoft.com/office/drawing/2014/main" id="{D58B714C-A442-40A5-8D51-E953219AF2B4}"/>
              </a:ext>
            </a:extLst>
          </p:cNvPr>
          <p:cNvSpPr/>
          <p:nvPr/>
        </p:nvSpPr>
        <p:spPr>
          <a:xfrm>
            <a:off x="1546054" y="7441489"/>
            <a:ext cx="4740446" cy="737838"/>
          </a:xfrm>
          <a:prstGeom prst="roundRect">
            <a:avLst/>
          </a:prstGeom>
          <a:solidFill>
            <a:srgbClr val="277DA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a:solidFill>
                  <a:schemeClr val="bg1"/>
                </a:solidFill>
                <a:latin typeface="+mj-lt"/>
                <a:cs typeface="Arial" panose="020B0604020202020204" pitchFamily="34" charset="0"/>
              </a:rPr>
              <a:t>Objetivo: La participación de las mujeres</a:t>
            </a:r>
            <a:endParaRPr lang="en-US" sz="2200">
              <a:solidFill>
                <a:schemeClr val="bg1"/>
              </a:solidFill>
              <a:latin typeface="+mj-lt"/>
              <a:cs typeface="Arial" panose="020B0604020202020204" pitchFamily="34" charset="0"/>
            </a:endParaRPr>
          </a:p>
        </p:txBody>
      </p:sp>
      <p:sp>
        <p:nvSpPr>
          <p:cNvPr id="52" name="Arrow: Down 51">
            <a:extLst>
              <a:ext uri="{FF2B5EF4-FFF2-40B4-BE49-F238E27FC236}">
                <a16:creationId xmlns:a16="http://schemas.microsoft.com/office/drawing/2014/main" id="{8D84D326-1B8C-4EB5-B069-973CBC9A8685}"/>
              </a:ext>
            </a:extLst>
          </p:cNvPr>
          <p:cNvSpPr/>
          <p:nvPr/>
        </p:nvSpPr>
        <p:spPr>
          <a:xfrm rot="10800000">
            <a:off x="3736935" y="4128119"/>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latin typeface="+mj-lt"/>
            </a:endParaRPr>
          </a:p>
        </p:txBody>
      </p:sp>
      <p:sp>
        <p:nvSpPr>
          <p:cNvPr id="53" name="Arrow: Down 52">
            <a:extLst>
              <a:ext uri="{FF2B5EF4-FFF2-40B4-BE49-F238E27FC236}">
                <a16:creationId xmlns:a16="http://schemas.microsoft.com/office/drawing/2014/main" id="{76BA9D4B-3E0E-4737-8F9C-82CD7F46638F}"/>
              </a:ext>
            </a:extLst>
          </p:cNvPr>
          <p:cNvSpPr/>
          <p:nvPr/>
        </p:nvSpPr>
        <p:spPr>
          <a:xfrm rot="10800000">
            <a:off x="3736935" y="2862146"/>
            <a:ext cx="374729" cy="345879"/>
          </a:xfrm>
          <a:prstGeom prst="downArrow">
            <a:avLst/>
          </a:prstGeom>
          <a:solidFill>
            <a:srgbClr val="00B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mj-lt"/>
            </a:endParaRPr>
          </a:p>
        </p:txBody>
      </p:sp>
      <p:sp>
        <p:nvSpPr>
          <p:cNvPr id="43" name="Rectangle 42">
            <a:extLst>
              <a:ext uri="{FF2B5EF4-FFF2-40B4-BE49-F238E27FC236}">
                <a16:creationId xmlns:a16="http://schemas.microsoft.com/office/drawing/2014/main" id="{4B67CDEF-CA62-49FC-840B-1BAE4888F129}"/>
              </a:ext>
            </a:extLst>
          </p:cNvPr>
          <p:cNvSpPr/>
          <p:nvPr/>
        </p:nvSpPr>
        <p:spPr>
          <a:xfrm>
            <a:off x="394511" y="1643617"/>
            <a:ext cx="6967332" cy="5689401"/>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Now" panose="020B0604020202020204" charset="0"/>
            </a:endParaRPr>
          </a:p>
        </p:txBody>
      </p:sp>
    </p:spTree>
    <p:extLst>
      <p:ext uri="{BB962C8B-B14F-4D97-AF65-F5344CB8AC3E}">
        <p14:creationId xmlns:p14="http://schemas.microsoft.com/office/powerpoint/2010/main" val="337365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3CDC86-60BA-459A-BFA7-ACE7A45E735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3807"/>
            <a:ext cx="18287999" cy="10283193"/>
          </a:xfrm>
          <a:prstGeom prst="rect">
            <a:avLst/>
          </a:prstGeom>
        </p:spPr>
      </p:pic>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4" name="Freeform 4">
            <a:extLst>
              <a:ext uri="{FF2B5EF4-FFF2-40B4-BE49-F238E27FC236}">
                <a16:creationId xmlns:a16="http://schemas.microsoft.com/office/drawing/2014/main" id="{0BCB0A70-14BB-4A49-83E3-27A90B16A4D0}"/>
              </a:ext>
            </a:extLst>
          </p:cNvPr>
          <p:cNvSpPr/>
          <p:nvPr/>
        </p:nvSpPr>
        <p:spPr>
          <a:xfrm>
            <a:off x="228600" y="1562100"/>
            <a:ext cx="17754600" cy="8305800"/>
          </a:xfrm>
          <a:custGeom>
            <a:avLst/>
            <a:gdLst/>
            <a:ahLst/>
            <a:cxnLst/>
            <a:rect l="l" t="t" r="r" b="b"/>
            <a:pathLst>
              <a:path w="1913890" h="1913890">
                <a:moveTo>
                  <a:pt x="0" y="0"/>
                </a:moveTo>
                <a:lnTo>
                  <a:pt x="1913890" y="0"/>
                </a:lnTo>
                <a:lnTo>
                  <a:pt x="1913890" y="1913890"/>
                </a:lnTo>
                <a:lnTo>
                  <a:pt x="0" y="1913890"/>
                </a:lnTo>
                <a:close/>
              </a:path>
            </a:pathLst>
          </a:custGeom>
          <a:solidFill>
            <a:srgbClr val="277DA1">
              <a:alpha val="74000"/>
            </a:srgbClr>
          </a:solidFill>
        </p:spPr>
        <p:txBody>
          <a:bodyPr/>
          <a:lstStyle/>
          <a:p>
            <a:endParaRPr lang="en-US"/>
          </a:p>
        </p:txBody>
      </p:sp>
      <p:sp>
        <p:nvSpPr>
          <p:cNvPr id="45" name="TextBox 44">
            <a:extLst>
              <a:ext uri="{FF2B5EF4-FFF2-40B4-BE49-F238E27FC236}">
                <a16:creationId xmlns:a16="http://schemas.microsoft.com/office/drawing/2014/main" id="{6F3321A2-A3C7-4FDD-8FE8-1380E3610CD5}"/>
              </a:ext>
            </a:extLst>
          </p:cNvPr>
          <p:cNvSpPr txBox="1"/>
          <p:nvPr/>
        </p:nvSpPr>
        <p:spPr>
          <a:xfrm>
            <a:off x="388374" y="2006397"/>
            <a:ext cx="7993626" cy="707886"/>
          </a:xfrm>
          <a:prstGeom prst="rect">
            <a:avLst/>
          </a:prstGeom>
          <a:noFill/>
        </p:spPr>
        <p:txBody>
          <a:bodyPr wrap="square">
            <a:spAutoFit/>
          </a:bodyPr>
          <a:lstStyle/>
          <a:p>
            <a:r>
              <a:rPr lang="en-US" sz="4000" b="1">
                <a:solidFill>
                  <a:schemeClr val="bg1"/>
                </a:solidFill>
                <a:latin typeface="Now" panose="020B0604020202020204" charset="0"/>
              </a:rPr>
              <a:t>Identificación de metas</a:t>
            </a:r>
          </a:p>
        </p:txBody>
      </p:sp>
      <p:sp>
        <p:nvSpPr>
          <p:cNvPr id="46" name="TextBox 45">
            <a:extLst>
              <a:ext uri="{FF2B5EF4-FFF2-40B4-BE49-F238E27FC236}">
                <a16:creationId xmlns:a16="http://schemas.microsoft.com/office/drawing/2014/main" id="{29AD5706-375F-4BBD-93E9-5BBF7E5648D2}"/>
              </a:ext>
            </a:extLst>
          </p:cNvPr>
          <p:cNvSpPr txBox="1"/>
          <p:nvPr/>
        </p:nvSpPr>
        <p:spPr>
          <a:xfrm>
            <a:off x="483509" y="3158580"/>
            <a:ext cx="7803356" cy="6032421"/>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Los objetivos y las políticas de su organización (si los hay)</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Sus metas relacionadas con el género en sus proyectos </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Los requisitos, si los hay, de sus donantes/fuentes de financiamiento relacionados con el género</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Regulaciones nacionales que apoyan la participación/los derechos de las mujeres en la conservación y, en general, en las comunidades, la educación, y el trabajo</a:t>
            </a:r>
          </a:p>
          <a:p>
            <a:pPr marL="342900" indent="-342900">
              <a:spcAft>
                <a:spcPts val="1200"/>
              </a:spcAft>
              <a:buFont typeface="Arial" panose="020B0604020202020204" pitchFamily="34" charset="0"/>
              <a:buChar char="•"/>
            </a:pPr>
            <a:r>
              <a:rPr lang="es-ES" sz="2400" dirty="0">
                <a:solidFill>
                  <a:schemeClr val="bg1"/>
                </a:solidFill>
                <a:latin typeface="Now" panose="020B0604020202020204" charset="0"/>
              </a:rPr>
              <a:t>Las políticas y estrategias relacionadas con el género para las plataformas/redes/consorcios con los que usted trabaja</a:t>
            </a:r>
          </a:p>
          <a:p>
            <a:pPr marL="342900" indent="-342900">
              <a:spcAft>
                <a:spcPts val="1200"/>
              </a:spcAft>
              <a:buFont typeface="Arial" panose="020B0604020202020204" pitchFamily="34" charset="0"/>
              <a:buChar char="•"/>
            </a:pPr>
            <a:endParaRPr lang="es-ES" sz="2400" dirty="0">
              <a:solidFill>
                <a:schemeClr val="bg1"/>
              </a:solidFill>
              <a:latin typeface="Now" panose="020B0604020202020204" charset="0"/>
            </a:endParaRPr>
          </a:p>
        </p:txBody>
      </p:sp>
      <p:sp>
        <p:nvSpPr>
          <p:cNvPr id="47" name="AutoShape 10">
            <a:extLst>
              <a:ext uri="{FF2B5EF4-FFF2-40B4-BE49-F238E27FC236}">
                <a16:creationId xmlns:a16="http://schemas.microsoft.com/office/drawing/2014/main" id="{CDFE3601-0798-49CB-BCAE-7BC1FA2497A2}"/>
              </a:ext>
            </a:extLst>
          </p:cNvPr>
          <p:cNvSpPr/>
          <p:nvPr/>
        </p:nvSpPr>
        <p:spPr>
          <a:xfrm rot="-5400000" flipV="1">
            <a:off x="5400695" y="5923424"/>
            <a:ext cx="7050362" cy="31927"/>
          </a:xfrm>
          <a:prstGeom prst="line">
            <a:avLst/>
          </a:prstGeom>
          <a:ln w="28575" cap="rnd">
            <a:solidFill>
              <a:srgbClr val="DFFCFD"/>
            </a:solidFill>
            <a:prstDash val="sysDot"/>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E6D79C01-1F53-4BD3-B7B6-BEC20C164583}"/>
              </a:ext>
            </a:extLst>
          </p:cNvPr>
          <p:cNvSpPr txBox="1"/>
          <p:nvPr/>
        </p:nvSpPr>
        <p:spPr>
          <a:xfrm>
            <a:off x="9296400" y="2000607"/>
            <a:ext cx="8764884" cy="707886"/>
          </a:xfrm>
          <a:prstGeom prst="rect">
            <a:avLst/>
          </a:prstGeom>
          <a:noFill/>
        </p:spPr>
        <p:txBody>
          <a:bodyPr wrap="square">
            <a:spAutoFit/>
          </a:bodyPr>
          <a:lstStyle/>
          <a:p>
            <a:r>
              <a:rPr lang="en-US" sz="4000" b="1">
                <a:solidFill>
                  <a:schemeClr val="bg1"/>
                </a:solidFill>
                <a:latin typeface="Now" panose="020B0604020202020204" charset="0"/>
              </a:rPr>
              <a:t>Conectando metas con acciones</a:t>
            </a:r>
          </a:p>
        </p:txBody>
      </p:sp>
      <p:sp>
        <p:nvSpPr>
          <p:cNvPr id="23" name="TextBox 22">
            <a:extLst>
              <a:ext uri="{FF2B5EF4-FFF2-40B4-BE49-F238E27FC236}">
                <a16:creationId xmlns:a16="http://schemas.microsoft.com/office/drawing/2014/main" id="{C64EBCE3-D213-49AA-A355-DB97A481873E}"/>
              </a:ext>
            </a:extLst>
          </p:cNvPr>
          <p:cNvSpPr txBox="1"/>
          <p:nvPr/>
        </p:nvSpPr>
        <p:spPr>
          <a:xfrm>
            <a:off x="9439158" y="2923176"/>
            <a:ext cx="7803356" cy="6032421"/>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s-ES" sz="2400">
                <a:solidFill>
                  <a:schemeClr val="bg1"/>
                </a:solidFill>
                <a:latin typeface="Now" panose="020B0604020202020204" charset="0"/>
              </a:rPr>
              <a:t>¿Qué objetivos / requisitos relacionados con el género necesita incluir en su trabajo?</a:t>
            </a:r>
          </a:p>
          <a:p>
            <a:pPr marL="342900" indent="-342900">
              <a:spcAft>
                <a:spcPts val="1200"/>
              </a:spcAft>
              <a:buFont typeface="Arial" panose="020B0604020202020204" pitchFamily="34" charset="0"/>
              <a:buChar char="•"/>
            </a:pPr>
            <a:r>
              <a:rPr lang="es-ES" sz="2400">
                <a:solidFill>
                  <a:schemeClr val="bg1"/>
                </a:solidFill>
                <a:latin typeface="Now" panose="020B0604020202020204" charset="0"/>
              </a:rPr>
              <a:t>¿Qué políticas nacionales relacionadas con el género deben incorporarse en su organización y proyecto?</a:t>
            </a:r>
          </a:p>
          <a:p>
            <a:pPr marL="342900" indent="-342900">
              <a:spcAft>
                <a:spcPts val="1200"/>
              </a:spcAft>
              <a:buFont typeface="Arial" panose="020B0604020202020204" pitchFamily="34" charset="0"/>
              <a:buChar char="•"/>
            </a:pPr>
            <a:r>
              <a:rPr lang="es-ES" sz="2400">
                <a:solidFill>
                  <a:schemeClr val="bg1"/>
                </a:solidFill>
                <a:latin typeface="Now" panose="020B0604020202020204" charset="0"/>
              </a:rPr>
              <a:t>Si no hay metas relacionadas con el género para su proyecto u organización, ¿cómo trabajará para desarrollarlas?</a:t>
            </a:r>
          </a:p>
          <a:p>
            <a:pPr marL="342900" indent="-342900">
              <a:spcAft>
                <a:spcPts val="1200"/>
              </a:spcAft>
              <a:buFont typeface="Arial" panose="020B0604020202020204" pitchFamily="34" charset="0"/>
              <a:buChar char="•"/>
            </a:pPr>
            <a:r>
              <a:rPr lang="es-ES" sz="2400">
                <a:solidFill>
                  <a:schemeClr val="bg1"/>
                </a:solidFill>
                <a:latin typeface="Now" panose="020B0604020202020204" charset="0"/>
              </a:rPr>
              <a:t>¿Su equipo comprende estos objetivos y políticas?</a:t>
            </a:r>
          </a:p>
          <a:p>
            <a:pPr marL="342900" indent="-342900">
              <a:spcAft>
                <a:spcPts val="1200"/>
              </a:spcAft>
              <a:buFont typeface="Arial" panose="020B0604020202020204" pitchFamily="34" charset="0"/>
              <a:buChar char="•"/>
            </a:pPr>
            <a:r>
              <a:rPr lang="es-ES" sz="2400">
                <a:solidFill>
                  <a:schemeClr val="bg1"/>
                </a:solidFill>
                <a:latin typeface="Now" panose="020B0604020202020204" charset="0"/>
              </a:rPr>
              <a:t>¿Las metas están vinculadas a objetivos claros y factibles?</a:t>
            </a:r>
          </a:p>
          <a:p>
            <a:pPr marL="342900" indent="-342900">
              <a:spcAft>
                <a:spcPts val="1200"/>
              </a:spcAft>
              <a:buFont typeface="Arial" panose="020B0604020202020204" pitchFamily="34" charset="0"/>
              <a:buChar char="•"/>
            </a:pPr>
            <a:r>
              <a:rPr lang="es-ES" sz="2400">
                <a:solidFill>
                  <a:schemeClr val="bg1"/>
                </a:solidFill>
                <a:latin typeface="Now" panose="020B0604020202020204" charset="0"/>
              </a:rPr>
              <a:t>¿Cómo evaluará si ha logrado alguno de estos objetivos?</a:t>
            </a:r>
          </a:p>
        </p:txBody>
      </p:sp>
    </p:spTree>
    <p:extLst>
      <p:ext uri="{BB962C8B-B14F-4D97-AF65-F5344CB8AC3E}">
        <p14:creationId xmlns:p14="http://schemas.microsoft.com/office/powerpoint/2010/main" val="299992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algn="r">
              <a:lnSpc>
                <a:spcPts val="2240"/>
              </a:lnSpc>
            </a:pPr>
            <a:r>
              <a:rPr lang="en-US" sz="1599">
                <a:solidFill>
                  <a:schemeClr val="bg1"/>
                </a:solidFill>
                <a:latin typeface="Now"/>
              </a:rPr>
              <a:t>Módulo 2</a:t>
            </a:r>
            <a:r>
              <a:rPr lang="en-US" sz="1600">
                <a:solidFill>
                  <a:schemeClr val="bg1"/>
                </a:solidFill>
                <a:latin typeface="Now"/>
              </a:rPr>
              <a:t> | MARCO</a:t>
            </a:r>
          </a:p>
        </p:txBody>
      </p:sp>
      <p:sp>
        <p:nvSpPr>
          <p:cNvPr id="45" name="TextBox 44">
            <a:extLst>
              <a:ext uri="{FF2B5EF4-FFF2-40B4-BE49-F238E27FC236}">
                <a16:creationId xmlns:a16="http://schemas.microsoft.com/office/drawing/2014/main" id="{6F3321A2-A3C7-4FDD-8FE8-1380E3610CD5}"/>
              </a:ext>
            </a:extLst>
          </p:cNvPr>
          <p:cNvSpPr txBox="1"/>
          <p:nvPr/>
        </p:nvSpPr>
        <p:spPr>
          <a:xfrm>
            <a:off x="454079" y="719548"/>
            <a:ext cx="7993626" cy="707886"/>
          </a:xfrm>
          <a:prstGeom prst="rect">
            <a:avLst/>
          </a:prstGeom>
          <a:noFill/>
        </p:spPr>
        <p:txBody>
          <a:bodyPr wrap="square">
            <a:spAutoFit/>
          </a:bodyPr>
          <a:lstStyle/>
          <a:p>
            <a:r>
              <a:rPr lang="en-US" sz="4000" b="1">
                <a:solidFill>
                  <a:schemeClr val="bg1"/>
                </a:solidFill>
                <a:latin typeface="Now" panose="020B0604020202020204" charset="0"/>
              </a:rPr>
              <a:t>Algunos Ejemplos</a:t>
            </a:r>
          </a:p>
        </p:txBody>
      </p:sp>
      <p:sp>
        <p:nvSpPr>
          <p:cNvPr id="17" name="Rectangle 16">
            <a:extLst>
              <a:ext uri="{FF2B5EF4-FFF2-40B4-BE49-F238E27FC236}">
                <a16:creationId xmlns:a16="http://schemas.microsoft.com/office/drawing/2014/main" id="{F1058E72-5254-4CFB-9272-D0DF5CE13B65}"/>
              </a:ext>
            </a:extLst>
          </p:cNvPr>
          <p:cNvSpPr/>
          <p:nvPr/>
        </p:nvSpPr>
        <p:spPr>
          <a:xfrm>
            <a:off x="586505" y="2392884"/>
            <a:ext cx="8252695"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200">
                <a:solidFill>
                  <a:schemeClr val="bg1"/>
                </a:solidFill>
                <a:latin typeface="Now" panose="020B0604020202020204" charset="0"/>
              </a:rPr>
              <a:t>Camboya: </a:t>
            </a:r>
          </a:p>
          <a:p>
            <a:pPr marL="342900" indent="-342900">
              <a:buFont typeface="Arial" panose="020B0604020202020204" pitchFamily="34" charset="0"/>
              <a:buChar char="•"/>
            </a:pPr>
            <a:r>
              <a:rPr lang="es-ES" sz="2200">
                <a:solidFill>
                  <a:schemeClr val="bg1"/>
                </a:solidFill>
                <a:latin typeface="Now" panose="020B0604020202020204" charset="0"/>
              </a:rPr>
              <a:t>Ley nacional de Camboya que exige a las organizaciones, incluyendo las organizaciones de conservación, que proporcionen licencia de maternidad a sus empleadas</a:t>
            </a:r>
          </a:p>
          <a:p>
            <a:pPr marL="342900" indent="-342900">
              <a:buFont typeface="Arial" panose="020B0604020202020204" pitchFamily="34" charset="0"/>
              <a:buChar char="•"/>
            </a:pPr>
            <a:r>
              <a:rPr lang="es-ES" sz="2200">
                <a:solidFill>
                  <a:schemeClr val="bg1"/>
                </a:solidFill>
                <a:latin typeface="Now" panose="020B0604020202020204" charset="0"/>
              </a:rPr>
              <a:t>Un proyecto que trabaja para apoyar la participación de las mujeres en los Comités Pesqueros Comunitarios, que tiene el mandato de la Política y Estrategia Nacional de Transversalización de Género en el Sector Pesquero de Camboya, respaldado por la Administración Pesquera para “mejorar la igualdad de género en el sector pesquero a través de la cooperación activa de mujeres y hombres..."</a:t>
            </a:r>
          </a:p>
          <a:p>
            <a:pPr marL="342900" indent="-342900">
              <a:buFont typeface="Arial" panose="020B0604020202020204" pitchFamily="34" charset="0"/>
              <a:buChar char="•"/>
            </a:pPr>
            <a:endParaRPr lang="es-ES" sz="2200">
              <a:solidFill>
                <a:schemeClr val="bg1"/>
              </a:solidFill>
              <a:latin typeface="Now" panose="020B0604020202020204" charset="0"/>
            </a:endParaRPr>
          </a:p>
        </p:txBody>
      </p:sp>
      <p:sp>
        <p:nvSpPr>
          <p:cNvPr id="18" name="Rectangle 17">
            <a:extLst>
              <a:ext uri="{FF2B5EF4-FFF2-40B4-BE49-F238E27FC236}">
                <a16:creationId xmlns:a16="http://schemas.microsoft.com/office/drawing/2014/main" id="{19C343BA-BE27-49E5-A9B5-2DB2C7E5C1E8}"/>
              </a:ext>
            </a:extLst>
          </p:cNvPr>
          <p:cNvSpPr/>
          <p:nvPr/>
        </p:nvSpPr>
        <p:spPr>
          <a:xfrm>
            <a:off x="428456" y="1837118"/>
            <a:ext cx="6705599" cy="410782"/>
          </a:xfrm>
          <a:prstGeom prst="rect">
            <a:avLst/>
          </a:prstGeom>
          <a:solidFill>
            <a:srgbClr val="94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a:solidFill>
                  <a:schemeClr val="bg1"/>
                </a:solidFill>
                <a:latin typeface="Now" panose="020B0604020202020204" charset="0"/>
              </a:rPr>
              <a:t>Política y estrategia nacional</a:t>
            </a:r>
          </a:p>
        </p:txBody>
      </p:sp>
      <p:sp>
        <p:nvSpPr>
          <p:cNvPr id="23" name="Rectangle 22">
            <a:extLst>
              <a:ext uri="{FF2B5EF4-FFF2-40B4-BE49-F238E27FC236}">
                <a16:creationId xmlns:a16="http://schemas.microsoft.com/office/drawing/2014/main" id="{E99FE256-3FDE-4BA5-A609-50BCD1A7613B}"/>
              </a:ext>
            </a:extLst>
          </p:cNvPr>
          <p:cNvSpPr/>
          <p:nvPr/>
        </p:nvSpPr>
        <p:spPr>
          <a:xfrm>
            <a:off x="691450" y="7720948"/>
            <a:ext cx="7198441"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2200">
                <a:solidFill>
                  <a:schemeClr val="bg1"/>
                </a:solidFill>
                <a:latin typeface="Now" panose="020B0604020202020204" charset="0"/>
              </a:rPr>
              <a:t>El Equipo de la Coalición de Acción Pesquera (Fisheries Action Coalition Team, FACT) en Camboya fomenta a los Comités Pesqueros Comunitarios a desarrollar una política de género sobre la composición de los comités.</a:t>
            </a:r>
            <a:endParaRPr lang="en-US" sz="2200">
              <a:solidFill>
                <a:schemeClr val="bg1"/>
              </a:solidFill>
              <a:latin typeface="Now" panose="020B0604020202020204" charset="0"/>
            </a:endParaRPr>
          </a:p>
        </p:txBody>
      </p:sp>
      <p:sp>
        <p:nvSpPr>
          <p:cNvPr id="28" name="Rectangle 27">
            <a:extLst>
              <a:ext uri="{FF2B5EF4-FFF2-40B4-BE49-F238E27FC236}">
                <a16:creationId xmlns:a16="http://schemas.microsoft.com/office/drawing/2014/main" id="{6B6810CF-7B52-406D-915B-A6AFDE5E9C61}"/>
              </a:ext>
            </a:extLst>
          </p:cNvPr>
          <p:cNvSpPr/>
          <p:nvPr/>
        </p:nvSpPr>
        <p:spPr>
          <a:xfrm>
            <a:off x="457200" y="7101401"/>
            <a:ext cx="8229600" cy="497046"/>
          </a:xfrm>
          <a:prstGeom prst="rect">
            <a:avLst/>
          </a:prstGeom>
          <a:solidFill>
            <a:srgbClr val="94D2B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2400" b="1">
                <a:solidFill>
                  <a:schemeClr val="bg1"/>
                </a:solidFill>
                <a:latin typeface="Now" panose="020B0604020202020204" charset="0"/>
              </a:rPr>
              <a:t>La promoción del desarrollo de políticas de género</a:t>
            </a:r>
            <a:endParaRPr lang="en-US" sz="2400" b="1">
              <a:solidFill>
                <a:schemeClr val="bg1"/>
              </a:solidFill>
              <a:latin typeface="Now" panose="020B0604020202020204" charset="0"/>
            </a:endParaRPr>
          </a:p>
        </p:txBody>
      </p:sp>
      <p:pic>
        <p:nvPicPr>
          <p:cNvPr id="9" name="Picture 8">
            <a:extLst>
              <a:ext uri="{FF2B5EF4-FFF2-40B4-BE49-F238E27FC236}">
                <a16:creationId xmlns:a16="http://schemas.microsoft.com/office/drawing/2014/main" id="{CBF1A341-A661-4EA3-8356-FCD27EA13DC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3967"/>
          <a:stretch/>
        </p:blipFill>
        <p:spPr>
          <a:xfrm>
            <a:off x="8886435" y="2338730"/>
            <a:ext cx="8710115" cy="5576390"/>
          </a:xfrm>
          <a:prstGeom prst="rect">
            <a:avLst/>
          </a:prstGeom>
        </p:spPr>
      </p:pic>
      <p:sp>
        <p:nvSpPr>
          <p:cNvPr id="30" name="TextBox 4">
            <a:extLst>
              <a:ext uri="{FF2B5EF4-FFF2-40B4-BE49-F238E27FC236}">
                <a16:creationId xmlns:a16="http://schemas.microsoft.com/office/drawing/2014/main" id="{2315AB11-09C0-4C05-9944-0951CC04956C}"/>
              </a:ext>
            </a:extLst>
          </p:cNvPr>
          <p:cNvSpPr txBox="1"/>
          <p:nvPr/>
        </p:nvSpPr>
        <p:spPr>
          <a:xfrm>
            <a:off x="13368996" y="7353300"/>
            <a:ext cx="4157004" cy="561820"/>
          </a:xfrm>
          <a:prstGeom prst="rect">
            <a:avLst/>
          </a:prstGeom>
        </p:spPr>
        <p:txBody>
          <a:bodyPr wrap="square" lIns="0" tIns="0" rIns="0" bIns="0" rtlCol="0" anchor="t">
            <a:spAutoFit/>
          </a:bodyPr>
          <a:lstStyle/>
          <a:p>
            <a:pPr algn="r">
              <a:lnSpc>
                <a:spcPts val="2240"/>
              </a:lnSpc>
            </a:pPr>
            <a:r>
              <a:rPr lang="en-US">
                <a:solidFill>
                  <a:schemeClr val="bg1"/>
                </a:solidFill>
                <a:latin typeface="Now"/>
              </a:rPr>
              <a:t>Miembros electos del Comité Pesquero Comunitario. © FACT</a:t>
            </a:r>
          </a:p>
        </p:txBody>
      </p:sp>
    </p:spTree>
    <p:extLst>
      <p:ext uri="{BB962C8B-B14F-4D97-AF65-F5344CB8AC3E}">
        <p14:creationId xmlns:p14="http://schemas.microsoft.com/office/powerpoint/2010/main" val="3298437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7DA1"/>
        </a:solidFill>
        <a:effectLst/>
      </p:bgPr>
    </p:bg>
    <p:spTree>
      <p:nvGrpSpPr>
        <p:cNvPr id="1" name=""/>
        <p:cNvGrpSpPr/>
        <p:nvPr/>
      </p:nvGrpSpPr>
      <p:grpSpPr>
        <a:xfrm>
          <a:off x="0" y="0"/>
          <a:ext cx="0" cy="0"/>
          <a:chOff x="0" y="0"/>
          <a:chExt cx="0" cy="0"/>
        </a:xfrm>
      </p:grpSpPr>
      <p:sp>
        <p:nvSpPr>
          <p:cNvPr id="12" name="TextBox 3">
            <a:extLst>
              <a:ext uri="{FF2B5EF4-FFF2-40B4-BE49-F238E27FC236}">
                <a16:creationId xmlns:a16="http://schemas.microsoft.com/office/drawing/2014/main" id="{066D58B4-06FC-4AD9-964F-EF077BB45418}"/>
              </a:ext>
            </a:extLst>
          </p:cNvPr>
          <p:cNvSpPr txBox="1"/>
          <p:nvPr/>
        </p:nvSpPr>
        <p:spPr>
          <a:xfrm>
            <a:off x="11432057" y="799806"/>
            <a:ext cx="6570291" cy="273685"/>
          </a:xfrm>
          <a:prstGeom prst="rect">
            <a:avLst/>
          </a:prstGeom>
        </p:spPr>
        <p:txBody>
          <a:bodyPr lIns="0" tIns="0" rIns="0" bIns="0" rtlCol="0" anchor="t">
            <a:spAutoFit/>
          </a:bodyPr>
          <a:lstStyle/>
          <a:p>
            <a:pPr marL="0" marR="0" lvl="0" indent="0" algn="r" defTabSz="914400" rtl="0" eaLnBrk="1" fontAlgn="auto" latinLnBrk="0" hangingPunct="1">
              <a:lnSpc>
                <a:spcPts val="2240"/>
              </a:lnSpc>
              <a:spcBef>
                <a:spcPts val="0"/>
              </a:spcBef>
              <a:spcAft>
                <a:spcPts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Now"/>
                <a:ea typeface="+mn-ea"/>
                <a:cs typeface="+mn-cs"/>
              </a:rPr>
              <a:t>Módulo 2</a:t>
            </a:r>
            <a:r>
              <a:rPr kumimoji="0" lang="en-US" sz="1600" b="0" i="0" u="none" strike="noStrike" kern="1200" cap="none" spc="0" normalizeH="0" baseline="0" noProof="0">
                <a:ln>
                  <a:noFill/>
                </a:ln>
                <a:solidFill>
                  <a:prstClr val="white"/>
                </a:solidFill>
                <a:effectLst/>
                <a:uLnTx/>
                <a:uFillTx/>
                <a:latin typeface="Now"/>
                <a:ea typeface="+mn-ea"/>
                <a:cs typeface="+mn-cs"/>
              </a:rPr>
              <a:t> | MARCO</a:t>
            </a:r>
          </a:p>
        </p:txBody>
      </p:sp>
      <p:sp>
        <p:nvSpPr>
          <p:cNvPr id="25" name="Rectangle 24">
            <a:extLst>
              <a:ext uri="{FF2B5EF4-FFF2-40B4-BE49-F238E27FC236}">
                <a16:creationId xmlns:a16="http://schemas.microsoft.com/office/drawing/2014/main" id="{350C2FE2-6D1F-4366-8BCD-845FB4936363}"/>
              </a:ext>
            </a:extLst>
          </p:cNvPr>
          <p:cNvSpPr/>
          <p:nvPr/>
        </p:nvSpPr>
        <p:spPr>
          <a:xfrm>
            <a:off x="920050" y="2767948"/>
            <a:ext cx="9366950" cy="1537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rPr>
              <a:t>Highlander Association (HA) </a:t>
            </a:r>
            <a:r>
              <a:rPr kumimoji="0" lang="en-US" sz="2400" b="0" i="0" u="none" strike="noStrike" kern="1200" cap="none" spc="0" normalizeH="0" baseline="0" noProof="0" dirty="0" err="1">
                <a:ln>
                  <a:noFill/>
                </a:ln>
                <a:solidFill>
                  <a:prstClr val="white"/>
                </a:solidFill>
                <a:effectLst/>
                <a:uLnTx/>
                <a:uFillTx/>
                <a:latin typeface="Now" panose="020B0604020202020204" charset="0"/>
                <a:ea typeface="+mn-ea"/>
                <a:cs typeface="+mn-cs"/>
              </a:rPr>
              <a:t>en</a:t>
            </a:r>
            <a:r>
              <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Now" panose="020B0604020202020204" charset="0"/>
                <a:ea typeface="+mn-ea"/>
                <a:cs typeface="+mn-cs"/>
              </a:rPr>
              <a:t>Camboya</a:t>
            </a:r>
            <a:r>
              <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rPr>
              <a:t>: </a:t>
            </a:r>
          </a:p>
          <a:p>
            <a:pPr marL="342900" marR="0" lvl="0" indent="-3429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lang="es-ES" sz="2400" dirty="0">
                <a:solidFill>
                  <a:prstClr val="white"/>
                </a:solidFill>
                <a:latin typeface="Now" panose="020B0604020202020204" charset="0"/>
              </a:rPr>
              <a:t>Política de género con el objetivo de igualdad (50:50) de representación de género en las actividades + promoción de mujeres en puestos de liderazgo</a:t>
            </a:r>
          </a:p>
          <a:p>
            <a:pPr marL="342900" marR="0" lvl="0" indent="-3429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lang="es-ES" sz="2400" dirty="0">
                <a:solidFill>
                  <a:prstClr val="white"/>
                </a:solidFill>
                <a:latin typeface="Now" panose="020B0604020202020204" charset="0"/>
              </a:rPr>
              <a:t>La estrategia 2021-2025 incluye el objetivo de que más mujeres participen en la toma de decisiones</a:t>
            </a: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r>
              <a:rPr kumimoji="0" lang="es-ES" sz="2400" b="0" i="0" u="none" strike="noStrike" kern="1200" cap="none" spc="0" normalizeH="0" baseline="0" noProof="0" dirty="0" err="1">
                <a:ln>
                  <a:noFill/>
                </a:ln>
                <a:solidFill>
                  <a:prstClr val="white"/>
                </a:solidFill>
                <a:effectLst/>
                <a:uLnTx/>
                <a:uFillTx/>
                <a:latin typeface="Now" panose="020B0604020202020204" charset="0"/>
                <a:ea typeface="+mn-ea"/>
                <a:cs typeface="+mn-cs"/>
              </a:rPr>
              <a:t>My</a:t>
            </a:r>
            <a:r>
              <a:rPr kumimoji="0" lang="es-ES" sz="24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es-ES" sz="2400" b="0" i="0" u="none" strike="noStrike" kern="1200" cap="none" spc="0" normalizeH="0" baseline="0" noProof="0" dirty="0" err="1">
                <a:ln>
                  <a:noFill/>
                </a:ln>
                <a:solidFill>
                  <a:prstClr val="white"/>
                </a:solidFill>
                <a:effectLst/>
                <a:uLnTx/>
                <a:uFillTx/>
                <a:latin typeface="Now" panose="020B0604020202020204" charset="0"/>
                <a:ea typeface="+mn-ea"/>
                <a:cs typeface="+mn-cs"/>
              </a:rPr>
              <a:t>Village</a:t>
            </a:r>
            <a:r>
              <a:rPr kumimoji="0" lang="es-ES" sz="2400" b="0" i="0" u="none" strike="noStrike" kern="1200" cap="none" spc="0" normalizeH="0" baseline="0" noProof="0" dirty="0">
                <a:ln>
                  <a:noFill/>
                </a:ln>
                <a:solidFill>
                  <a:prstClr val="white"/>
                </a:solidFill>
                <a:effectLst/>
                <a:uLnTx/>
                <a:uFillTx/>
                <a:latin typeface="Now" panose="020B0604020202020204" charset="0"/>
                <a:ea typeface="+mn-ea"/>
                <a:cs typeface="+mn-cs"/>
              </a:rPr>
              <a:t> en Camboya desarrolló una política de género para guiar a los empleados sobre cómo involucrar a mujeres y hombres en el ciclo de gestión de proyectos</a:t>
            </a: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l" defTabSz="914400" rtl="0" eaLnBrk="1" fontAlgn="auto" latinLnBrk="0" hangingPunct="1">
              <a:lnSpc>
                <a:spcPts val="31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Now" panose="020B0604020202020204" charset="0"/>
                <a:ea typeface="+mn-ea"/>
                <a:cs typeface="+mn-cs"/>
              </a:rPr>
              <a:t>La Red de protección de los ríos 3S (3SPN) en Tailandia: la política de género incluye la consideración del género en la contratación de personal, proyectos y M&amp;E, y cómo aplicar su presupuesto a la transversalización de género</a:t>
            </a:r>
            <a:endParaRPr kumimoji="0" lang="en-US" sz="2400" b="0" i="0" u="none" strike="noStrike" kern="1200" cap="none" spc="0" normalizeH="0" baseline="0" noProof="0" dirty="0">
              <a:ln>
                <a:noFill/>
              </a:ln>
              <a:solidFill>
                <a:prstClr val="white"/>
              </a:solidFill>
              <a:effectLst/>
              <a:uLnTx/>
              <a:uFillTx/>
              <a:latin typeface="Now" panose="020B0604020202020204" charset="0"/>
              <a:ea typeface="+mn-ea"/>
              <a:cs typeface="+mn-cs"/>
            </a:endParaRPr>
          </a:p>
        </p:txBody>
      </p:sp>
      <p:sp>
        <p:nvSpPr>
          <p:cNvPr id="26" name="Rectangle 25">
            <a:extLst>
              <a:ext uri="{FF2B5EF4-FFF2-40B4-BE49-F238E27FC236}">
                <a16:creationId xmlns:a16="http://schemas.microsoft.com/office/drawing/2014/main" id="{017C47CB-DA91-44DD-860B-9AC50B6EA539}"/>
              </a:ext>
            </a:extLst>
          </p:cNvPr>
          <p:cNvSpPr/>
          <p:nvPr/>
        </p:nvSpPr>
        <p:spPr>
          <a:xfrm>
            <a:off x="762000" y="2148402"/>
            <a:ext cx="7307643" cy="497047"/>
          </a:xfrm>
          <a:prstGeom prst="rect">
            <a:avLst/>
          </a:prstGeom>
          <a:solidFill>
            <a:srgbClr val="94D2BD">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a:ln>
                  <a:noFill/>
                </a:ln>
                <a:solidFill>
                  <a:prstClr val="white"/>
                </a:solidFill>
                <a:effectLst/>
                <a:uLnTx/>
                <a:uFillTx/>
                <a:latin typeface="Now" panose="020B0604020202020204" charset="0"/>
                <a:ea typeface="+mn-ea"/>
                <a:cs typeface="+mn-cs"/>
              </a:rPr>
              <a:t>Estrategias y políticas de las organizaciones</a:t>
            </a:r>
            <a:endParaRPr kumimoji="0" lang="en-US" sz="2400" b="1" i="0" u="none" strike="noStrike" kern="1200" cap="none" spc="0" normalizeH="0" baseline="0" noProof="0">
              <a:ln>
                <a:noFill/>
              </a:ln>
              <a:solidFill>
                <a:prstClr val="white"/>
              </a:solidFill>
              <a:effectLst/>
              <a:uLnTx/>
              <a:uFillTx/>
              <a:latin typeface="Now" panose="020B0604020202020204" charset="0"/>
              <a:ea typeface="+mn-ea"/>
              <a:cs typeface="+mn-cs"/>
            </a:endParaRPr>
          </a:p>
        </p:txBody>
      </p:sp>
      <p:sp>
        <p:nvSpPr>
          <p:cNvPr id="27" name="AutoShape 10">
            <a:extLst>
              <a:ext uri="{FF2B5EF4-FFF2-40B4-BE49-F238E27FC236}">
                <a16:creationId xmlns:a16="http://schemas.microsoft.com/office/drawing/2014/main" id="{B51B1A86-2B15-4577-97C6-FA66CE518B2B}"/>
              </a:ext>
            </a:extLst>
          </p:cNvPr>
          <p:cNvSpPr/>
          <p:nvPr/>
        </p:nvSpPr>
        <p:spPr>
          <a:xfrm rot="-5400000" flipH="1">
            <a:off x="-61249" y="4016244"/>
            <a:ext cx="1637355" cy="7557"/>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AutoShape 10">
            <a:extLst>
              <a:ext uri="{FF2B5EF4-FFF2-40B4-BE49-F238E27FC236}">
                <a16:creationId xmlns:a16="http://schemas.microsoft.com/office/drawing/2014/main" id="{CBA4FCA1-46BC-4E6C-B4C8-50B45D533670}"/>
              </a:ext>
            </a:extLst>
          </p:cNvPr>
          <p:cNvSpPr/>
          <p:nvPr/>
        </p:nvSpPr>
        <p:spPr>
          <a:xfrm rot="-5400000" flipH="1">
            <a:off x="249887" y="6537043"/>
            <a:ext cx="1016668" cy="6245"/>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AutoShape 10">
            <a:extLst>
              <a:ext uri="{FF2B5EF4-FFF2-40B4-BE49-F238E27FC236}">
                <a16:creationId xmlns:a16="http://schemas.microsoft.com/office/drawing/2014/main" id="{7A427FB7-A0F0-4AB8-B5C0-22F33EE5C440}"/>
              </a:ext>
            </a:extLst>
          </p:cNvPr>
          <p:cNvSpPr/>
          <p:nvPr/>
        </p:nvSpPr>
        <p:spPr>
          <a:xfrm rot="-5400000" flipH="1">
            <a:off x="250543" y="8747385"/>
            <a:ext cx="1016668" cy="5161"/>
          </a:xfrm>
          <a:prstGeom prst="line">
            <a:avLst/>
          </a:prstGeom>
          <a:ln w="34925" cap="rnd">
            <a:solidFill>
              <a:srgbClr val="E9C46A"/>
            </a:solidFill>
            <a:prstDash val="sysDot"/>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619D0A4-97A3-4CCE-9237-F17457CEBD59}"/>
              </a:ext>
            </a:extLst>
          </p:cNvPr>
          <p:cNvSpPr txBox="1"/>
          <p:nvPr/>
        </p:nvSpPr>
        <p:spPr>
          <a:xfrm>
            <a:off x="11248159" y="9229880"/>
            <a:ext cx="5668241" cy="843949"/>
          </a:xfrm>
          <a:prstGeom prst="rect">
            <a:avLst/>
          </a:prstGeom>
        </p:spPr>
        <p:txBody>
          <a:bodyPr wrap="square" lIns="0" tIns="0" rIns="0" bIns="0" rtlCol="0" anchor="t">
            <a:spAutoFit/>
          </a:bodyPr>
          <a:lstStyle/>
          <a:p>
            <a:pPr algn="ctr">
              <a:lnSpc>
                <a:spcPts val="2240"/>
              </a:lnSpc>
            </a:pPr>
            <a:r>
              <a:rPr lang="es-ES">
                <a:solidFill>
                  <a:schemeClr val="bg1"/>
                </a:solidFill>
                <a:latin typeface="Now"/>
              </a:rPr>
              <a:t>Las pautas de Conservation International para la integración de la equidad de género en los proyectos de conservación</a:t>
            </a:r>
            <a:endParaRPr lang="en-US">
              <a:solidFill>
                <a:schemeClr val="bg1"/>
              </a:solidFill>
              <a:latin typeface="Now"/>
            </a:endParaRPr>
          </a:p>
        </p:txBody>
      </p:sp>
      <p:sp>
        <p:nvSpPr>
          <p:cNvPr id="11" name="TextBox 10">
            <a:extLst>
              <a:ext uri="{FF2B5EF4-FFF2-40B4-BE49-F238E27FC236}">
                <a16:creationId xmlns:a16="http://schemas.microsoft.com/office/drawing/2014/main" id="{A4D3C0EC-86E2-44F6-ABC6-56100A786C3D}"/>
              </a:ext>
            </a:extLst>
          </p:cNvPr>
          <p:cNvSpPr txBox="1"/>
          <p:nvPr/>
        </p:nvSpPr>
        <p:spPr>
          <a:xfrm>
            <a:off x="454079" y="719548"/>
            <a:ext cx="7993626" cy="707886"/>
          </a:xfrm>
          <a:prstGeom prst="rect">
            <a:avLst/>
          </a:prstGeom>
          <a:noFill/>
        </p:spPr>
        <p:txBody>
          <a:bodyPr wrap="square">
            <a:spAutoFit/>
          </a:bodyPr>
          <a:lstStyle/>
          <a:p>
            <a:r>
              <a:rPr lang="en-US" sz="4000" b="1">
                <a:solidFill>
                  <a:schemeClr val="bg1"/>
                </a:solidFill>
                <a:latin typeface="Now" panose="020B0604020202020204" charset="0"/>
              </a:rPr>
              <a:t>Algunos Ejemplos</a:t>
            </a:r>
          </a:p>
        </p:txBody>
      </p:sp>
      <p:pic>
        <p:nvPicPr>
          <p:cNvPr id="3" name="Picture 2">
            <a:extLst>
              <a:ext uri="{FF2B5EF4-FFF2-40B4-BE49-F238E27FC236}">
                <a16:creationId xmlns:a16="http://schemas.microsoft.com/office/drawing/2014/main" id="{CFAC91C5-0F38-4077-AF4C-1ECB65009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900" y="1258417"/>
            <a:ext cx="5905500" cy="7581900"/>
          </a:xfrm>
          <a:prstGeom prst="rect">
            <a:avLst/>
          </a:prstGeom>
        </p:spPr>
      </p:pic>
    </p:spTree>
    <p:extLst>
      <p:ext uri="{BB962C8B-B14F-4D97-AF65-F5344CB8AC3E}">
        <p14:creationId xmlns:p14="http://schemas.microsoft.com/office/powerpoint/2010/main" val="736702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16343</TotalTime>
  <Words>7483</Words>
  <Application>Microsoft Office PowerPoint</Application>
  <PresentationFormat>Custom</PresentationFormat>
  <Paragraphs>708</Paragraphs>
  <Slides>55</Slides>
  <Notes>51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55</vt:i4>
      </vt:variant>
    </vt:vector>
  </HeadingPairs>
  <TitlesOfParts>
    <vt:vector size="63" baseType="lpstr">
      <vt:lpstr>Wingdings</vt:lpstr>
      <vt:lpstr>Now</vt:lpstr>
      <vt:lpstr>Sailors</vt:lpstr>
      <vt:lpstr>Avenir Next LT Pro</vt:lpstr>
      <vt:lpstr>Calibri</vt:lpstr>
      <vt:lpstr>Arial</vt:lpstr>
      <vt:lpstr>Now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Vanessa Vargas</dc:creator>
  <cp:lastModifiedBy>Kristin Betz</cp:lastModifiedBy>
  <cp:revision>917</cp:revision>
  <dcterms:created xsi:type="dcterms:W3CDTF">2006-08-16T00:00:00Z</dcterms:created>
  <dcterms:modified xsi:type="dcterms:W3CDTF">2022-04-18T16:16:46Z</dcterms:modified>
  <dc:identifier>DAEpYkZ1jA4</dc:identifier>
</cp:coreProperties>
</file>