
<file path=[Content_Types].xml><?xml version="1.0" encoding="utf-8"?>
<Types xmlns="http://schemas.openxmlformats.org/package/2006/content-types">
  <Default Extension="CR2" ContentType="image/png"/>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455" r:id="rId6"/>
    <p:sldId id="258" r:id="rId7"/>
    <p:sldId id="376" r:id="rId8"/>
    <p:sldId id="397" r:id="rId9"/>
    <p:sldId id="398" r:id="rId10"/>
    <p:sldId id="400" r:id="rId11"/>
    <p:sldId id="379" r:id="rId12"/>
    <p:sldId id="380" r:id="rId13"/>
    <p:sldId id="394" r:id="rId14"/>
    <p:sldId id="393" r:id="rId15"/>
    <p:sldId id="395" r:id="rId16"/>
    <p:sldId id="441" r:id="rId17"/>
    <p:sldId id="396" r:id="rId18"/>
    <p:sldId id="443" r:id="rId19"/>
    <p:sldId id="450" r:id="rId20"/>
    <p:sldId id="448" r:id="rId21"/>
    <p:sldId id="444" r:id="rId22"/>
    <p:sldId id="446" r:id="rId23"/>
    <p:sldId id="453" r:id="rId24"/>
    <p:sldId id="454" r:id="rId25"/>
    <p:sldId id="447" r:id="rId26"/>
  </p:sldIdLst>
  <p:sldSz cx="18288000" cy="10287000"/>
  <p:notesSz cx="7315200" cy="9601200"/>
  <p:embeddedFontLst>
    <p:embeddedFont>
      <p:font typeface="Avenir Next LT Pro" panose="020B050402020202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Now" panose="020B0604020202020204" charset="0"/>
      <p:regular r:id="rId36"/>
      <p:bold r:id="rId37"/>
    </p:embeddedFont>
    <p:embeddedFont>
      <p:font typeface="Now Bold" panose="020B0604020202020204" charset="0"/>
      <p:regular r:id="rId38"/>
    </p:embeddedFont>
    <p:embeddedFont>
      <p:font typeface="Sailors" panose="02000000000000000000"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44A"/>
    <a:srgbClr val="0A9396"/>
    <a:srgbClr val="43AA8B"/>
    <a:srgbClr val="FBB38F"/>
    <a:srgbClr val="FBAC85"/>
    <a:srgbClr val="CCEAE0"/>
    <a:srgbClr val="F4A261"/>
    <a:srgbClr val="85A1A5"/>
    <a:srgbClr val="264653"/>
    <a:srgbClr val="0012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9" autoAdjust="0"/>
    <p:restoredTop sz="95226" autoAdjust="0"/>
  </p:normalViewPr>
  <p:slideViewPr>
    <p:cSldViewPr>
      <p:cViewPr varScale="1">
        <p:scale>
          <a:sx n="73" d="100"/>
          <a:sy n="73" d="100"/>
        </p:scale>
        <p:origin x="60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56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8"/>
          </a:xfrm>
          <a:prstGeom prst="rect">
            <a:avLst/>
          </a:prstGeom>
        </p:spPr>
        <p:txBody>
          <a:bodyPr vert="horz" lIns="97320" tIns="48660" rIns="97320" bIns="48660" rtlCol="0"/>
          <a:lstStyle>
            <a:lvl1pPr algn="l">
              <a:defRPr sz="1300"/>
            </a:lvl1pPr>
          </a:lstStyle>
          <a:p>
            <a:endParaRPr lang="en-US"/>
          </a:p>
        </p:txBody>
      </p:sp>
      <p:sp>
        <p:nvSpPr>
          <p:cNvPr id="3" name="Date Placeholder 2"/>
          <p:cNvSpPr>
            <a:spLocks noGrp="1"/>
          </p:cNvSpPr>
          <p:nvPr>
            <p:ph type="dt" idx="1"/>
          </p:nvPr>
        </p:nvSpPr>
        <p:spPr>
          <a:xfrm>
            <a:off x="4143587" y="1"/>
            <a:ext cx="3169920" cy="481728"/>
          </a:xfrm>
          <a:prstGeom prst="rect">
            <a:avLst/>
          </a:prstGeom>
        </p:spPr>
        <p:txBody>
          <a:bodyPr vert="horz" lIns="97320" tIns="48660" rIns="97320" bIns="48660" rtlCol="0"/>
          <a:lstStyle>
            <a:lvl1pPr algn="r">
              <a:defRPr sz="1300"/>
            </a:lvl1pPr>
          </a:lstStyle>
          <a:p>
            <a:fld id="{23950CA8-D9EE-4AEF-80F3-D11AD333E191}" type="datetimeFigureOut">
              <a:rPr lang="en-US" smtClean="0"/>
              <a:t>1/10/2022</a:t>
            </a:fld>
            <a:endParaRPr lang="en-US"/>
          </a:p>
        </p:txBody>
      </p:sp>
      <p:sp>
        <p:nvSpPr>
          <p:cNvPr id="4" name="Slide Image Placeholder 3"/>
          <p:cNvSpPr>
            <a:spLocks noGrp="1" noRot="1" noChangeAspect="1"/>
          </p:cNvSpPr>
          <p:nvPr>
            <p:ph type="sldImg" idx="2"/>
          </p:nvPr>
        </p:nvSpPr>
        <p:spPr>
          <a:xfrm>
            <a:off x="777875" y="1201738"/>
            <a:ext cx="5759450" cy="3240087"/>
          </a:xfrm>
          <a:prstGeom prst="rect">
            <a:avLst/>
          </a:prstGeom>
          <a:noFill/>
          <a:ln w="12700">
            <a:solidFill>
              <a:prstClr val="black"/>
            </a:solidFill>
          </a:ln>
        </p:spPr>
        <p:txBody>
          <a:bodyPr vert="horz" lIns="97320" tIns="48660" rIns="97320" bIns="48660"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7320" tIns="48660" rIns="97320" bIns="4866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7"/>
            <a:ext cx="3169920" cy="481725"/>
          </a:xfrm>
          <a:prstGeom prst="rect">
            <a:avLst/>
          </a:prstGeom>
        </p:spPr>
        <p:txBody>
          <a:bodyPr vert="horz" lIns="97320" tIns="48660" rIns="97320" bIns="48660"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7"/>
            <a:ext cx="3169920" cy="481725"/>
          </a:xfrm>
          <a:prstGeom prst="rect">
            <a:avLst/>
          </a:prstGeom>
        </p:spPr>
        <p:txBody>
          <a:bodyPr vert="horz" lIns="97320" tIns="48660" rIns="97320" bIns="48660" rtlCol="0" anchor="b"/>
          <a:lstStyle>
            <a:lvl1pPr algn="r">
              <a:defRPr sz="13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9763FA-5474-4A40-8AD4-E60B2E3BE63F}" type="slidenum">
              <a:rPr lang="en-US" smtClean="0"/>
              <a:t>15</a:t>
            </a:fld>
            <a:endParaRPr lang="en-US"/>
          </a:p>
        </p:txBody>
      </p:sp>
    </p:spTree>
    <p:extLst>
      <p:ext uri="{BB962C8B-B14F-4D97-AF65-F5344CB8AC3E}">
        <p14:creationId xmlns:p14="http://schemas.microsoft.com/office/powerpoint/2010/main" val="4099894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hyperlink" Target="https://creativecommons.org/licenses/by-nc/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CR2"/><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11.svg"/><Relationship Id="rId2" Type="http://schemas.openxmlformats.org/officeDocument/2006/relationships/image" Target="../media/image1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svg"/><Relationship Id="rId3" Type="http://schemas.openxmlformats.org/officeDocument/2006/relationships/image" Target="../media/image13.svg"/><Relationship Id="rId7" Type="http://schemas.openxmlformats.org/officeDocument/2006/relationships/image" Target="../media/image19.svg"/><Relationship Id="rId12" Type="http://schemas.openxmlformats.org/officeDocument/2006/relationships/image" Target="../media/image26.png"/><Relationship Id="rId17" Type="http://schemas.openxmlformats.org/officeDocument/2006/relationships/image" Target="../media/image11.svg"/><Relationship Id="rId2" Type="http://schemas.openxmlformats.org/officeDocument/2006/relationships/image" Target="../media/image12.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5.svg"/><Relationship Id="rId15" Type="http://schemas.openxmlformats.org/officeDocument/2006/relationships/image" Target="../media/image29.svg"/><Relationship Id="rId10"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327"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dirty="0"/>
          </a:p>
        </p:txBody>
      </p:sp>
      <p:sp>
        <p:nvSpPr>
          <p:cNvPr id="3" name="TextBox 3"/>
          <p:cNvSpPr txBox="1"/>
          <p:nvPr/>
        </p:nvSpPr>
        <p:spPr>
          <a:xfrm>
            <a:off x="2057400" y="8479335"/>
            <a:ext cx="3912922" cy="523875"/>
          </a:xfrm>
          <a:prstGeom prst="rect">
            <a:avLst/>
          </a:prstGeom>
        </p:spPr>
        <p:txBody>
          <a:bodyPr lIns="0" tIns="0" rIns="0" bIns="0" rtlCol="0" anchor="t">
            <a:spAutoFit/>
          </a:bodyPr>
          <a:lstStyle/>
          <a:p>
            <a:pPr>
              <a:lnSpc>
                <a:spcPts val="4200"/>
              </a:lnSpc>
            </a:pPr>
            <a:r>
              <a:rPr lang="en-US" sz="3000" dirty="0">
                <a:solidFill>
                  <a:srgbClr val="FFFFFF"/>
                </a:solidFill>
                <a:latin typeface="Now"/>
              </a:rPr>
              <a:t>TRAINING MODULES</a:t>
            </a:r>
          </a:p>
        </p:txBody>
      </p:sp>
      <p:sp>
        <p:nvSpPr>
          <p:cNvPr id="4" name="AutoShape 4"/>
          <p:cNvSpPr/>
          <p:nvPr/>
        </p:nvSpPr>
        <p:spPr>
          <a:xfrm>
            <a:off x="2057400" y="8320069"/>
            <a:ext cx="3912922"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2057400" y="7723427"/>
            <a:ext cx="3912922" cy="412750"/>
          </a:xfrm>
          <a:prstGeom prst="rect">
            <a:avLst/>
          </a:prstGeom>
        </p:spPr>
        <p:txBody>
          <a:bodyPr lIns="0" tIns="0" rIns="0" bIns="0" rtlCol="0" anchor="t">
            <a:spAutoFit/>
          </a:bodyPr>
          <a:lstStyle/>
          <a:p>
            <a:pPr>
              <a:lnSpc>
                <a:spcPts val="3499"/>
              </a:lnSpc>
            </a:pPr>
            <a:r>
              <a:rPr lang="en-US" sz="2499" dirty="0">
                <a:solidFill>
                  <a:srgbClr val="FFFFFF"/>
                </a:solidFill>
                <a:latin typeface="Now"/>
              </a:rPr>
              <a:t>KNOWLEDGE PRODUCT</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1296277" y="314480"/>
            <a:ext cx="6610723" cy="561820"/>
          </a:xfrm>
          <a:prstGeom prst="rect">
            <a:avLst/>
          </a:prstGeom>
        </p:spPr>
        <p:txBody>
          <a:bodyPr wrap="square" lIns="0" tIns="0" rIns="0" bIns="0" rtlCol="0" anchor="t">
            <a:spAutoFit/>
          </a:bodyPr>
          <a:lstStyle/>
          <a:p>
            <a:pPr algn="r">
              <a:lnSpc>
                <a:spcPts val="2240"/>
              </a:lnSpc>
            </a:pPr>
            <a:r>
              <a:rPr lang="en-US" dirty="0">
                <a:solidFill>
                  <a:schemeClr val="bg1"/>
                </a:solidFill>
                <a:latin typeface="Now"/>
              </a:rPr>
              <a:t>Women’s savings group meeting in </a:t>
            </a:r>
            <a:r>
              <a:rPr lang="en-US" dirty="0" err="1">
                <a:solidFill>
                  <a:schemeClr val="bg1"/>
                </a:solidFill>
                <a:latin typeface="Now"/>
              </a:rPr>
              <a:t>Ou</a:t>
            </a:r>
            <a:r>
              <a:rPr lang="en-US" dirty="0">
                <a:solidFill>
                  <a:schemeClr val="bg1"/>
                </a:solidFill>
                <a:latin typeface="Now"/>
              </a:rPr>
              <a:t> </a:t>
            </a:r>
            <a:r>
              <a:rPr lang="en-US" dirty="0" err="1">
                <a:solidFill>
                  <a:schemeClr val="bg1"/>
                </a:solidFill>
                <a:latin typeface="Now"/>
              </a:rPr>
              <a:t>Akol</a:t>
            </a:r>
            <a:r>
              <a:rPr lang="en-US" dirty="0">
                <a:solidFill>
                  <a:schemeClr val="bg1"/>
                </a:solidFill>
                <a:latin typeface="Now"/>
              </a:rPr>
              <a:t>, Cambodia. </a:t>
            </a:r>
            <a:br>
              <a:rPr lang="en-US" dirty="0">
                <a:solidFill>
                  <a:schemeClr val="bg1"/>
                </a:solidFill>
                <a:latin typeface="Now"/>
              </a:rPr>
            </a:br>
            <a:r>
              <a:rPr lang="en-US" dirty="0">
                <a:solidFill>
                  <a:schemeClr val="bg1"/>
                </a:solidFill>
                <a:latin typeface="Now"/>
              </a:rPr>
              <a:t>© </a:t>
            </a:r>
            <a:r>
              <a:rPr lang="en-US" dirty="0" err="1">
                <a:solidFill>
                  <a:schemeClr val="bg1"/>
                </a:solidFill>
                <a:latin typeface="Now"/>
              </a:rPr>
              <a:t>Sokrith</a:t>
            </a:r>
            <a:r>
              <a:rPr lang="en-US" dirty="0">
                <a:solidFill>
                  <a:schemeClr val="bg1"/>
                </a:solidFill>
                <a:latin typeface="Now"/>
              </a:rPr>
              <a:t> Heng, Conservation International</a:t>
            </a:r>
          </a:p>
        </p:txBody>
      </p:sp>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dirty="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dirty="0" err="1">
                <a:solidFill>
                  <a:schemeClr val="bg1"/>
                </a:solidFill>
                <a:latin typeface="Sailors"/>
              </a:rPr>
              <a:t>inc</a:t>
            </a:r>
            <a:endParaRPr lang="en-US" sz="2000" dirty="0">
              <a:solidFill>
                <a:schemeClr val="bg1"/>
              </a:solidFill>
              <a:latin typeface="Sailors"/>
            </a:endParaRPr>
          </a:p>
        </p:txBody>
      </p:sp>
      <p:pic>
        <p:nvPicPr>
          <p:cNvPr id="8" name="Picture 7">
            <a:extLst>
              <a:ext uri="{FF2B5EF4-FFF2-40B4-BE49-F238E27FC236}">
                <a16:creationId xmlns:a16="http://schemas.microsoft.com/office/drawing/2014/main" id="{CD3000D8-B4AD-4D4E-8E42-60CAE8BF8A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00" y="2777458"/>
            <a:ext cx="6480610" cy="2651990"/>
          </a:xfrm>
          <a:prstGeom prst="rect">
            <a:avLst/>
          </a:prstGeom>
        </p:spPr>
      </p:pic>
      <p:sp>
        <p:nvSpPr>
          <p:cNvPr id="7" name="TextBox 7"/>
          <p:cNvSpPr txBox="1"/>
          <p:nvPr/>
        </p:nvSpPr>
        <p:spPr>
          <a:xfrm>
            <a:off x="1371600" y="2936723"/>
            <a:ext cx="7950720" cy="3693319"/>
          </a:xfrm>
          <a:prstGeom prst="rect">
            <a:avLst/>
          </a:prstGeom>
        </p:spPr>
        <p:txBody>
          <a:bodyPr lIns="0" tIns="0" rIns="0" bIns="0" rtlCol="0" anchor="t">
            <a:spAutoFit/>
          </a:bodyPr>
          <a:lstStyle/>
          <a:p>
            <a:r>
              <a:rPr lang="en-US" sz="8000" dirty="0">
                <a:solidFill>
                  <a:srgbClr val="FFFFFF"/>
                </a:solidFill>
                <a:latin typeface="Now"/>
              </a:rPr>
              <a:t>Empowering women in </a:t>
            </a:r>
            <a:r>
              <a:rPr lang="en-US" sz="8000" dirty="0">
                <a:solidFill>
                  <a:srgbClr val="FFFFFF"/>
                </a:solidFill>
                <a:latin typeface="Now" panose="020B0604020202020204" charset="0"/>
              </a:rPr>
              <a:t>conservation</a:t>
            </a:r>
          </a:p>
        </p:txBody>
      </p:sp>
      <p:pic>
        <p:nvPicPr>
          <p:cNvPr id="6" name="Picture 5" descr="Text&#10;&#10;Description automatically generated">
            <a:extLst>
              <a:ext uri="{FF2B5EF4-FFF2-40B4-BE49-F238E27FC236}">
                <a16:creationId xmlns:a16="http://schemas.microsoft.com/office/drawing/2014/main" id="{81DF92E5-8AB2-499B-89FD-265DD0238D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17188" y="8833618"/>
            <a:ext cx="3426823" cy="11375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EE79F-BE13-45ED-A2BB-C201AD7BE620}"/>
              </a:ext>
            </a:extLst>
          </p:cNvPr>
          <p:cNvSpPr/>
          <p:nvPr/>
        </p:nvSpPr>
        <p:spPr>
          <a:xfrm>
            <a:off x="5619652" y="3555889"/>
            <a:ext cx="12592148" cy="607256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rPr>
              <a:t>Assessing accessibility, inclusivity, and impacts of activities</a:t>
            </a: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26" name="Oval 25">
            <a:extLst>
              <a:ext uri="{FF2B5EF4-FFF2-40B4-BE49-F238E27FC236}">
                <a16:creationId xmlns:a16="http://schemas.microsoft.com/office/drawing/2014/main" id="{4780FD4F-2BD6-466C-AA50-5212F5E9695C}"/>
              </a:ext>
            </a:extLst>
          </p:cNvPr>
          <p:cNvSpPr/>
          <p:nvPr/>
        </p:nvSpPr>
        <p:spPr>
          <a:xfrm>
            <a:off x="10425480" y="5289613"/>
            <a:ext cx="2811906" cy="2154867"/>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PLANNED ACTIVITY</a:t>
            </a:r>
          </a:p>
        </p:txBody>
      </p:sp>
      <p:sp>
        <p:nvSpPr>
          <p:cNvPr id="27" name="Rectangle: Rounded Corners 26">
            <a:extLst>
              <a:ext uri="{FF2B5EF4-FFF2-40B4-BE49-F238E27FC236}">
                <a16:creationId xmlns:a16="http://schemas.microsoft.com/office/drawing/2014/main" id="{48494B4B-0C87-45B5-8318-EA562D6DB8F2}"/>
              </a:ext>
            </a:extLst>
          </p:cNvPr>
          <p:cNvSpPr/>
          <p:nvPr/>
        </p:nvSpPr>
        <p:spPr>
          <a:xfrm>
            <a:off x="13971590" y="7120664"/>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Does this contribute to our goal of empowering women? (and how?)</a:t>
            </a:r>
          </a:p>
        </p:txBody>
      </p:sp>
      <p:sp>
        <p:nvSpPr>
          <p:cNvPr id="29" name="Rectangle: Rounded Corners 28">
            <a:extLst>
              <a:ext uri="{FF2B5EF4-FFF2-40B4-BE49-F238E27FC236}">
                <a16:creationId xmlns:a16="http://schemas.microsoft.com/office/drawing/2014/main" id="{CF8BF389-AFB5-4474-B72F-CAE294294489}"/>
              </a:ext>
            </a:extLst>
          </p:cNvPr>
          <p:cNvSpPr/>
          <p:nvPr/>
        </p:nvSpPr>
        <p:spPr>
          <a:xfrm>
            <a:off x="5924452" y="5954606"/>
            <a:ext cx="3323616"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Will women be able to participate safely, comfortably, and without disrupting their other commitments?</a:t>
            </a:r>
          </a:p>
        </p:txBody>
      </p:sp>
      <p:sp>
        <p:nvSpPr>
          <p:cNvPr id="30" name="Rectangle: Rounded Corners 29">
            <a:extLst>
              <a:ext uri="{FF2B5EF4-FFF2-40B4-BE49-F238E27FC236}">
                <a16:creationId xmlns:a16="http://schemas.microsoft.com/office/drawing/2014/main" id="{10830DB3-F577-4FFF-B8D1-5F2F940B4A0E}"/>
              </a:ext>
            </a:extLst>
          </p:cNvPr>
          <p:cNvSpPr/>
          <p:nvPr/>
        </p:nvSpPr>
        <p:spPr>
          <a:xfrm>
            <a:off x="6000652" y="4804043"/>
            <a:ext cx="3823749" cy="921961"/>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 the target women have the skills needed to participate actively (or do we need to build them first)?</a:t>
            </a:r>
          </a:p>
        </p:txBody>
      </p:sp>
      <p:sp>
        <p:nvSpPr>
          <p:cNvPr id="31" name="Rectangle: Rounded Corners 30">
            <a:extLst>
              <a:ext uri="{FF2B5EF4-FFF2-40B4-BE49-F238E27FC236}">
                <a16:creationId xmlns:a16="http://schemas.microsoft.com/office/drawing/2014/main" id="{D09AE8FC-5A2C-49A6-80F0-53F83F86C9EA}"/>
              </a:ext>
            </a:extLst>
          </p:cNvPr>
          <p:cNvSpPr/>
          <p:nvPr/>
        </p:nvSpPr>
        <p:spPr>
          <a:xfrm>
            <a:off x="6132749" y="7339246"/>
            <a:ext cx="3621182"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Does this activity consider the local context, and is it appropriate</a:t>
            </a:r>
            <a:r>
              <a:rPr kumimoji="0" lang="en-US" sz="1800" b="0" i="0" u="none" strike="noStrike" kern="1200" cap="none" spc="0" normalizeH="0" baseline="0" noProof="0" dirty="0">
                <a:ln>
                  <a:noFill/>
                </a:ln>
                <a:solidFill>
                  <a:srgbClr val="FF0000"/>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2" name="Rectangle: Rounded Corners 31">
            <a:extLst>
              <a:ext uri="{FF2B5EF4-FFF2-40B4-BE49-F238E27FC236}">
                <a16:creationId xmlns:a16="http://schemas.microsoft.com/office/drawing/2014/main" id="{6AB2E4B1-F0F8-42ED-B31B-BDDA813F547D}"/>
              </a:ext>
            </a:extLst>
          </p:cNvPr>
          <p:cNvSpPr/>
          <p:nvPr/>
        </p:nvSpPr>
        <p:spPr>
          <a:xfrm>
            <a:off x="14122147" y="4911479"/>
            <a:ext cx="353710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Will we be able to evaluate participation and impacts of this activity? (and how?)</a:t>
            </a:r>
          </a:p>
        </p:txBody>
      </p:sp>
      <p:sp>
        <p:nvSpPr>
          <p:cNvPr id="33" name="Rectangle: Rounded Corners 32">
            <a:extLst>
              <a:ext uri="{FF2B5EF4-FFF2-40B4-BE49-F238E27FC236}">
                <a16:creationId xmlns:a16="http://schemas.microsoft.com/office/drawing/2014/main" id="{FD14B6FE-A123-415A-A2D4-186FA2006E05}"/>
              </a:ext>
            </a:extLst>
          </p:cNvPr>
          <p:cNvSpPr/>
          <p:nvPr/>
        </p:nvSpPr>
        <p:spPr>
          <a:xfrm>
            <a:off x="14445177" y="5989412"/>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Does this fit into a long-term plan for women’s involvement in conservation? (and how?)</a:t>
            </a:r>
          </a:p>
        </p:txBody>
      </p:sp>
      <p:sp>
        <p:nvSpPr>
          <p:cNvPr id="34" name="Rectangle: Rounded Corners 33">
            <a:extLst>
              <a:ext uri="{FF2B5EF4-FFF2-40B4-BE49-F238E27FC236}">
                <a16:creationId xmlns:a16="http://schemas.microsoft.com/office/drawing/2014/main" id="{4B9532C4-B943-466B-A95B-7296DDC36D49}"/>
              </a:ext>
            </a:extLst>
          </p:cNvPr>
          <p:cNvSpPr/>
          <p:nvPr/>
        </p:nvSpPr>
        <p:spPr>
          <a:xfrm>
            <a:off x="8575579" y="8668506"/>
            <a:ext cx="3326195"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Does this activity leverage women’s skills, potential skills, experiences, and interests?</a:t>
            </a:r>
          </a:p>
        </p:txBody>
      </p:sp>
      <p:sp>
        <p:nvSpPr>
          <p:cNvPr id="35" name="Freeform: Shape 34">
            <a:extLst>
              <a:ext uri="{FF2B5EF4-FFF2-40B4-BE49-F238E27FC236}">
                <a16:creationId xmlns:a16="http://schemas.microsoft.com/office/drawing/2014/main" id="{6DA1D577-77E8-4055-BA55-1687248FB4B4}"/>
              </a:ext>
            </a:extLst>
          </p:cNvPr>
          <p:cNvSpPr/>
          <p:nvPr/>
        </p:nvSpPr>
        <p:spPr>
          <a:xfrm>
            <a:off x="10413465" y="4305852"/>
            <a:ext cx="991548" cy="980775"/>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19B2EC6C-77F9-4E02-AEB2-0849724FBD14}"/>
              </a:ext>
            </a:extLst>
          </p:cNvPr>
          <p:cNvSpPr/>
          <p:nvPr/>
        </p:nvSpPr>
        <p:spPr>
          <a:xfrm>
            <a:off x="9987109" y="5171133"/>
            <a:ext cx="78991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47477CB5-A778-4568-B3FB-76F1C13C902F}"/>
              </a:ext>
            </a:extLst>
          </p:cNvPr>
          <p:cNvCxnSpPr>
            <a:cxnSpLocks/>
          </p:cNvCxnSpPr>
          <p:nvPr/>
        </p:nvCxnSpPr>
        <p:spPr>
          <a:xfrm flipV="1">
            <a:off x="13237386" y="6390096"/>
            <a:ext cx="795213" cy="1"/>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63FD2E3A-8B5D-4D37-8799-E4C5B9C78E6C}"/>
              </a:ext>
            </a:extLst>
          </p:cNvPr>
          <p:cNvSpPr/>
          <p:nvPr/>
        </p:nvSpPr>
        <p:spPr>
          <a:xfrm>
            <a:off x="13223302" y="5654489"/>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7A95EF-D29B-4472-9530-F4BF0BE50C3A}"/>
              </a:ext>
            </a:extLst>
          </p:cNvPr>
          <p:cNvSpPr/>
          <p:nvPr/>
        </p:nvSpPr>
        <p:spPr>
          <a:xfrm flipV="1">
            <a:off x="13156274" y="6367046"/>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E1C42018-F4C8-4330-B890-639326BB217F}"/>
              </a:ext>
            </a:extLst>
          </p:cNvPr>
          <p:cNvSpPr/>
          <p:nvPr/>
        </p:nvSpPr>
        <p:spPr>
          <a:xfrm>
            <a:off x="6534052" y="3920264"/>
            <a:ext cx="3537105" cy="570498"/>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Will women be meaningfully involved in this activity?</a:t>
            </a:r>
          </a:p>
        </p:txBody>
      </p:sp>
      <p:cxnSp>
        <p:nvCxnSpPr>
          <p:cNvPr id="41" name="Straight Arrow Connector 40">
            <a:extLst>
              <a:ext uri="{FF2B5EF4-FFF2-40B4-BE49-F238E27FC236}">
                <a16:creationId xmlns:a16="http://schemas.microsoft.com/office/drawing/2014/main" id="{275C94F4-F948-4525-AF6C-66395F4A834D}"/>
              </a:ext>
            </a:extLst>
          </p:cNvPr>
          <p:cNvCxnSpPr>
            <a:cxnSpLocks/>
            <a:endCxn id="26" idx="2"/>
          </p:cNvCxnSpPr>
          <p:nvPr/>
        </p:nvCxnSpPr>
        <p:spPr>
          <a:xfrm>
            <a:off x="9290467" y="6363823"/>
            <a:ext cx="1135013" cy="3224"/>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8B761DE2-B1C2-48B6-BA72-15142BC2949D}"/>
              </a:ext>
            </a:extLst>
          </p:cNvPr>
          <p:cNvSpPr/>
          <p:nvPr/>
        </p:nvSpPr>
        <p:spPr>
          <a:xfrm flipV="1">
            <a:off x="10441007" y="7444479"/>
            <a:ext cx="991548" cy="994591"/>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6FD10C94-8528-46A8-8167-756106C13E75}"/>
              </a:ext>
            </a:extLst>
          </p:cNvPr>
          <p:cNvSpPr/>
          <p:nvPr/>
        </p:nvSpPr>
        <p:spPr>
          <a:xfrm flipV="1">
            <a:off x="9769945" y="7162921"/>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Rounded Corners 46">
            <a:extLst>
              <a:ext uri="{FF2B5EF4-FFF2-40B4-BE49-F238E27FC236}">
                <a16:creationId xmlns:a16="http://schemas.microsoft.com/office/drawing/2014/main" id="{22AE4BF2-83BA-4E0A-A168-CC0748B2EB95}"/>
              </a:ext>
            </a:extLst>
          </p:cNvPr>
          <p:cNvSpPr/>
          <p:nvPr/>
        </p:nvSpPr>
        <p:spPr>
          <a:xfrm>
            <a:off x="13895850" y="8465214"/>
            <a:ext cx="4315950"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a:ea typeface="+mn-ea"/>
                <a:cs typeface="+mn-cs"/>
              </a:rPr>
              <a:t>*Are there safeguards in case there </a:t>
            </a:r>
            <a:r>
              <a:rPr lang="en-US" i="1" dirty="0">
                <a:solidFill>
                  <a:srgbClr val="FF0000"/>
                </a:solidFill>
                <a:latin typeface="Calibri"/>
              </a:rPr>
              <a:t>might be</a:t>
            </a:r>
            <a:r>
              <a:rPr kumimoji="0" lang="en-US" sz="1800" b="0" i="1" u="none" strike="noStrike" kern="1200" cap="none" spc="0" normalizeH="0" baseline="0" noProof="0" dirty="0">
                <a:ln>
                  <a:noFill/>
                </a:ln>
                <a:solidFill>
                  <a:srgbClr val="FF0000"/>
                </a:solidFill>
                <a:effectLst/>
                <a:uLnTx/>
                <a:uFillTx/>
                <a:latin typeface="Calibri"/>
                <a:ea typeface="+mn-ea"/>
                <a:cs typeface="+mn-cs"/>
              </a:rPr>
              <a:t> negative social/domestic impacts from this activity?</a:t>
            </a:r>
          </a:p>
        </p:txBody>
      </p:sp>
      <p:pic>
        <p:nvPicPr>
          <p:cNvPr id="3" name="Picture 2">
            <a:extLst>
              <a:ext uri="{FF2B5EF4-FFF2-40B4-BE49-F238E27FC236}">
                <a16:creationId xmlns:a16="http://schemas.microsoft.com/office/drawing/2014/main" id="{C0308193-8073-4AB4-8847-EF8D85275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56" y="3539264"/>
            <a:ext cx="5611465" cy="6100036"/>
          </a:xfrm>
          <a:prstGeom prst="rect">
            <a:avLst/>
          </a:prstGeom>
        </p:spPr>
      </p:pic>
      <p:sp>
        <p:nvSpPr>
          <p:cNvPr id="4" name="Rectangle: Rounded Corners 3">
            <a:extLst>
              <a:ext uri="{FF2B5EF4-FFF2-40B4-BE49-F238E27FC236}">
                <a16:creationId xmlns:a16="http://schemas.microsoft.com/office/drawing/2014/main" id="{D6D658A0-A822-4A0E-B263-AB34D4A56739}"/>
              </a:ext>
            </a:extLst>
          </p:cNvPr>
          <p:cNvSpPr/>
          <p:nvPr/>
        </p:nvSpPr>
        <p:spPr>
          <a:xfrm>
            <a:off x="13857336" y="5123482"/>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49">
            <a:extLst>
              <a:ext uri="{FF2B5EF4-FFF2-40B4-BE49-F238E27FC236}">
                <a16:creationId xmlns:a16="http://schemas.microsoft.com/office/drawing/2014/main" id="{C698E92E-0F5D-46CF-A142-836BDEB799BB}"/>
              </a:ext>
            </a:extLst>
          </p:cNvPr>
          <p:cNvSpPr/>
          <p:nvPr/>
        </p:nvSpPr>
        <p:spPr>
          <a:xfrm>
            <a:off x="10086399" y="4031501"/>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Rounded Corners 50">
            <a:extLst>
              <a:ext uri="{FF2B5EF4-FFF2-40B4-BE49-F238E27FC236}">
                <a16:creationId xmlns:a16="http://schemas.microsoft.com/office/drawing/2014/main" id="{107AA04F-E537-4D33-9BF4-41B195DCC9CA}"/>
              </a:ext>
            </a:extLst>
          </p:cNvPr>
          <p:cNvSpPr/>
          <p:nvPr/>
        </p:nvSpPr>
        <p:spPr>
          <a:xfrm>
            <a:off x="9823222" y="4992198"/>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Rounded Corners 51">
            <a:extLst>
              <a:ext uri="{FF2B5EF4-FFF2-40B4-BE49-F238E27FC236}">
                <a16:creationId xmlns:a16="http://schemas.microsoft.com/office/drawing/2014/main" id="{1477B436-C549-4DDF-B87B-EBA67FA00940}"/>
              </a:ext>
            </a:extLst>
          </p:cNvPr>
          <p:cNvSpPr/>
          <p:nvPr/>
        </p:nvSpPr>
        <p:spPr>
          <a:xfrm>
            <a:off x="9224288" y="6176658"/>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Rounded Corners 52">
            <a:extLst>
              <a:ext uri="{FF2B5EF4-FFF2-40B4-BE49-F238E27FC236}">
                <a16:creationId xmlns:a16="http://schemas.microsoft.com/office/drawing/2014/main" id="{5AF417D0-3D36-41EE-B830-7A43EE914846}"/>
              </a:ext>
            </a:extLst>
          </p:cNvPr>
          <p:cNvSpPr/>
          <p:nvPr/>
        </p:nvSpPr>
        <p:spPr>
          <a:xfrm>
            <a:off x="9705360" y="7560389"/>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Rounded Corners 53">
            <a:extLst>
              <a:ext uri="{FF2B5EF4-FFF2-40B4-BE49-F238E27FC236}">
                <a16:creationId xmlns:a16="http://schemas.microsoft.com/office/drawing/2014/main" id="{CC807CCF-EE74-4C9E-A12B-B9F3E2AC4FB9}"/>
              </a:ext>
            </a:extLst>
          </p:cNvPr>
          <p:cNvSpPr/>
          <p:nvPr/>
        </p:nvSpPr>
        <p:spPr>
          <a:xfrm>
            <a:off x="10026911" y="8287813"/>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Rounded Corners 54">
            <a:extLst>
              <a:ext uri="{FF2B5EF4-FFF2-40B4-BE49-F238E27FC236}">
                <a16:creationId xmlns:a16="http://schemas.microsoft.com/office/drawing/2014/main" id="{0126A5AD-F798-4EC5-A82B-BFF50A3891A3}"/>
              </a:ext>
            </a:extLst>
          </p:cNvPr>
          <p:cNvSpPr/>
          <p:nvPr/>
        </p:nvSpPr>
        <p:spPr>
          <a:xfrm>
            <a:off x="13704723" y="7192995"/>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Rounded Corners 55">
            <a:extLst>
              <a:ext uri="{FF2B5EF4-FFF2-40B4-BE49-F238E27FC236}">
                <a16:creationId xmlns:a16="http://schemas.microsoft.com/office/drawing/2014/main" id="{7D4FC5EC-0D33-408A-909A-D64200163364}"/>
              </a:ext>
            </a:extLst>
          </p:cNvPr>
          <p:cNvSpPr/>
          <p:nvPr/>
        </p:nvSpPr>
        <p:spPr>
          <a:xfrm>
            <a:off x="14138983" y="6245478"/>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7DBC5423-658B-4066-89B5-A818AA7D62D5}"/>
              </a:ext>
            </a:extLst>
          </p:cNvPr>
          <p:cNvSpPr txBox="1"/>
          <p:nvPr/>
        </p:nvSpPr>
        <p:spPr>
          <a:xfrm>
            <a:off x="7543800" y="1346418"/>
            <a:ext cx="1059921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rPr>
              <a:t>Use the framework as a guide to think through important questions about how your work will involve &amp; impact women.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rPr>
              <a:t>examples below:</a:t>
            </a:r>
            <a:endParaRPr kumimoji="0" lang="en-US" sz="28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endParaRPr>
          </a:p>
        </p:txBody>
      </p:sp>
      <p:sp>
        <p:nvSpPr>
          <p:cNvPr id="58" name="AutoShape 2">
            <a:extLst>
              <a:ext uri="{FF2B5EF4-FFF2-40B4-BE49-F238E27FC236}">
                <a16:creationId xmlns:a16="http://schemas.microsoft.com/office/drawing/2014/main" id="{CA5270D4-5F3D-41C2-ADD3-6BA5B0FDA600}"/>
              </a:ext>
            </a:extLst>
          </p:cNvPr>
          <p:cNvSpPr/>
          <p:nvPr/>
        </p:nvSpPr>
        <p:spPr>
          <a:xfrm flipH="1" flipV="1">
            <a:off x="7315200" y="1425330"/>
            <a:ext cx="0" cy="1660770"/>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1720647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EE79F-BE13-45ED-A2BB-C201AD7BE620}"/>
              </a:ext>
            </a:extLst>
          </p:cNvPr>
          <p:cNvSpPr/>
          <p:nvPr/>
        </p:nvSpPr>
        <p:spPr>
          <a:xfrm>
            <a:off x="5619652" y="3555889"/>
            <a:ext cx="12592148" cy="6072564"/>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Now" panose="020B0604020202020204" charset="0"/>
                <a:ea typeface="+mn-ea"/>
                <a:cs typeface="Aharoni" panose="02010803020104030203" pitchFamily="2" charset="-79"/>
              </a:rPr>
              <a:t>Assessing accessibility, inclusiveness, and impacts of activities</a:t>
            </a: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26" name="Oval 25">
            <a:extLst>
              <a:ext uri="{FF2B5EF4-FFF2-40B4-BE49-F238E27FC236}">
                <a16:creationId xmlns:a16="http://schemas.microsoft.com/office/drawing/2014/main" id="{4780FD4F-2BD6-466C-AA50-5212F5E9695C}"/>
              </a:ext>
            </a:extLst>
          </p:cNvPr>
          <p:cNvSpPr/>
          <p:nvPr/>
        </p:nvSpPr>
        <p:spPr>
          <a:xfrm>
            <a:off x="10425480" y="5289613"/>
            <a:ext cx="2811906" cy="2154867"/>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mn-ea"/>
                <a:cs typeface="+mn-cs"/>
              </a:rPr>
              <a:t>PLANNED ACTIVITY</a:t>
            </a:r>
          </a:p>
        </p:txBody>
      </p:sp>
      <p:sp>
        <p:nvSpPr>
          <p:cNvPr id="27" name="Rectangle: Rounded Corners 26">
            <a:extLst>
              <a:ext uri="{FF2B5EF4-FFF2-40B4-BE49-F238E27FC236}">
                <a16:creationId xmlns:a16="http://schemas.microsoft.com/office/drawing/2014/main" id="{48494B4B-0C87-45B5-8318-EA562D6DB8F2}"/>
              </a:ext>
            </a:extLst>
          </p:cNvPr>
          <p:cNvSpPr/>
          <p:nvPr/>
        </p:nvSpPr>
        <p:spPr>
          <a:xfrm>
            <a:off x="13971590" y="7120664"/>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Does this contribute to our goal of empowering women? (and how?)</a:t>
            </a:r>
          </a:p>
        </p:txBody>
      </p:sp>
      <p:sp>
        <p:nvSpPr>
          <p:cNvPr id="29" name="Rectangle: Rounded Corners 28">
            <a:extLst>
              <a:ext uri="{FF2B5EF4-FFF2-40B4-BE49-F238E27FC236}">
                <a16:creationId xmlns:a16="http://schemas.microsoft.com/office/drawing/2014/main" id="{CF8BF389-AFB5-4474-B72F-CAE294294489}"/>
              </a:ext>
            </a:extLst>
          </p:cNvPr>
          <p:cNvSpPr/>
          <p:nvPr/>
        </p:nvSpPr>
        <p:spPr>
          <a:xfrm>
            <a:off x="5924452" y="5954606"/>
            <a:ext cx="3323616"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Will women be able to participate safely, comfortably, and without disrupting their other commitments?</a:t>
            </a:r>
          </a:p>
        </p:txBody>
      </p:sp>
      <p:sp>
        <p:nvSpPr>
          <p:cNvPr id="30" name="Rectangle: Rounded Corners 29">
            <a:extLst>
              <a:ext uri="{FF2B5EF4-FFF2-40B4-BE49-F238E27FC236}">
                <a16:creationId xmlns:a16="http://schemas.microsoft.com/office/drawing/2014/main" id="{10830DB3-F577-4FFF-B8D1-5F2F940B4A0E}"/>
              </a:ext>
            </a:extLst>
          </p:cNvPr>
          <p:cNvSpPr/>
          <p:nvPr/>
        </p:nvSpPr>
        <p:spPr>
          <a:xfrm>
            <a:off x="6000652" y="4804043"/>
            <a:ext cx="3823749" cy="921961"/>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Do the target women have the skills needed to participate actively (or do we need to build them first)?</a:t>
            </a:r>
          </a:p>
        </p:txBody>
      </p:sp>
      <p:sp>
        <p:nvSpPr>
          <p:cNvPr id="31" name="Rectangle: Rounded Corners 30">
            <a:extLst>
              <a:ext uri="{FF2B5EF4-FFF2-40B4-BE49-F238E27FC236}">
                <a16:creationId xmlns:a16="http://schemas.microsoft.com/office/drawing/2014/main" id="{D09AE8FC-5A2C-49A6-80F0-53F83F86C9EA}"/>
              </a:ext>
            </a:extLst>
          </p:cNvPr>
          <p:cNvSpPr/>
          <p:nvPr/>
        </p:nvSpPr>
        <p:spPr>
          <a:xfrm>
            <a:off x="6132749" y="7339246"/>
            <a:ext cx="3621182"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Does this activity consider the local context, and is it appropriate</a:t>
            </a:r>
            <a:r>
              <a:rPr kumimoji="0" lang="en-US" sz="1800" b="0" i="0" u="none" strike="noStrike" kern="1200" cap="none" spc="0" normalizeH="0" baseline="0" noProof="0" dirty="0">
                <a:ln>
                  <a:noFill/>
                </a:ln>
                <a:solidFill>
                  <a:srgbClr val="FF0000"/>
                </a:solidFill>
                <a:effectLst/>
                <a:uLnTx/>
                <a:uFillTx/>
                <a:latin typeface="Calibri"/>
                <a:ea typeface="+mn-ea"/>
                <a:cs typeface="+mn-cs"/>
              </a:rPr>
              <a:t>*</a:t>
            </a:r>
            <a:r>
              <a:rPr kumimoji="0" lang="en-US" sz="1800" b="0" i="0" u="none" strike="noStrike" kern="1200" cap="none" spc="0" normalizeH="0" baseline="0" noProof="0" dirty="0">
                <a:ln>
                  <a:noFill/>
                </a:ln>
                <a:solidFill>
                  <a:schemeClr val="tx1"/>
                </a:solidFill>
                <a:effectLst/>
                <a:uLnTx/>
                <a:uFillTx/>
                <a:latin typeface="Calibri"/>
                <a:ea typeface="+mn-ea"/>
                <a:cs typeface="+mn-cs"/>
              </a:rPr>
              <a:t>?</a:t>
            </a:r>
          </a:p>
        </p:txBody>
      </p:sp>
      <p:sp>
        <p:nvSpPr>
          <p:cNvPr id="32" name="Rectangle: Rounded Corners 31">
            <a:extLst>
              <a:ext uri="{FF2B5EF4-FFF2-40B4-BE49-F238E27FC236}">
                <a16:creationId xmlns:a16="http://schemas.microsoft.com/office/drawing/2014/main" id="{6AB2E4B1-F0F8-42ED-B31B-BDDA813F547D}"/>
              </a:ext>
            </a:extLst>
          </p:cNvPr>
          <p:cNvSpPr/>
          <p:nvPr/>
        </p:nvSpPr>
        <p:spPr>
          <a:xfrm>
            <a:off x="14122147" y="4911479"/>
            <a:ext cx="353710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Will we be able to evaluate participation and impacts of this activity? (and how?)</a:t>
            </a:r>
          </a:p>
        </p:txBody>
      </p:sp>
      <p:sp>
        <p:nvSpPr>
          <p:cNvPr id="33" name="Rectangle: Rounded Corners 32">
            <a:extLst>
              <a:ext uri="{FF2B5EF4-FFF2-40B4-BE49-F238E27FC236}">
                <a16:creationId xmlns:a16="http://schemas.microsoft.com/office/drawing/2014/main" id="{FD14B6FE-A123-415A-A2D4-186FA2006E05}"/>
              </a:ext>
            </a:extLst>
          </p:cNvPr>
          <p:cNvSpPr/>
          <p:nvPr/>
        </p:nvSpPr>
        <p:spPr>
          <a:xfrm>
            <a:off x="14445177" y="5989412"/>
            <a:ext cx="3214075" cy="761385"/>
          </a:xfrm>
          <a:prstGeom prst="roundRect">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Does this fit into a long-term plan for women’s involvement in conservation? (and how?)</a:t>
            </a:r>
          </a:p>
        </p:txBody>
      </p:sp>
      <p:sp>
        <p:nvSpPr>
          <p:cNvPr id="34" name="Rectangle: Rounded Corners 33">
            <a:extLst>
              <a:ext uri="{FF2B5EF4-FFF2-40B4-BE49-F238E27FC236}">
                <a16:creationId xmlns:a16="http://schemas.microsoft.com/office/drawing/2014/main" id="{4B9532C4-B943-466B-A95B-7296DDC36D49}"/>
              </a:ext>
            </a:extLst>
          </p:cNvPr>
          <p:cNvSpPr/>
          <p:nvPr/>
        </p:nvSpPr>
        <p:spPr>
          <a:xfrm>
            <a:off x="8575579" y="8668506"/>
            <a:ext cx="3326195" cy="761385"/>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Does this activity leverage women’s skills, potential skills, experiences, and interests?</a:t>
            </a:r>
          </a:p>
        </p:txBody>
      </p:sp>
      <p:sp>
        <p:nvSpPr>
          <p:cNvPr id="35" name="Freeform: Shape 34">
            <a:extLst>
              <a:ext uri="{FF2B5EF4-FFF2-40B4-BE49-F238E27FC236}">
                <a16:creationId xmlns:a16="http://schemas.microsoft.com/office/drawing/2014/main" id="{6DA1D577-77E8-4055-BA55-1687248FB4B4}"/>
              </a:ext>
            </a:extLst>
          </p:cNvPr>
          <p:cNvSpPr/>
          <p:nvPr/>
        </p:nvSpPr>
        <p:spPr>
          <a:xfrm>
            <a:off x="10413465" y="4305852"/>
            <a:ext cx="991548" cy="980775"/>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19B2EC6C-77F9-4E02-AEB2-0849724FBD14}"/>
              </a:ext>
            </a:extLst>
          </p:cNvPr>
          <p:cNvSpPr/>
          <p:nvPr/>
        </p:nvSpPr>
        <p:spPr>
          <a:xfrm>
            <a:off x="9987109" y="5171133"/>
            <a:ext cx="78991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cxnSp>
        <p:nvCxnSpPr>
          <p:cNvPr id="37" name="Straight Arrow Connector 36">
            <a:extLst>
              <a:ext uri="{FF2B5EF4-FFF2-40B4-BE49-F238E27FC236}">
                <a16:creationId xmlns:a16="http://schemas.microsoft.com/office/drawing/2014/main" id="{47477CB5-A778-4568-B3FB-76F1C13C902F}"/>
              </a:ext>
            </a:extLst>
          </p:cNvPr>
          <p:cNvCxnSpPr>
            <a:cxnSpLocks/>
          </p:cNvCxnSpPr>
          <p:nvPr/>
        </p:nvCxnSpPr>
        <p:spPr>
          <a:xfrm flipV="1">
            <a:off x="13237386" y="6390096"/>
            <a:ext cx="795213" cy="1"/>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63FD2E3A-8B5D-4D37-8799-E4C5B9C78E6C}"/>
              </a:ext>
            </a:extLst>
          </p:cNvPr>
          <p:cNvSpPr/>
          <p:nvPr/>
        </p:nvSpPr>
        <p:spPr>
          <a:xfrm>
            <a:off x="13223302" y="5654489"/>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reeform: Shape 38">
            <a:extLst>
              <a:ext uri="{FF2B5EF4-FFF2-40B4-BE49-F238E27FC236}">
                <a16:creationId xmlns:a16="http://schemas.microsoft.com/office/drawing/2014/main" id="{0F7A95EF-D29B-4472-9530-F4BF0BE50C3A}"/>
              </a:ext>
            </a:extLst>
          </p:cNvPr>
          <p:cNvSpPr/>
          <p:nvPr/>
        </p:nvSpPr>
        <p:spPr>
          <a:xfrm flipV="1">
            <a:off x="13156274" y="6367046"/>
            <a:ext cx="693683" cy="725214"/>
          </a:xfrm>
          <a:custGeom>
            <a:avLst/>
            <a:gdLst>
              <a:gd name="connsiteX0" fmla="*/ 0 w 693683"/>
              <a:gd name="connsiteY0" fmla="*/ 725214 h 725214"/>
              <a:gd name="connsiteX1" fmla="*/ 462455 w 693683"/>
              <a:gd name="connsiteY1" fmla="*/ 430924 h 725214"/>
              <a:gd name="connsiteX2" fmla="*/ 693683 w 693683"/>
              <a:gd name="connsiteY2" fmla="*/ 0 h 725214"/>
            </a:gdLst>
            <a:ahLst/>
            <a:cxnLst>
              <a:cxn ang="0">
                <a:pos x="connsiteX0" y="connsiteY0"/>
              </a:cxn>
              <a:cxn ang="0">
                <a:pos x="connsiteX1" y="connsiteY1"/>
              </a:cxn>
              <a:cxn ang="0">
                <a:pos x="connsiteX2" y="connsiteY2"/>
              </a:cxn>
            </a:cxnLst>
            <a:rect l="l" t="t" r="r" b="b"/>
            <a:pathLst>
              <a:path w="693683" h="725214">
                <a:moveTo>
                  <a:pt x="0" y="725214"/>
                </a:moveTo>
                <a:cubicBezTo>
                  <a:pt x="173420" y="638503"/>
                  <a:pt x="346841" y="551793"/>
                  <a:pt x="462455" y="430924"/>
                </a:cubicBezTo>
                <a:cubicBezTo>
                  <a:pt x="578069" y="310055"/>
                  <a:pt x="635876" y="155027"/>
                  <a:pt x="693683" y="0"/>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E1C42018-F4C8-4330-B890-639326BB217F}"/>
              </a:ext>
            </a:extLst>
          </p:cNvPr>
          <p:cNvSpPr/>
          <p:nvPr/>
        </p:nvSpPr>
        <p:spPr>
          <a:xfrm>
            <a:off x="6534052" y="3920264"/>
            <a:ext cx="3537105" cy="570498"/>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a:ea typeface="+mn-ea"/>
                <a:cs typeface="+mn-cs"/>
              </a:rPr>
              <a:t>Will women be meaningfully involved in this activity?</a:t>
            </a:r>
          </a:p>
        </p:txBody>
      </p:sp>
      <p:cxnSp>
        <p:nvCxnSpPr>
          <p:cNvPr id="41" name="Straight Arrow Connector 40">
            <a:extLst>
              <a:ext uri="{FF2B5EF4-FFF2-40B4-BE49-F238E27FC236}">
                <a16:creationId xmlns:a16="http://schemas.microsoft.com/office/drawing/2014/main" id="{275C94F4-F948-4525-AF6C-66395F4A834D}"/>
              </a:ext>
            </a:extLst>
          </p:cNvPr>
          <p:cNvCxnSpPr>
            <a:cxnSpLocks/>
            <a:endCxn id="26" idx="2"/>
          </p:cNvCxnSpPr>
          <p:nvPr/>
        </p:nvCxnSpPr>
        <p:spPr>
          <a:xfrm>
            <a:off x="9290467" y="6363823"/>
            <a:ext cx="1135013" cy="3224"/>
          </a:xfrm>
          <a:prstGeom prst="straightConnector1">
            <a:avLst/>
          </a:prstGeom>
          <a:ln w="28575">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42" name="Freeform: Shape 41">
            <a:extLst>
              <a:ext uri="{FF2B5EF4-FFF2-40B4-BE49-F238E27FC236}">
                <a16:creationId xmlns:a16="http://schemas.microsoft.com/office/drawing/2014/main" id="{8B761DE2-B1C2-48B6-BA72-15142BC2949D}"/>
              </a:ext>
            </a:extLst>
          </p:cNvPr>
          <p:cNvSpPr/>
          <p:nvPr/>
        </p:nvSpPr>
        <p:spPr>
          <a:xfrm flipV="1">
            <a:off x="10441007" y="7444479"/>
            <a:ext cx="991548" cy="994591"/>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6FD10C94-8528-46A8-8167-756106C13E75}"/>
              </a:ext>
            </a:extLst>
          </p:cNvPr>
          <p:cNvSpPr/>
          <p:nvPr/>
        </p:nvSpPr>
        <p:spPr>
          <a:xfrm flipV="1">
            <a:off x="9769945" y="7162921"/>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rgbClr val="00B8B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47" name="Rectangle: Rounded Corners 46">
            <a:extLst>
              <a:ext uri="{FF2B5EF4-FFF2-40B4-BE49-F238E27FC236}">
                <a16:creationId xmlns:a16="http://schemas.microsoft.com/office/drawing/2014/main" id="{22AE4BF2-83BA-4E0A-A168-CC0748B2EB95}"/>
              </a:ext>
            </a:extLst>
          </p:cNvPr>
          <p:cNvSpPr/>
          <p:nvPr/>
        </p:nvSpPr>
        <p:spPr>
          <a:xfrm>
            <a:off x="13895850" y="8465214"/>
            <a:ext cx="4315950" cy="1146614"/>
          </a:xfrm>
          <a:prstGeom prst="roundRect">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a:ea typeface="+mn-ea"/>
                <a:cs typeface="+mn-cs"/>
              </a:rPr>
              <a:t>*Are there safeguards in case there are negative social/domestic impacts from this activity?</a:t>
            </a:r>
          </a:p>
        </p:txBody>
      </p:sp>
      <p:sp>
        <p:nvSpPr>
          <p:cNvPr id="4" name="Rectangle: Rounded Corners 3">
            <a:extLst>
              <a:ext uri="{FF2B5EF4-FFF2-40B4-BE49-F238E27FC236}">
                <a16:creationId xmlns:a16="http://schemas.microsoft.com/office/drawing/2014/main" id="{D6D658A0-A822-4A0E-B263-AB34D4A56739}"/>
              </a:ext>
            </a:extLst>
          </p:cNvPr>
          <p:cNvSpPr/>
          <p:nvPr/>
        </p:nvSpPr>
        <p:spPr>
          <a:xfrm>
            <a:off x="13857336" y="5123482"/>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698E92E-0F5D-46CF-A142-836BDEB799BB}"/>
              </a:ext>
            </a:extLst>
          </p:cNvPr>
          <p:cNvSpPr/>
          <p:nvPr/>
        </p:nvSpPr>
        <p:spPr>
          <a:xfrm>
            <a:off x="10086399" y="4031501"/>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107AA04F-E537-4D33-9BF4-41B195DCC9CA}"/>
              </a:ext>
            </a:extLst>
          </p:cNvPr>
          <p:cNvSpPr/>
          <p:nvPr/>
        </p:nvSpPr>
        <p:spPr>
          <a:xfrm>
            <a:off x="9823222" y="4992198"/>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1477B436-C549-4DDF-B87B-EBA67FA00940}"/>
              </a:ext>
            </a:extLst>
          </p:cNvPr>
          <p:cNvSpPr/>
          <p:nvPr/>
        </p:nvSpPr>
        <p:spPr>
          <a:xfrm>
            <a:off x="9224288" y="6176658"/>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5AF417D0-3D36-41EE-B830-7A43EE914846}"/>
              </a:ext>
            </a:extLst>
          </p:cNvPr>
          <p:cNvSpPr/>
          <p:nvPr/>
        </p:nvSpPr>
        <p:spPr>
          <a:xfrm>
            <a:off x="9705360" y="7560389"/>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CC807CCF-EE74-4C9E-A12B-B9F3E2AC4FB9}"/>
              </a:ext>
            </a:extLst>
          </p:cNvPr>
          <p:cNvSpPr/>
          <p:nvPr/>
        </p:nvSpPr>
        <p:spPr>
          <a:xfrm>
            <a:off x="10026911" y="8287813"/>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0126A5AD-F798-4EC5-A82B-BFF50A3891A3}"/>
              </a:ext>
            </a:extLst>
          </p:cNvPr>
          <p:cNvSpPr/>
          <p:nvPr/>
        </p:nvSpPr>
        <p:spPr>
          <a:xfrm>
            <a:off x="13704723" y="7192995"/>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7D4FC5EC-0D33-408A-909A-D64200163364}"/>
              </a:ext>
            </a:extLst>
          </p:cNvPr>
          <p:cNvSpPr/>
          <p:nvPr/>
        </p:nvSpPr>
        <p:spPr>
          <a:xfrm>
            <a:off x="14138983" y="6245478"/>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7" name="TextBox 56">
            <a:extLst>
              <a:ext uri="{FF2B5EF4-FFF2-40B4-BE49-F238E27FC236}">
                <a16:creationId xmlns:a16="http://schemas.microsoft.com/office/drawing/2014/main" id="{7DBC5423-658B-4066-89B5-A818AA7D62D5}"/>
              </a:ext>
            </a:extLst>
          </p:cNvPr>
          <p:cNvSpPr txBox="1"/>
          <p:nvPr/>
        </p:nvSpPr>
        <p:spPr>
          <a:xfrm>
            <a:off x="7543800" y="1346418"/>
            <a:ext cx="10599216"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Now" panose="020B0604020202020204" charset="0"/>
                <a:ea typeface="+mn-ea"/>
                <a:cs typeface="Aharoni" panose="02010803020104030203" pitchFamily="2" charset="-79"/>
              </a:rPr>
              <a:t>Use the framework as a guide to think through important questions about how your work will involve &amp; impact women.</a:t>
            </a:r>
            <a:r>
              <a:rPr lang="en-US" sz="2800" dirty="0">
                <a:solidFill>
                  <a:schemeClr val="bg1"/>
                </a:solidFill>
                <a:latin typeface="Now" panose="020B0604020202020204" charset="0"/>
                <a:cs typeface="Aharoni" panose="02010803020104030203" pitchFamily="2" charset="-79"/>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i="1" dirty="0">
              <a:solidFill>
                <a:schemeClr val="bg1"/>
              </a:solidFill>
              <a:latin typeface="Now" panose="020B0604020202020204" charset="0"/>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chemeClr val="bg1"/>
                </a:solidFill>
                <a:latin typeface="Now" panose="020B0604020202020204" charset="0"/>
                <a:cs typeface="Aharoni" panose="02010803020104030203" pitchFamily="2" charset="-79"/>
              </a:rPr>
              <a:t>examples below:</a:t>
            </a:r>
            <a:endParaRPr kumimoji="0" lang="en-US" sz="2800" b="0" i="0" u="none" strike="noStrike" kern="1200" cap="none" spc="0" normalizeH="0" baseline="0" noProof="0" dirty="0">
              <a:ln>
                <a:noFill/>
              </a:ln>
              <a:solidFill>
                <a:schemeClr val="bg1"/>
              </a:solidFill>
              <a:effectLst/>
              <a:uLnTx/>
              <a:uFillTx/>
              <a:latin typeface="Now" panose="020B0604020202020204" charset="0"/>
              <a:ea typeface="+mn-ea"/>
              <a:cs typeface="Aharoni" panose="02010803020104030203" pitchFamily="2" charset="-79"/>
            </a:endParaRPr>
          </a:p>
        </p:txBody>
      </p:sp>
      <p:sp>
        <p:nvSpPr>
          <p:cNvPr id="58" name="AutoShape 2">
            <a:extLst>
              <a:ext uri="{FF2B5EF4-FFF2-40B4-BE49-F238E27FC236}">
                <a16:creationId xmlns:a16="http://schemas.microsoft.com/office/drawing/2014/main" id="{CA5270D4-5F3D-41C2-ADD3-6BA5B0FDA600}"/>
              </a:ext>
            </a:extLst>
          </p:cNvPr>
          <p:cNvSpPr/>
          <p:nvPr/>
        </p:nvSpPr>
        <p:spPr>
          <a:xfrm flipH="1" flipV="1">
            <a:off x="7315200" y="1425330"/>
            <a:ext cx="0" cy="1660770"/>
          </a:xfrm>
          <a:prstGeom prst="line">
            <a:avLst/>
          </a:prstGeom>
          <a:ln w="28575" cap="rnd">
            <a:solidFill>
              <a:schemeClr val="bg1"/>
            </a:solidFill>
            <a:prstDash val="sysDot"/>
            <a:headEnd type="none" w="sm" len="sm"/>
            <a:tailEnd type="none" w="sm" len="sm"/>
          </a:ln>
        </p:spPr>
      </p:sp>
      <p:sp>
        <p:nvSpPr>
          <p:cNvPr id="59" name="Rectangle 58">
            <a:extLst>
              <a:ext uri="{FF2B5EF4-FFF2-40B4-BE49-F238E27FC236}">
                <a16:creationId xmlns:a16="http://schemas.microsoft.com/office/drawing/2014/main" id="{3172B0EE-557F-4E95-81DF-4D2F86478092}"/>
              </a:ext>
            </a:extLst>
          </p:cNvPr>
          <p:cNvSpPr/>
          <p:nvPr/>
        </p:nvSpPr>
        <p:spPr>
          <a:xfrm>
            <a:off x="607243" y="4746438"/>
            <a:ext cx="5392440" cy="3124200"/>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Now" panose="020B0604020202020204" charset="0"/>
              </a:rPr>
              <a:t>If the answer to any of these questions is “NO”:</a:t>
            </a:r>
          </a:p>
          <a:p>
            <a:endParaRPr lang="en-US" sz="2800" dirty="0">
              <a:solidFill>
                <a:schemeClr val="bg1"/>
              </a:solidFill>
              <a:latin typeface="Now" panose="020B0604020202020204" charset="0"/>
            </a:endParaRPr>
          </a:p>
          <a:p>
            <a:r>
              <a:rPr lang="en-US" sz="2800" dirty="0">
                <a:solidFill>
                  <a:schemeClr val="bg1"/>
                </a:solidFill>
                <a:latin typeface="Now" panose="020B0604020202020204" charset="0"/>
              </a:rPr>
              <a:t>Why not? </a:t>
            </a:r>
          </a:p>
          <a:p>
            <a:r>
              <a:rPr lang="en-US" sz="2800" dirty="0">
                <a:solidFill>
                  <a:schemeClr val="bg1"/>
                </a:solidFill>
                <a:latin typeface="Now" panose="020B0604020202020204" charset="0"/>
              </a:rPr>
              <a:t>And how can we (responsibly) change this?</a:t>
            </a:r>
          </a:p>
        </p:txBody>
      </p:sp>
    </p:spTree>
    <p:extLst>
      <p:ext uri="{BB962C8B-B14F-4D97-AF65-F5344CB8AC3E}">
        <p14:creationId xmlns:p14="http://schemas.microsoft.com/office/powerpoint/2010/main" val="249035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latin typeface="Avenir Next LT Pro" panose="020B0504020202020204" pitchFamily="34" charset="0"/>
                <a:cs typeface="Aharoni" panose="02010803020104030203" pitchFamily="2" charset="-79"/>
              </a:rPr>
              <a:t>Incorporating this framework into planning &amp; implementation</a:t>
            </a:r>
            <a:endParaRPr kumimoji="0" lang="en-US" sz="40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pic>
        <p:nvPicPr>
          <p:cNvPr id="3" name="Picture 2">
            <a:extLst>
              <a:ext uri="{FF2B5EF4-FFF2-40B4-BE49-F238E27FC236}">
                <a16:creationId xmlns:a16="http://schemas.microsoft.com/office/drawing/2014/main" id="{C0308193-8073-4AB4-8847-EF8D85275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97812" y="2008401"/>
            <a:ext cx="4637575" cy="5041352"/>
          </a:xfrm>
          <a:prstGeom prst="rect">
            <a:avLst/>
          </a:prstGeom>
        </p:spPr>
      </p:pic>
      <p:sp>
        <p:nvSpPr>
          <p:cNvPr id="57" name="TextBox 56">
            <a:extLst>
              <a:ext uri="{FF2B5EF4-FFF2-40B4-BE49-F238E27FC236}">
                <a16:creationId xmlns:a16="http://schemas.microsoft.com/office/drawing/2014/main" id="{7DBC5423-658B-4066-89B5-A818AA7D62D5}"/>
              </a:ext>
            </a:extLst>
          </p:cNvPr>
          <p:cNvSpPr txBox="1"/>
          <p:nvPr/>
        </p:nvSpPr>
        <p:spPr>
          <a:xfrm>
            <a:off x="759538" y="3685487"/>
            <a:ext cx="6250861" cy="5262979"/>
          </a:xfrm>
          <a:prstGeom prst="rect">
            <a:avLst/>
          </a:prstGeom>
          <a:noFill/>
        </p:spPr>
        <p:txBody>
          <a:bodyPr wrap="square">
            <a:spAutoFit/>
          </a:bodyPr>
          <a:lstStyle/>
          <a:p>
            <a:r>
              <a:rPr lang="en-US" sz="2800" dirty="0">
                <a:latin typeface="Avenir Next LT Pro" panose="020B0504020202020204" pitchFamily="34" charset="0"/>
              </a:rPr>
              <a:t>The steps in the framework will generally be overlapping and will be revisited throughout the project cycle. </a:t>
            </a:r>
          </a:p>
          <a:p>
            <a:endParaRPr lang="en-US" sz="2800" dirty="0">
              <a:latin typeface="Avenir Next LT Pro" panose="020B0504020202020204" pitchFamily="34" charset="0"/>
            </a:endParaRPr>
          </a:p>
          <a:p>
            <a:r>
              <a:rPr lang="en-US" sz="2800" dirty="0">
                <a:latin typeface="Avenir Next LT Pro" panose="020B0504020202020204" pitchFamily="34" charset="0"/>
              </a:rPr>
              <a:t>Where possible, these steps should be incorporated in </a:t>
            </a:r>
            <a:r>
              <a:rPr lang="en-US" sz="2800" b="1" dirty="0">
                <a:latin typeface="Avenir Next LT Pro" panose="020B0504020202020204" pitchFamily="34" charset="0"/>
              </a:rPr>
              <a:t>project planning</a:t>
            </a:r>
            <a:r>
              <a:rPr lang="en-US" sz="2800" dirty="0">
                <a:latin typeface="Avenir Next LT Pro" panose="020B0504020202020204" pitchFamily="34" charset="0"/>
              </a:rPr>
              <a:t> to design &amp; propose an optimally inclusive project – but if this is not possible, they should be incorporated as early as possible. </a:t>
            </a:r>
            <a:endParaRPr lang="en-US" sz="2800" dirty="0">
              <a:solidFill>
                <a:srgbClr val="00B8B4"/>
              </a:solidFill>
              <a:latin typeface="Avenir Next LT Pro" panose="020B0504020202020204" pitchFamily="34" charset="0"/>
            </a:endParaRPr>
          </a:p>
          <a:p>
            <a:endParaRPr lang="en-US" sz="2800" dirty="0">
              <a:latin typeface="Avenir Next LT Pro" panose="020B0504020202020204" pitchFamily="34" charset="0"/>
            </a:endParaRPr>
          </a:p>
        </p:txBody>
      </p:sp>
      <p:sp>
        <p:nvSpPr>
          <p:cNvPr id="58" name="AutoShape 2">
            <a:extLst>
              <a:ext uri="{FF2B5EF4-FFF2-40B4-BE49-F238E27FC236}">
                <a16:creationId xmlns:a16="http://schemas.microsoft.com/office/drawing/2014/main" id="{CA5270D4-5F3D-41C2-ADD3-6BA5B0FDA600}"/>
              </a:ext>
            </a:extLst>
          </p:cNvPr>
          <p:cNvSpPr/>
          <p:nvPr/>
        </p:nvSpPr>
        <p:spPr>
          <a:xfrm flipV="1">
            <a:off x="381000" y="3238500"/>
            <a:ext cx="3581400" cy="0"/>
          </a:xfrm>
          <a:prstGeom prst="line">
            <a:avLst/>
          </a:prstGeom>
          <a:ln w="28575" cap="rnd">
            <a:solidFill>
              <a:schemeClr val="bg1"/>
            </a:solidFill>
            <a:prstDash val="sysDot"/>
            <a:headEnd type="none" w="sm" len="sm"/>
            <a:tailEnd type="none" w="sm" len="sm"/>
          </a:ln>
        </p:spPr>
      </p:sp>
      <p:sp>
        <p:nvSpPr>
          <p:cNvPr id="44" name="Oval 43">
            <a:extLst>
              <a:ext uri="{FF2B5EF4-FFF2-40B4-BE49-F238E27FC236}">
                <a16:creationId xmlns:a16="http://schemas.microsoft.com/office/drawing/2014/main" id="{E59A7D0A-7985-45A9-968D-4A304EAB24C5}"/>
              </a:ext>
            </a:extLst>
          </p:cNvPr>
          <p:cNvSpPr/>
          <p:nvPr/>
        </p:nvSpPr>
        <p:spPr>
          <a:xfrm>
            <a:off x="7541534"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mj-lt"/>
              </a:rPr>
              <a:t>project planning</a:t>
            </a:r>
          </a:p>
        </p:txBody>
      </p:sp>
      <p:sp>
        <p:nvSpPr>
          <p:cNvPr id="45" name="Oval 44">
            <a:extLst>
              <a:ext uri="{FF2B5EF4-FFF2-40B4-BE49-F238E27FC236}">
                <a16:creationId xmlns:a16="http://schemas.microsoft.com/office/drawing/2014/main" id="{6B7A12EB-7B1A-4869-920C-9449028C9137}"/>
              </a:ext>
            </a:extLst>
          </p:cNvPr>
          <p:cNvSpPr/>
          <p:nvPr/>
        </p:nvSpPr>
        <p:spPr>
          <a:xfrm>
            <a:off x="11141328"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bg1"/>
                </a:solidFill>
                <a:latin typeface="+mj-lt"/>
              </a:rPr>
              <a:t>activities</a:t>
            </a:r>
          </a:p>
        </p:txBody>
      </p:sp>
      <p:sp>
        <p:nvSpPr>
          <p:cNvPr id="46" name="Oval 45">
            <a:extLst>
              <a:ext uri="{FF2B5EF4-FFF2-40B4-BE49-F238E27FC236}">
                <a16:creationId xmlns:a16="http://schemas.microsoft.com/office/drawing/2014/main" id="{28E15502-7DCF-4692-AF9F-AFB2E23FAC2A}"/>
              </a:ext>
            </a:extLst>
          </p:cNvPr>
          <p:cNvSpPr/>
          <p:nvPr/>
        </p:nvSpPr>
        <p:spPr>
          <a:xfrm>
            <a:off x="14741122" y="7476662"/>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000">
                <a:solidFill>
                  <a:schemeClr val="bg1"/>
                </a:solidFill>
                <a:latin typeface="+mj-lt"/>
              </a:rPr>
              <a:t>assessment</a:t>
            </a:r>
          </a:p>
        </p:txBody>
      </p:sp>
      <p:cxnSp>
        <p:nvCxnSpPr>
          <p:cNvPr id="48" name="Connector: Elbow 47">
            <a:extLst>
              <a:ext uri="{FF2B5EF4-FFF2-40B4-BE49-F238E27FC236}">
                <a16:creationId xmlns:a16="http://schemas.microsoft.com/office/drawing/2014/main" id="{441D77C8-07B1-429E-A1B1-4F8AAD5DEF8D}"/>
              </a:ext>
            </a:extLst>
          </p:cNvPr>
          <p:cNvCxnSpPr>
            <a:cxnSpLocks/>
            <a:stCxn id="46" idx="4"/>
            <a:endCxn id="44" idx="4"/>
          </p:cNvCxnSpPr>
          <p:nvPr/>
        </p:nvCxnSpPr>
        <p:spPr>
          <a:xfrm rot="5400000">
            <a:off x="12416950" y="5351189"/>
            <a:ext cx="5034" cy="7199588"/>
          </a:xfrm>
          <a:prstGeom prst="bentConnector3">
            <a:avLst>
              <a:gd name="adj1" fmla="val 4641120"/>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B2AFC2F-5857-4CFA-84BB-D1895F5337E4}"/>
              </a:ext>
            </a:extLst>
          </p:cNvPr>
          <p:cNvCxnSpPr>
            <a:stCxn id="44" idx="6"/>
            <a:endCxn id="45" idx="2"/>
          </p:cNvCxnSpPr>
          <p:nvPr/>
        </p:nvCxnSpPr>
        <p:spPr>
          <a:xfrm>
            <a:off x="10097812" y="8217598"/>
            <a:ext cx="1043516" cy="0"/>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B554710-9145-4D86-B3D5-FF643BDBFAFF}"/>
              </a:ext>
            </a:extLst>
          </p:cNvPr>
          <p:cNvCxnSpPr>
            <a:cxnSpLocks/>
            <a:stCxn id="45" idx="6"/>
            <a:endCxn id="46" idx="2"/>
          </p:cNvCxnSpPr>
          <p:nvPr/>
        </p:nvCxnSpPr>
        <p:spPr>
          <a:xfrm flipV="1">
            <a:off x="13697606" y="8212564"/>
            <a:ext cx="1043516" cy="5034"/>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sp>
        <p:nvSpPr>
          <p:cNvPr id="60" name="Right Brace 59">
            <a:extLst>
              <a:ext uri="{FF2B5EF4-FFF2-40B4-BE49-F238E27FC236}">
                <a16:creationId xmlns:a16="http://schemas.microsoft.com/office/drawing/2014/main" id="{8BD85DF6-636D-4DA6-B32E-72D08A708809}"/>
              </a:ext>
            </a:extLst>
          </p:cNvPr>
          <p:cNvSpPr/>
          <p:nvPr/>
        </p:nvSpPr>
        <p:spPr>
          <a:xfrm rot="16200000">
            <a:off x="12334774" y="4231203"/>
            <a:ext cx="303958" cy="6069043"/>
          </a:xfrm>
          <a:prstGeom prst="rightBrace">
            <a:avLst/>
          </a:prstGeom>
          <a:ln w="127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latin typeface="+mj-lt"/>
            </a:endParaRPr>
          </a:p>
        </p:txBody>
      </p:sp>
    </p:spTree>
    <p:extLst>
      <p:ext uri="{BB962C8B-B14F-4D97-AF65-F5344CB8AC3E}">
        <p14:creationId xmlns:p14="http://schemas.microsoft.com/office/powerpoint/2010/main" val="2457037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49A05C-B375-435B-98EA-81E8CA7BDB27}"/>
              </a:ext>
            </a:extLst>
          </p:cNvPr>
          <p:cNvSpPr/>
          <p:nvPr/>
        </p:nvSpPr>
        <p:spPr>
          <a:xfrm>
            <a:off x="381000" y="3235761"/>
            <a:ext cx="17373600" cy="678453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027E0ABB-072E-434C-9957-FDC3771DB967}"/>
              </a:ext>
            </a:extLst>
          </p:cNvPr>
          <p:cNvSpPr txBox="1"/>
          <p:nvPr/>
        </p:nvSpPr>
        <p:spPr>
          <a:xfrm>
            <a:off x="264871" y="1296769"/>
            <a:ext cx="674552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haroni" panose="02010803020104030203" pitchFamily="2" charset="-79"/>
              </a:rPr>
              <a:t>Incorporating this framework into planning &amp; implementation</a:t>
            </a:r>
            <a:endParaRPr kumimoji="0" lang="en-US" sz="40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57" name="TextBox 56">
            <a:extLst>
              <a:ext uri="{FF2B5EF4-FFF2-40B4-BE49-F238E27FC236}">
                <a16:creationId xmlns:a16="http://schemas.microsoft.com/office/drawing/2014/main" id="{7DBC5423-658B-4066-89B5-A818AA7D62D5}"/>
              </a:ext>
            </a:extLst>
          </p:cNvPr>
          <p:cNvSpPr txBox="1"/>
          <p:nvPr/>
        </p:nvSpPr>
        <p:spPr>
          <a:xfrm>
            <a:off x="778804" y="3407544"/>
            <a:ext cx="625086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EXAMPLES</a:t>
            </a:r>
            <a:endParaRPr kumimoji="0" lang="en-US" sz="2800" b="0" i="0" u="none" strike="noStrike" kern="1200" cap="none" spc="0" normalizeH="0" baseline="0" noProof="0" dirty="0">
              <a:ln>
                <a:noFill/>
              </a:ln>
              <a:solidFill>
                <a:srgbClr val="00B8B4"/>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grpSp>
        <p:nvGrpSpPr>
          <p:cNvPr id="2" name="Group 1">
            <a:extLst>
              <a:ext uri="{FF2B5EF4-FFF2-40B4-BE49-F238E27FC236}">
                <a16:creationId xmlns:a16="http://schemas.microsoft.com/office/drawing/2014/main" id="{70A5A01A-0C1D-4D5F-93E4-A8F5DBA63FB4}"/>
              </a:ext>
            </a:extLst>
          </p:cNvPr>
          <p:cNvGrpSpPr/>
          <p:nvPr/>
        </p:nvGrpSpPr>
        <p:grpSpPr>
          <a:xfrm>
            <a:off x="3933841" y="7786178"/>
            <a:ext cx="12985058" cy="1624522"/>
            <a:chOff x="7541534" y="7476662"/>
            <a:chExt cx="9755866" cy="1476838"/>
          </a:xfrm>
        </p:grpSpPr>
        <p:sp>
          <p:nvSpPr>
            <p:cNvPr id="44" name="Oval 43">
              <a:extLst>
                <a:ext uri="{FF2B5EF4-FFF2-40B4-BE49-F238E27FC236}">
                  <a16:creationId xmlns:a16="http://schemas.microsoft.com/office/drawing/2014/main" id="{E59A7D0A-7985-45A9-968D-4A304EAB24C5}"/>
                </a:ext>
              </a:extLst>
            </p:cNvPr>
            <p:cNvSpPr/>
            <p:nvPr/>
          </p:nvSpPr>
          <p:spPr>
            <a:xfrm>
              <a:off x="7541534"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project planning</a:t>
              </a:r>
            </a:p>
          </p:txBody>
        </p:sp>
        <p:sp>
          <p:nvSpPr>
            <p:cNvPr id="45" name="Oval 44">
              <a:extLst>
                <a:ext uri="{FF2B5EF4-FFF2-40B4-BE49-F238E27FC236}">
                  <a16:creationId xmlns:a16="http://schemas.microsoft.com/office/drawing/2014/main" id="{6B7A12EB-7B1A-4869-920C-9449028C9137}"/>
                </a:ext>
              </a:extLst>
            </p:cNvPr>
            <p:cNvSpPr/>
            <p:nvPr/>
          </p:nvSpPr>
          <p:spPr>
            <a:xfrm>
              <a:off x="11141328" y="7481696"/>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activities</a:t>
              </a:r>
            </a:p>
          </p:txBody>
        </p:sp>
        <p:sp>
          <p:nvSpPr>
            <p:cNvPr id="46" name="Oval 45">
              <a:extLst>
                <a:ext uri="{FF2B5EF4-FFF2-40B4-BE49-F238E27FC236}">
                  <a16:creationId xmlns:a16="http://schemas.microsoft.com/office/drawing/2014/main" id="{28E15502-7DCF-4692-AF9F-AFB2E23FAC2A}"/>
                </a:ext>
              </a:extLst>
            </p:cNvPr>
            <p:cNvSpPr/>
            <p:nvPr/>
          </p:nvSpPr>
          <p:spPr>
            <a:xfrm>
              <a:off x="14741122" y="7476662"/>
              <a:ext cx="2556278" cy="1471804"/>
            </a:xfrm>
            <a:prstGeom prst="ellipse">
              <a:avLst/>
            </a:prstGeom>
            <a:solidFill>
              <a:srgbClr val="00B8B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assessment</a:t>
              </a:r>
            </a:p>
          </p:txBody>
        </p:sp>
        <p:cxnSp>
          <p:nvCxnSpPr>
            <p:cNvPr id="48" name="Connector: Elbow 47">
              <a:extLst>
                <a:ext uri="{FF2B5EF4-FFF2-40B4-BE49-F238E27FC236}">
                  <a16:creationId xmlns:a16="http://schemas.microsoft.com/office/drawing/2014/main" id="{441D77C8-07B1-429E-A1B1-4F8AAD5DEF8D}"/>
                </a:ext>
              </a:extLst>
            </p:cNvPr>
            <p:cNvCxnSpPr>
              <a:cxnSpLocks/>
              <a:stCxn id="46" idx="4"/>
              <a:endCxn id="44" idx="4"/>
            </p:cNvCxnSpPr>
            <p:nvPr/>
          </p:nvCxnSpPr>
          <p:spPr>
            <a:xfrm rot="5400000">
              <a:off x="12416950" y="5351189"/>
              <a:ext cx="5034" cy="7199588"/>
            </a:xfrm>
            <a:prstGeom prst="bentConnector3">
              <a:avLst>
                <a:gd name="adj1" fmla="val 4641120"/>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B2AFC2F-5857-4CFA-84BB-D1895F5337E4}"/>
                </a:ext>
              </a:extLst>
            </p:cNvPr>
            <p:cNvCxnSpPr>
              <a:cxnSpLocks/>
              <a:stCxn id="44" idx="6"/>
              <a:endCxn id="45" idx="2"/>
            </p:cNvCxnSpPr>
            <p:nvPr/>
          </p:nvCxnSpPr>
          <p:spPr>
            <a:xfrm>
              <a:off x="10097812" y="8217598"/>
              <a:ext cx="1043516" cy="0"/>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B554710-9145-4D86-B3D5-FF643BDBFAFF}"/>
                </a:ext>
              </a:extLst>
            </p:cNvPr>
            <p:cNvCxnSpPr>
              <a:cxnSpLocks/>
              <a:stCxn id="45" idx="6"/>
              <a:endCxn id="46" idx="2"/>
            </p:cNvCxnSpPr>
            <p:nvPr/>
          </p:nvCxnSpPr>
          <p:spPr>
            <a:xfrm flipV="1">
              <a:off x="13697606" y="8212564"/>
              <a:ext cx="1043516" cy="5034"/>
            </a:xfrm>
            <a:prstGeom prst="straightConnector1">
              <a:avLst/>
            </a:prstGeom>
            <a:ln w="38100">
              <a:solidFill>
                <a:srgbClr val="00B8B4"/>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856D628A-1654-4975-A2B5-4687A986B87B}"/>
              </a:ext>
            </a:extLst>
          </p:cNvPr>
          <p:cNvSpPr/>
          <p:nvPr/>
        </p:nvSpPr>
        <p:spPr>
          <a:xfrm>
            <a:off x="3291281" y="5143500"/>
            <a:ext cx="38672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Develop project policies/guidelines for gender-related practices</a:t>
            </a:r>
          </a:p>
        </p:txBody>
      </p:sp>
      <p:sp>
        <p:nvSpPr>
          <p:cNvPr id="16" name="Rectangle: Rounded Corners 15">
            <a:extLst>
              <a:ext uri="{FF2B5EF4-FFF2-40B4-BE49-F238E27FC236}">
                <a16:creationId xmlns:a16="http://schemas.microsoft.com/office/drawing/2014/main" id="{6179AE77-E18E-47B0-9C6C-984F7F9BA067}"/>
              </a:ext>
            </a:extLst>
          </p:cNvPr>
          <p:cNvSpPr/>
          <p:nvPr/>
        </p:nvSpPr>
        <p:spPr>
          <a:xfrm>
            <a:off x="3618565" y="3924300"/>
            <a:ext cx="38672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Consult with communities (including women) on project design and goals</a:t>
            </a:r>
          </a:p>
        </p:txBody>
      </p:sp>
      <p:sp>
        <p:nvSpPr>
          <p:cNvPr id="17" name="Rectangle: Rounded Corners 16">
            <a:extLst>
              <a:ext uri="{FF2B5EF4-FFF2-40B4-BE49-F238E27FC236}">
                <a16:creationId xmlns:a16="http://schemas.microsoft.com/office/drawing/2014/main" id="{F5888665-0CFC-4681-8621-2A251140DE7F}"/>
              </a:ext>
            </a:extLst>
          </p:cNvPr>
          <p:cNvSpPr/>
          <p:nvPr/>
        </p:nvSpPr>
        <p:spPr>
          <a:xfrm>
            <a:off x="11621376" y="6703777"/>
            <a:ext cx="3867224"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Collect gender disaggregated data on participants and impacts</a:t>
            </a:r>
          </a:p>
        </p:txBody>
      </p:sp>
      <p:sp>
        <p:nvSpPr>
          <p:cNvPr id="18" name="Rectangle: Rounded Corners 17">
            <a:extLst>
              <a:ext uri="{FF2B5EF4-FFF2-40B4-BE49-F238E27FC236}">
                <a16:creationId xmlns:a16="http://schemas.microsoft.com/office/drawing/2014/main" id="{5858B621-B3D3-4102-BD02-E0F1123461CD}"/>
              </a:ext>
            </a:extLst>
          </p:cNvPr>
          <p:cNvSpPr/>
          <p:nvPr/>
        </p:nvSpPr>
        <p:spPr>
          <a:xfrm>
            <a:off x="7058041" y="5064095"/>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Involve community members in gender analysis research </a:t>
            </a:r>
          </a:p>
        </p:txBody>
      </p:sp>
      <p:sp>
        <p:nvSpPr>
          <p:cNvPr id="19" name="Rectangle: Rounded Corners 18">
            <a:extLst>
              <a:ext uri="{FF2B5EF4-FFF2-40B4-BE49-F238E27FC236}">
                <a16:creationId xmlns:a16="http://schemas.microsoft.com/office/drawing/2014/main" id="{7CE8E44C-CD94-491D-9CFC-570693E49BF6}"/>
              </a:ext>
            </a:extLst>
          </p:cNvPr>
          <p:cNvSpPr/>
          <p:nvPr/>
        </p:nvSpPr>
        <p:spPr>
          <a:xfrm>
            <a:off x="14392217" y="3934716"/>
            <a:ext cx="3133783"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Connect with women’s networks across communities</a:t>
            </a:r>
          </a:p>
        </p:txBody>
      </p:sp>
      <p:sp>
        <p:nvSpPr>
          <p:cNvPr id="20" name="Rectangle: Rounded Corners 19">
            <a:extLst>
              <a:ext uri="{FF2B5EF4-FFF2-40B4-BE49-F238E27FC236}">
                <a16:creationId xmlns:a16="http://schemas.microsoft.com/office/drawing/2014/main" id="{8929FB3C-FDEC-452B-9493-D57B5FC468A1}"/>
              </a:ext>
            </a:extLst>
          </p:cNvPr>
          <p:cNvSpPr/>
          <p:nvPr/>
        </p:nvSpPr>
        <p:spPr>
          <a:xfrm>
            <a:off x="7134241" y="6915798"/>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Facilitate women’s participation in activities</a:t>
            </a:r>
          </a:p>
        </p:txBody>
      </p:sp>
      <p:sp>
        <p:nvSpPr>
          <p:cNvPr id="21" name="Rectangle: Rounded Corners 20">
            <a:extLst>
              <a:ext uri="{FF2B5EF4-FFF2-40B4-BE49-F238E27FC236}">
                <a16:creationId xmlns:a16="http://schemas.microsoft.com/office/drawing/2014/main" id="{766FB414-8599-42BF-9BFB-31108F5BCF84}"/>
              </a:ext>
            </a:extLst>
          </p:cNvPr>
          <p:cNvSpPr/>
          <p:nvPr/>
        </p:nvSpPr>
        <p:spPr>
          <a:xfrm>
            <a:off x="9304113" y="3924300"/>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Engage community in gender trainings, discussions</a:t>
            </a:r>
          </a:p>
        </p:txBody>
      </p:sp>
      <p:sp>
        <p:nvSpPr>
          <p:cNvPr id="22" name="Rectangle: Rounded Corners 21">
            <a:extLst>
              <a:ext uri="{FF2B5EF4-FFF2-40B4-BE49-F238E27FC236}">
                <a16:creationId xmlns:a16="http://schemas.microsoft.com/office/drawing/2014/main" id="{0006F8AE-99BB-407A-BBEA-2C7D41FF50A1}"/>
              </a:ext>
            </a:extLst>
          </p:cNvPr>
          <p:cNvSpPr/>
          <p:nvPr/>
        </p:nvSpPr>
        <p:spPr>
          <a:xfrm>
            <a:off x="9505107" y="5989081"/>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Trainings to build needed skills</a:t>
            </a:r>
          </a:p>
        </p:txBody>
      </p:sp>
      <p:sp>
        <p:nvSpPr>
          <p:cNvPr id="23" name="Rectangle: Rounded Corners 22">
            <a:extLst>
              <a:ext uri="{FF2B5EF4-FFF2-40B4-BE49-F238E27FC236}">
                <a16:creationId xmlns:a16="http://schemas.microsoft.com/office/drawing/2014/main" id="{FC166F82-17D3-4730-9A46-DB86A5FE5152}"/>
              </a:ext>
            </a:extLst>
          </p:cNvPr>
          <p:cNvSpPr/>
          <p:nvPr/>
        </p:nvSpPr>
        <p:spPr>
          <a:xfrm>
            <a:off x="14649376" y="5769685"/>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Collect stories, accounts from women and men about impacts</a:t>
            </a:r>
          </a:p>
        </p:txBody>
      </p:sp>
      <p:sp>
        <p:nvSpPr>
          <p:cNvPr id="24" name="Rectangle: Rounded Corners 23">
            <a:extLst>
              <a:ext uri="{FF2B5EF4-FFF2-40B4-BE49-F238E27FC236}">
                <a16:creationId xmlns:a16="http://schemas.microsoft.com/office/drawing/2014/main" id="{F47C4D12-061D-4865-AD9F-E0BD5530EC16}"/>
              </a:ext>
            </a:extLst>
          </p:cNvPr>
          <p:cNvSpPr/>
          <p:nvPr/>
        </p:nvSpPr>
        <p:spPr>
          <a:xfrm>
            <a:off x="3981376" y="6511118"/>
            <a:ext cx="2840658"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Design a project that fits with a longer-term strategy for gender inclusion</a:t>
            </a:r>
          </a:p>
        </p:txBody>
      </p:sp>
      <p:sp>
        <p:nvSpPr>
          <p:cNvPr id="25" name="Rectangle: Rounded Corners 24">
            <a:extLst>
              <a:ext uri="{FF2B5EF4-FFF2-40B4-BE49-F238E27FC236}">
                <a16:creationId xmlns:a16="http://schemas.microsoft.com/office/drawing/2014/main" id="{39F5BA7A-0CAE-4975-8D5B-D7214C36F284}"/>
              </a:ext>
            </a:extLst>
          </p:cNvPr>
          <p:cNvSpPr/>
          <p:nvPr/>
        </p:nvSpPr>
        <p:spPr>
          <a:xfrm>
            <a:off x="11794633" y="4895168"/>
            <a:ext cx="2915140"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platforms for women to share their voices</a:t>
            </a:r>
          </a:p>
        </p:txBody>
      </p:sp>
      <p:sp>
        <p:nvSpPr>
          <p:cNvPr id="26" name="Rectangle: Rounded Corners 25">
            <a:extLst>
              <a:ext uri="{FF2B5EF4-FFF2-40B4-BE49-F238E27FC236}">
                <a16:creationId xmlns:a16="http://schemas.microsoft.com/office/drawing/2014/main" id="{5148034C-A8FB-4C7A-ADEB-35A53CD71782}"/>
              </a:ext>
            </a:extLst>
          </p:cNvPr>
          <p:cNvSpPr/>
          <p:nvPr/>
        </p:nvSpPr>
        <p:spPr>
          <a:xfrm>
            <a:off x="14397863" y="5783558"/>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8F9EF402-03DA-4E97-AFD9-0ABDDCFCFCB2}"/>
              </a:ext>
            </a:extLst>
          </p:cNvPr>
          <p:cNvSpPr/>
          <p:nvPr/>
        </p:nvSpPr>
        <p:spPr>
          <a:xfrm>
            <a:off x="3285716" y="3925656"/>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Rounded Corners 28">
            <a:extLst>
              <a:ext uri="{FF2B5EF4-FFF2-40B4-BE49-F238E27FC236}">
                <a16:creationId xmlns:a16="http://schemas.microsoft.com/office/drawing/2014/main" id="{66652153-0884-43C7-B27E-9318115E7829}"/>
              </a:ext>
            </a:extLst>
          </p:cNvPr>
          <p:cNvSpPr/>
          <p:nvPr/>
        </p:nvSpPr>
        <p:spPr>
          <a:xfrm>
            <a:off x="14093049" y="4185458"/>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70B3E541-6997-4F4D-BE68-6AD7D7550A68}"/>
              </a:ext>
            </a:extLst>
          </p:cNvPr>
          <p:cNvSpPr/>
          <p:nvPr/>
        </p:nvSpPr>
        <p:spPr>
          <a:xfrm>
            <a:off x="3048000" y="5157408"/>
            <a:ext cx="305225" cy="319098"/>
          </a:xfrm>
          <a:prstGeom prst="roundRect">
            <a:avLst/>
          </a:prstGeom>
          <a:solidFill>
            <a:srgbClr val="277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Rounded Corners 30">
            <a:extLst>
              <a:ext uri="{FF2B5EF4-FFF2-40B4-BE49-F238E27FC236}">
                <a16:creationId xmlns:a16="http://schemas.microsoft.com/office/drawing/2014/main" id="{E9E9D00C-D803-4F3A-B61C-9BC11DA23CE8}"/>
              </a:ext>
            </a:extLst>
          </p:cNvPr>
          <p:cNvSpPr/>
          <p:nvPr/>
        </p:nvSpPr>
        <p:spPr>
          <a:xfrm>
            <a:off x="3672583" y="6452600"/>
            <a:ext cx="305225" cy="319098"/>
          </a:xfrm>
          <a:prstGeom prst="roundRect">
            <a:avLst/>
          </a:prstGeom>
          <a:solidFill>
            <a:srgbClr val="F98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Rounded Corners 31">
            <a:extLst>
              <a:ext uri="{FF2B5EF4-FFF2-40B4-BE49-F238E27FC236}">
                <a16:creationId xmlns:a16="http://schemas.microsoft.com/office/drawing/2014/main" id="{95924CC2-1487-4681-992D-E4F943CBBEA8}"/>
              </a:ext>
            </a:extLst>
          </p:cNvPr>
          <p:cNvSpPr/>
          <p:nvPr/>
        </p:nvSpPr>
        <p:spPr>
          <a:xfrm>
            <a:off x="11401441" y="6958002"/>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Rounded Corners 32">
            <a:extLst>
              <a:ext uri="{FF2B5EF4-FFF2-40B4-BE49-F238E27FC236}">
                <a16:creationId xmlns:a16="http://schemas.microsoft.com/office/drawing/2014/main" id="{38B00E76-5BD5-4544-AA0C-BE9BD70B1299}"/>
              </a:ext>
            </a:extLst>
          </p:cNvPr>
          <p:cNvSpPr/>
          <p:nvPr/>
        </p:nvSpPr>
        <p:spPr>
          <a:xfrm>
            <a:off x="11477641" y="5129202"/>
            <a:ext cx="305225" cy="319098"/>
          </a:xfrm>
          <a:prstGeom prst="roundRect">
            <a:avLst/>
          </a:prstGeom>
          <a:solidFill>
            <a:srgbClr val="F9C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Rounded Corners 33">
            <a:extLst>
              <a:ext uri="{FF2B5EF4-FFF2-40B4-BE49-F238E27FC236}">
                <a16:creationId xmlns:a16="http://schemas.microsoft.com/office/drawing/2014/main" id="{7A9387A0-C3B9-49BF-9ABE-C782F09630F9}"/>
              </a:ext>
            </a:extLst>
          </p:cNvPr>
          <p:cNvSpPr/>
          <p:nvPr/>
        </p:nvSpPr>
        <p:spPr>
          <a:xfrm>
            <a:off x="9191641" y="6210300"/>
            <a:ext cx="305225" cy="319098"/>
          </a:xfrm>
          <a:prstGeom prst="round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Rounded Corners 34">
            <a:extLst>
              <a:ext uri="{FF2B5EF4-FFF2-40B4-BE49-F238E27FC236}">
                <a16:creationId xmlns:a16="http://schemas.microsoft.com/office/drawing/2014/main" id="{C39586D0-09B9-48FA-B63C-F75654B1F606}"/>
              </a:ext>
            </a:extLst>
          </p:cNvPr>
          <p:cNvSpPr/>
          <p:nvPr/>
        </p:nvSpPr>
        <p:spPr>
          <a:xfrm>
            <a:off x="8953554" y="4109222"/>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76FD9AA4-F2AB-478B-BF99-48D16E5EA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2926" y="6640484"/>
            <a:ext cx="3167525" cy="3443311"/>
          </a:xfrm>
          <a:prstGeom prst="rect">
            <a:avLst/>
          </a:prstGeom>
        </p:spPr>
      </p:pic>
      <p:sp>
        <p:nvSpPr>
          <p:cNvPr id="37" name="Rectangle: Rounded Corners 36">
            <a:extLst>
              <a:ext uri="{FF2B5EF4-FFF2-40B4-BE49-F238E27FC236}">
                <a16:creationId xmlns:a16="http://schemas.microsoft.com/office/drawing/2014/main" id="{50391AAA-2EB0-4D4D-ABF5-0540BD26D1B1}"/>
              </a:ext>
            </a:extLst>
          </p:cNvPr>
          <p:cNvSpPr/>
          <p:nvPr/>
        </p:nvSpPr>
        <p:spPr>
          <a:xfrm>
            <a:off x="6871661" y="7192495"/>
            <a:ext cx="305225" cy="319098"/>
          </a:xfrm>
          <a:prstGeom prst="roundRect">
            <a:avLst/>
          </a:prstGeom>
          <a:solidFill>
            <a:srgbClr val="0A9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Rounded Corners 37">
            <a:extLst>
              <a:ext uri="{FF2B5EF4-FFF2-40B4-BE49-F238E27FC236}">
                <a16:creationId xmlns:a16="http://schemas.microsoft.com/office/drawing/2014/main" id="{E9BF2DA5-CA9C-435B-B461-47508A6AA121}"/>
              </a:ext>
            </a:extLst>
          </p:cNvPr>
          <p:cNvSpPr/>
          <p:nvPr/>
        </p:nvSpPr>
        <p:spPr>
          <a:xfrm>
            <a:off x="6786381" y="5143500"/>
            <a:ext cx="305225" cy="319098"/>
          </a:xfrm>
          <a:prstGeom prst="roundRect">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2459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F88DF2-2FF4-47AA-8914-652E4185CA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0"/>
            <a:ext cx="18287999" cy="10286999"/>
          </a:xfrm>
          <a:prstGeom prst="rect">
            <a:avLst/>
          </a:prstGeom>
        </p:spPr>
      </p:pic>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39" name="TextBox 38">
            <a:extLst>
              <a:ext uri="{FF2B5EF4-FFF2-40B4-BE49-F238E27FC236}">
                <a16:creationId xmlns:a16="http://schemas.microsoft.com/office/drawing/2014/main" id="{BA9673A8-84AA-48FD-9743-9AFB134619D5}"/>
              </a:ext>
            </a:extLst>
          </p:cNvPr>
          <p:cNvSpPr txBox="1"/>
          <p:nvPr/>
        </p:nvSpPr>
        <p:spPr>
          <a:xfrm>
            <a:off x="5486400" y="5295900"/>
            <a:ext cx="11125200" cy="4493538"/>
          </a:xfrm>
          <a:prstGeom prst="rect">
            <a:avLst/>
          </a:prstGeom>
          <a:solidFill>
            <a:schemeClr val="accent6">
              <a:lumMod val="60000"/>
              <a:lumOff val="40000"/>
              <a:alpha val="81000"/>
            </a:schemeClr>
          </a:solidFill>
        </p:spPr>
        <p:txBody>
          <a:bodyPr wrap="square" lIns="182880" tIns="91440" rIns="182880" bIns="91440">
            <a:spAutoFit/>
          </a:bodyPr>
          <a:lstStyle/>
          <a:p>
            <a:pPr marL="0" marR="0">
              <a:spcBef>
                <a:spcPts val="0"/>
              </a:spcBef>
              <a:spcAft>
                <a:spcPts val="0"/>
              </a:spcAft>
            </a:pPr>
            <a:r>
              <a:rPr lang="en-US" sz="3200" dirty="0">
                <a:effectLst/>
                <a:latin typeface="Now" panose="020B0604020202020204" charset="0"/>
                <a:ea typeface="Calibri" panose="020F0502020204030204" pitchFamily="34" charset="0"/>
                <a:cs typeface="Myanmar Text" panose="020B0502040204020203" pitchFamily="34" charset="0"/>
              </a:rPr>
              <a:t>Each organization needs to embed gender strategy as a core of implementation strategy for their organization and project. </a:t>
            </a:r>
          </a:p>
          <a:p>
            <a:pPr marL="0" marR="0">
              <a:spcBef>
                <a:spcPts val="0"/>
              </a:spcBef>
              <a:spcAft>
                <a:spcPts val="0"/>
              </a:spcAft>
            </a:pPr>
            <a:endParaRPr lang="en-US" sz="3200" dirty="0">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n-US" sz="3200" dirty="0">
                <a:latin typeface="Now" panose="020B0604020202020204" charset="0"/>
                <a:ea typeface="Calibri" panose="020F0502020204030204" pitchFamily="34" charset="0"/>
                <a:cs typeface="Myanmar Text" panose="020B0502040204020203" pitchFamily="34" charset="0"/>
              </a:rPr>
              <a:t>O</a:t>
            </a:r>
            <a:r>
              <a:rPr lang="en-US" sz="3200" dirty="0">
                <a:effectLst/>
                <a:latin typeface="Now" panose="020B0604020202020204" charset="0"/>
                <a:ea typeface="Calibri" panose="020F0502020204030204" pitchFamily="34" charset="0"/>
                <a:cs typeface="Myanmar Text" panose="020B0502040204020203" pitchFamily="34" charset="0"/>
              </a:rPr>
              <a:t>nce you embed this, you will consider gender issues in every stage of the project and observe how to support women as needed.</a:t>
            </a:r>
          </a:p>
          <a:p>
            <a:pPr marL="0" marR="0">
              <a:spcBef>
                <a:spcPts val="0"/>
              </a:spcBef>
              <a:spcAft>
                <a:spcPts val="0"/>
              </a:spcAft>
            </a:pPr>
            <a:r>
              <a:rPr lang="en-US" sz="3200" dirty="0">
                <a:effectLst/>
                <a:latin typeface="Now" panose="020B0604020202020204" charset="0"/>
                <a:ea typeface="Calibri" panose="020F0502020204030204" pitchFamily="34" charset="0"/>
                <a:cs typeface="Myanmar Text" panose="020B0502040204020203" pitchFamily="34" charset="0"/>
              </a:rPr>
              <a:t> </a:t>
            </a:r>
          </a:p>
          <a:p>
            <a:pPr marL="0" marR="0" algn="r">
              <a:spcBef>
                <a:spcPts val="0"/>
              </a:spcBef>
              <a:spcAft>
                <a:spcPts val="0"/>
              </a:spcAft>
            </a:pPr>
            <a:r>
              <a:rPr lang="en-US" sz="2400" dirty="0">
                <a:effectLst/>
                <a:latin typeface="Now" panose="020B0604020202020204" charset="0"/>
                <a:ea typeface="Calibri" panose="020F0502020204030204" pitchFamily="34" charset="0"/>
                <a:cs typeface="Myanmar Text" panose="020B0502040204020203" pitchFamily="34" charset="0"/>
              </a:rPr>
              <a:t>Cambodian Rural Development Team (CRDT)</a:t>
            </a:r>
          </a:p>
        </p:txBody>
      </p:sp>
      <p:sp>
        <p:nvSpPr>
          <p:cNvPr id="9" name="TextBox 4">
            <a:extLst>
              <a:ext uri="{FF2B5EF4-FFF2-40B4-BE49-F238E27FC236}">
                <a16:creationId xmlns:a16="http://schemas.microsoft.com/office/drawing/2014/main" id="{A7D5BAAC-85AD-4938-89F4-63869F84E6AB}"/>
              </a:ext>
            </a:extLst>
          </p:cNvPr>
          <p:cNvSpPr txBox="1"/>
          <p:nvPr/>
        </p:nvSpPr>
        <p:spPr>
          <a:xfrm>
            <a:off x="338796" y="377831"/>
            <a:ext cx="5300004" cy="843949"/>
          </a:xfrm>
          <a:prstGeom prst="rect">
            <a:avLst/>
          </a:prstGeom>
        </p:spPr>
        <p:txBody>
          <a:bodyPr wrap="square" lIns="0" tIns="0" rIns="0" bIns="0" rtlCol="0" anchor="t">
            <a:spAutoFit/>
          </a:bodyPr>
          <a:lstStyle/>
          <a:p>
            <a:pPr>
              <a:lnSpc>
                <a:spcPts val="2240"/>
              </a:lnSpc>
            </a:pPr>
            <a:r>
              <a:rPr lang="en-US" dirty="0">
                <a:solidFill>
                  <a:schemeClr val="bg1"/>
                </a:solidFill>
                <a:latin typeface="Now"/>
              </a:rPr>
              <a:t>Women &amp; men guarding </a:t>
            </a:r>
            <a:r>
              <a:rPr lang="en-US" dirty="0" err="1">
                <a:solidFill>
                  <a:schemeClr val="bg1"/>
                </a:solidFill>
                <a:latin typeface="Now"/>
              </a:rPr>
              <a:t>Ou</a:t>
            </a:r>
            <a:r>
              <a:rPr lang="en-US" dirty="0">
                <a:solidFill>
                  <a:schemeClr val="bg1"/>
                </a:solidFill>
                <a:latin typeface="Now"/>
              </a:rPr>
              <a:t> </a:t>
            </a:r>
            <a:r>
              <a:rPr lang="en-US" dirty="0" err="1">
                <a:solidFill>
                  <a:schemeClr val="bg1"/>
                </a:solidFill>
                <a:latin typeface="Now"/>
              </a:rPr>
              <a:t>Akol</a:t>
            </a:r>
            <a:r>
              <a:rPr lang="en-US" dirty="0">
                <a:solidFill>
                  <a:schemeClr val="bg1"/>
                </a:solidFill>
                <a:latin typeface="Now"/>
              </a:rPr>
              <a:t> community conservation area in Cambodia</a:t>
            </a:r>
            <a:br>
              <a:rPr lang="en-US" dirty="0">
                <a:solidFill>
                  <a:schemeClr val="bg1"/>
                </a:solidFill>
                <a:latin typeface="Now"/>
              </a:rPr>
            </a:br>
            <a:r>
              <a:rPr lang="en-US" dirty="0">
                <a:solidFill>
                  <a:schemeClr val="bg1"/>
                </a:solidFill>
                <a:latin typeface="Now"/>
              </a:rPr>
              <a:t> © Conservation International</a:t>
            </a:r>
            <a:endParaRPr lang="en-US" dirty="0">
              <a:solidFill>
                <a:schemeClr val="bg1"/>
              </a:solidFill>
              <a:highlight>
                <a:srgbClr val="FFFF00"/>
              </a:highlight>
              <a:latin typeface="Now"/>
            </a:endParaRPr>
          </a:p>
        </p:txBody>
      </p:sp>
    </p:spTree>
    <p:extLst>
      <p:ext uri="{BB962C8B-B14F-4D97-AF65-F5344CB8AC3E}">
        <p14:creationId xmlns:p14="http://schemas.microsoft.com/office/powerpoint/2010/main" val="2869125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txBody>
          <a:bodyPr/>
          <a:lstStyle/>
          <a:p>
            <a:endParaRPr lang="en-US" dirty="0"/>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94" name="Rectangle 93">
            <a:extLst>
              <a:ext uri="{FF2B5EF4-FFF2-40B4-BE49-F238E27FC236}">
                <a16:creationId xmlns:a16="http://schemas.microsoft.com/office/drawing/2014/main" id="{52DE7195-B811-433F-8755-2FF7472B8F2C}"/>
              </a:ext>
            </a:extLst>
          </p:cNvPr>
          <p:cNvSpPr/>
          <p:nvPr/>
        </p:nvSpPr>
        <p:spPr>
          <a:xfrm>
            <a:off x="11759236" y="2599793"/>
            <a:ext cx="6071564"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PARTICIPATORY RESEARCH</a:t>
            </a:r>
          </a:p>
        </p:txBody>
      </p:sp>
      <p:sp>
        <p:nvSpPr>
          <p:cNvPr id="96" name="TextBox 95">
            <a:extLst>
              <a:ext uri="{FF2B5EF4-FFF2-40B4-BE49-F238E27FC236}">
                <a16:creationId xmlns:a16="http://schemas.microsoft.com/office/drawing/2014/main" id="{111B44B6-75E9-4D02-82DF-5710388DD8E3}"/>
              </a:ext>
            </a:extLst>
          </p:cNvPr>
          <p:cNvSpPr txBox="1"/>
          <p:nvPr/>
        </p:nvSpPr>
        <p:spPr>
          <a:xfrm>
            <a:off x="671051" y="647700"/>
            <a:ext cx="6110749"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000" dirty="0">
                <a:solidFill>
                  <a:prstClr val="white"/>
                </a:solidFill>
                <a:latin typeface="Now" panose="020B0604020202020204" charset="0"/>
                <a:cs typeface="Aharoni" panose="02010803020104030203" pitchFamily="2" charset="-79"/>
              </a:rPr>
              <a:t>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000" dirty="0">
                <a:solidFill>
                  <a:prstClr val="white"/>
                </a:solidFill>
                <a:latin typeface="Now" panose="020B0604020202020204" charset="0"/>
                <a:cs typeface="Aharoni" panose="02010803020104030203" pitchFamily="2" charset="-79"/>
              </a:rPr>
              <a:t>approaches:</a:t>
            </a:r>
            <a:endParaRPr kumimoji="0" lang="en-US" sz="50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endParaRP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1616536" y="2498055"/>
            <a:ext cx="0" cy="852237"/>
          </a:xfrm>
          <a:prstGeom prst="line">
            <a:avLst/>
          </a:prstGeom>
          <a:ln w="28575" cap="rnd">
            <a:solidFill>
              <a:srgbClr val="F9844A"/>
            </a:solidFill>
            <a:prstDash val="sysDot"/>
            <a:headEnd type="none" w="sm" len="sm"/>
            <a:tailEnd type="none" w="sm" len="sm"/>
          </a:ln>
        </p:spPr>
      </p:sp>
      <p:sp>
        <p:nvSpPr>
          <p:cNvPr id="47" name="Rectangle 46">
            <a:extLst>
              <a:ext uri="{FF2B5EF4-FFF2-40B4-BE49-F238E27FC236}">
                <a16:creationId xmlns:a16="http://schemas.microsoft.com/office/drawing/2014/main" id="{903B57F1-823D-4668-8A68-82EEE156F59A}"/>
              </a:ext>
            </a:extLst>
          </p:cNvPr>
          <p:cNvSpPr/>
          <p:nvPr/>
        </p:nvSpPr>
        <p:spPr>
          <a:xfrm>
            <a:off x="10886900" y="5115737"/>
            <a:ext cx="72487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WOMEN’S GROUPS &amp; NETWORKS</a:t>
            </a:r>
          </a:p>
        </p:txBody>
      </p:sp>
      <p:sp>
        <p:nvSpPr>
          <p:cNvPr id="48" name="AutoShape 2">
            <a:extLst>
              <a:ext uri="{FF2B5EF4-FFF2-40B4-BE49-F238E27FC236}">
                <a16:creationId xmlns:a16="http://schemas.microsoft.com/office/drawing/2014/main" id="{FFC2417B-1F58-4F10-89BC-718C456A815D}"/>
              </a:ext>
            </a:extLst>
          </p:cNvPr>
          <p:cNvSpPr/>
          <p:nvPr/>
        </p:nvSpPr>
        <p:spPr>
          <a:xfrm flipH="1" flipV="1">
            <a:off x="10744200" y="5066888"/>
            <a:ext cx="0" cy="852237"/>
          </a:xfrm>
          <a:prstGeom prst="line">
            <a:avLst/>
          </a:prstGeom>
          <a:ln w="28575" cap="rnd">
            <a:solidFill>
              <a:srgbClr val="F9844A"/>
            </a:solidFill>
            <a:prstDash val="sysDot"/>
            <a:headEnd type="none" w="sm" len="sm"/>
            <a:tailEnd type="none" w="sm" len="sm"/>
          </a:ln>
        </p:spPr>
      </p:sp>
      <p:sp>
        <p:nvSpPr>
          <p:cNvPr id="51" name="Rectangle 50">
            <a:extLst>
              <a:ext uri="{FF2B5EF4-FFF2-40B4-BE49-F238E27FC236}">
                <a16:creationId xmlns:a16="http://schemas.microsoft.com/office/drawing/2014/main" id="{520E0470-4872-47D5-9F2A-7AFE31BEE991}"/>
              </a:ext>
            </a:extLst>
          </p:cNvPr>
          <p:cNvSpPr/>
          <p:nvPr/>
        </p:nvSpPr>
        <p:spPr>
          <a:xfrm>
            <a:off x="10189289" y="7767105"/>
            <a:ext cx="7248694"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AMPLIFYING WOMEN’S VOICES</a:t>
            </a:r>
          </a:p>
        </p:txBody>
      </p:sp>
      <p:sp>
        <p:nvSpPr>
          <p:cNvPr id="52" name="AutoShape 2">
            <a:extLst>
              <a:ext uri="{FF2B5EF4-FFF2-40B4-BE49-F238E27FC236}">
                <a16:creationId xmlns:a16="http://schemas.microsoft.com/office/drawing/2014/main" id="{0B3D99A2-F18A-4E2A-99CE-92C10968DC45}"/>
              </a:ext>
            </a:extLst>
          </p:cNvPr>
          <p:cNvSpPr/>
          <p:nvPr/>
        </p:nvSpPr>
        <p:spPr>
          <a:xfrm flipH="1" flipV="1">
            <a:off x="10046589" y="7693928"/>
            <a:ext cx="0" cy="852237"/>
          </a:xfrm>
          <a:prstGeom prst="line">
            <a:avLst/>
          </a:prstGeom>
          <a:ln w="28575" cap="rnd">
            <a:solidFill>
              <a:srgbClr val="F9844A"/>
            </a:solidFill>
            <a:prstDash val="sysDot"/>
            <a:headEnd type="none" w="sm" len="sm"/>
            <a:tailEnd type="none" w="sm" len="sm"/>
          </a:ln>
        </p:spPr>
      </p:sp>
      <p:sp>
        <p:nvSpPr>
          <p:cNvPr id="54" name="TextBox 4">
            <a:extLst>
              <a:ext uri="{FF2B5EF4-FFF2-40B4-BE49-F238E27FC236}">
                <a16:creationId xmlns:a16="http://schemas.microsoft.com/office/drawing/2014/main" id="{6E066AB1-389F-494A-B3CA-A3069A92545C}"/>
              </a:ext>
            </a:extLst>
          </p:cNvPr>
          <p:cNvSpPr txBox="1"/>
          <p:nvPr/>
        </p:nvSpPr>
        <p:spPr>
          <a:xfrm>
            <a:off x="381000" y="9111780"/>
            <a:ext cx="4157004" cy="843949"/>
          </a:xfrm>
          <a:prstGeom prst="rect">
            <a:avLst/>
          </a:prstGeom>
        </p:spPr>
        <p:txBody>
          <a:bodyPr wrap="square" lIns="0" tIns="0" rIns="0" bIns="0" rtlCol="0" anchor="t">
            <a:spAutoFit/>
          </a:bodyPr>
          <a:lstStyle/>
          <a:p>
            <a:pPr>
              <a:lnSpc>
                <a:spcPts val="2240"/>
              </a:lnSpc>
            </a:pPr>
            <a:r>
              <a:rPr lang="en-US" dirty="0">
                <a:solidFill>
                  <a:schemeClr val="bg1"/>
                </a:solidFill>
                <a:latin typeface="Now"/>
              </a:rPr>
              <a:t>Tree ordination in Thailand – a Buddhist blessing of trees</a:t>
            </a:r>
            <a:r>
              <a:rPr lang="en-US">
                <a:solidFill>
                  <a:schemeClr val="bg1"/>
                </a:solidFill>
                <a:latin typeface="Now"/>
              </a:rPr>
              <a:t>. </a:t>
            </a:r>
          </a:p>
          <a:p>
            <a:pPr>
              <a:lnSpc>
                <a:spcPts val="2240"/>
              </a:lnSpc>
            </a:pPr>
            <a:r>
              <a:rPr lang="en-US">
                <a:solidFill>
                  <a:schemeClr val="bg1"/>
                </a:solidFill>
                <a:latin typeface="Now"/>
              </a:rPr>
              <a:t>© Teerapong Pomun, MCI</a:t>
            </a:r>
          </a:p>
        </p:txBody>
      </p:sp>
      <p:grpSp>
        <p:nvGrpSpPr>
          <p:cNvPr id="55" name="Group 3">
            <a:extLst>
              <a:ext uri="{FF2B5EF4-FFF2-40B4-BE49-F238E27FC236}">
                <a16:creationId xmlns:a16="http://schemas.microsoft.com/office/drawing/2014/main" id="{FB3BFEED-10DB-404B-ACD5-0D0445F9954F}"/>
              </a:ext>
            </a:extLst>
          </p:cNvPr>
          <p:cNvGrpSpPr/>
          <p:nvPr/>
        </p:nvGrpSpPr>
        <p:grpSpPr>
          <a:xfrm>
            <a:off x="10363200" y="2488311"/>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24376" y="2538210"/>
            <a:ext cx="831273" cy="831273"/>
          </a:xfrm>
          <a:prstGeom prst="rect">
            <a:avLst/>
          </a:prstGeom>
        </p:spPr>
      </p:pic>
      <p:grpSp>
        <p:nvGrpSpPr>
          <p:cNvPr id="61" name="Group 3">
            <a:extLst>
              <a:ext uri="{FF2B5EF4-FFF2-40B4-BE49-F238E27FC236}">
                <a16:creationId xmlns:a16="http://schemas.microsoft.com/office/drawing/2014/main" id="{F0F2FCC9-EFB5-497D-AD0D-F222F96324A6}"/>
              </a:ext>
            </a:extLst>
          </p:cNvPr>
          <p:cNvGrpSpPr/>
          <p:nvPr/>
        </p:nvGrpSpPr>
        <p:grpSpPr>
          <a:xfrm>
            <a:off x="9525000" y="5031060"/>
            <a:ext cx="978789" cy="978789"/>
            <a:chOff x="0" y="0"/>
            <a:chExt cx="6350000" cy="6350000"/>
          </a:xfrm>
          <a:solidFill>
            <a:srgbClr val="F4A261"/>
          </a:solidFill>
        </p:grpSpPr>
        <p:sp>
          <p:nvSpPr>
            <p:cNvPr id="62" name="Freeform 4">
              <a:extLst>
                <a:ext uri="{FF2B5EF4-FFF2-40B4-BE49-F238E27FC236}">
                  <a16:creationId xmlns:a16="http://schemas.microsoft.com/office/drawing/2014/main" id="{34734EA7-2DEC-452F-B008-708A5B40EAB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64" name="Group 3">
            <a:extLst>
              <a:ext uri="{FF2B5EF4-FFF2-40B4-BE49-F238E27FC236}">
                <a16:creationId xmlns:a16="http://schemas.microsoft.com/office/drawing/2014/main" id="{4F370ECB-0636-453E-9DA9-9816613559DD}"/>
              </a:ext>
            </a:extLst>
          </p:cNvPr>
          <p:cNvGrpSpPr/>
          <p:nvPr/>
        </p:nvGrpSpPr>
        <p:grpSpPr>
          <a:xfrm>
            <a:off x="8839200" y="7658100"/>
            <a:ext cx="978789" cy="978789"/>
            <a:chOff x="0" y="0"/>
            <a:chExt cx="6350000" cy="6350000"/>
          </a:xfrm>
          <a:solidFill>
            <a:srgbClr val="F4A261"/>
          </a:solidFill>
        </p:grpSpPr>
        <p:sp>
          <p:nvSpPr>
            <p:cNvPr id="65" name="Freeform 4">
              <a:extLst>
                <a:ext uri="{FF2B5EF4-FFF2-40B4-BE49-F238E27FC236}">
                  <a16:creationId xmlns:a16="http://schemas.microsoft.com/office/drawing/2014/main" id="{9E24CE27-FD69-4479-AD29-627BBF9BF7D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2" name="Graphic 11" descr="Megaphone outline">
            <a:extLst>
              <a:ext uri="{FF2B5EF4-FFF2-40B4-BE49-F238E27FC236}">
                <a16:creationId xmlns:a16="http://schemas.microsoft.com/office/drawing/2014/main" id="{D5114694-35C2-428E-81D8-FAA0876A4C0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84254" y="7667789"/>
            <a:ext cx="816700" cy="816700"/>
          </a:xfrm>
          <a:prstGeom prst="rect">
            <a:avLst/>
          </a:prstGeom>
        </p:spPr>
      </p:pic>
      <p:pic>
        <p:nvPicPr>
          <p:cNvPr id="14" name="Graphic 13" descr="Connections outline">
            <a:extLst>
              <a:ext uri="{FF2B5EF4-FFF2-40B4-BE49-F238E27FC236}">
                <a16:creationId xmlns:a16="http://schemas.microsoft.com/office/drawing/2014/main" id="{F6A3D870-ECA4-489B-B161-84C3A035D42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57194" y="5081168"/>
            <a:ext cx="914400" cy="914400"/>
          </a:xfrm>
          <a:prstGeom prst="rect">
            <a:avLst/>
          </a:prstGeom>
        </p:spPr>
      </p:pic>
    </p:spTree>
    <p:extLst>
      <p:ext uri="{BB962C8B-B14F-4D97-AF65-F5344CB8AC3E}">
        <p14:creationId xmlns:p14="http://schemas.microsoft.com/office/powerpoint/2010/main" val="127663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PARTICIPATORY RESEARCH</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28" name="TextBox 27">
            <a:extLst>
              <a:ext uri="{FF2B5EF4-FFF2-40B4-BE49-F238E27FC236}">
                <a16:creationId xmlns:a16="http://schemas.microsoft.com/office/drawing/2014/main" id="{23ABAB7F-E4A7-406C-B99E-7C32F8AA4099}"/>
              </a:ext>
            </a:extLst>
          </p:cNvPr>
          <p:cNvSpPr txBox="1"/>
          <p:nvPr/>
        </p:nvSpPr>
        <p:spPr>
          <a:xfrm>
            <a:off x="533400" y="1844039"/>
            <a:ext cx="7947045" cy="7642861"/>
          </a:xfrm>
          <a:prstGeom prst="rect">
            <a:avLst/>
          </a:prstGeom>
          <a:solidFill>
            <a:srgbClr val="CCEAE0">
              <a:alpha val="86000"/>
            </a:srgbClr>
          </a:solidFill>
        </p:spPr>
        <p:txBody>
          <a:bodyPr wrap="square" lIns="274320" tIns="91440" rIns="182880" bIns="91440">
            <a:spAutoFit/>
          </a:bodyPr>
          <a:lstStyle/>
          <a:p>
            <a:pPr marR="0" lvl="0">
              <a:lnSpc>
                <a:spcPts val="3000"/>
              </a:lnSpc>
              <a:spcBef>
                <a:spcPts val="0"/>
              </a:spcBef>
              <a:spcAft>
                <a:spcPts val="1200"/>
              </a:spcAft>
            </a:pPr>
            <a:r>
              <a:rPr lang="en-US" sz="2000" dirty="0">
                <a:effectLst/>
                <a:latin typeface="Now" panose="020B0604020202020204" charset="0"/>
                <a:ea typeface="Calibri" panose="020F0502020204030204" pitchFamily="34" charset="0"/>
                <a:cs typeface="Myanmar Text" panose="020B0502040204020203" pitchFamily="34" charset="0"/>
              </a:rPr>
              <a:t>My Village, Cambodia</a:t>
            </a:r>
          </a:p>
          <a:p>
            <a:pPr marR="0" lvl="0">
              <a:lnSpc>
                <a:spcPts val="3000"/>
              </a:lnSpc>
              <a:spcBef>
                <a:spcPts val="0"/>
              </a:spcBef>
              <a:spcAft>
                <a:spcPts val="1200"/>
              </a:spcAft>
            </a:pPr>
            <a:r>
              <a:rPr lang="en-US" sz="2600" dirty="0">
                <a:effectLst/>
                <a:latin typeface="Now" panose="020B0604020202020204" charset="0"/>
                <a:ea typeface="Calibri" panose="020F0502020204030204" pitchFamily="34" charset="0"/>
                <a:cs typeface="Myanmar Text" panose="020B0502040204020203" pitchFamily="34" charset="0"/>
              </a:rPr>
              <a:t>Engages women in </a:t>
            </a:r>
            <a:r>
              <a:rPr lang="en-US" sz="2600" b="1" dirty="0">
                <a:effectLst/>
                <a:latin typeface="Now" panose="020B0604020202020204" charset="0"/>
                <a:ea typeface="Calibri" panose="020F0502020204030204" pitchFamily="34" charset="0"/>
                <a:cs typeface="Myanmar Text" panose="020B0502040204020203" pitchFamily="34" charset="0"/>
              </a:rPr>
              <a:t>gender analysis </a:t>
            </a:r>
            <a:r>
              <a:rPr lang="en-US" sz="2600" b="1" dirty="0">
                <a:latin typeface="Now" panose="020B0604020202020204" charset="0"/>
                <a:ea typeface="Calibri" panose="020F0502020204030204" pitchFamily="34" charset="0"/>
                <a:cs typeface="Myanmar Text" panose="020B0502040204020203" pitchFamily="34" charset="0"/>
              </a:rPr>
              <a:t>&amp; local knowledge research</a:t>
            </a:r>
            <a:r>
              <a:rPr lang="en-US" sz="2600" b="1" dirty="0">
                <a:effectLst/>
                <a:latin typeface="Now" panose="020B0604020202020204" charset="0"/>
                <a:ea typeface="Calibri" panose="020F0502020204030204" pitchFamily="34" charset="0"/>
                <a:cs typeface="Myanmar Text" panose="020B0502040204020203" pitchFamily="34" charset="0"/>
              </a:rPr>
              <a:t> </a:t>
            </a:r>
            <a:r>
              <a:rPr lang="en-US" sz="2600" dirty="0">
                <a:effectLst/>
                <a:latin typeface="Now" panose="020B0604020202020204" charset="0"/>
                <a:ea typeface="Calibri" panose="020F0502020204030204" pitchFamily="34" charset="0"/>
                <a:cs typeface="Myanmar Text" panose="020B0502040204020203" pitchFamily="34" charset="0"/>
              </a:rPr>
              <a:t>to inform project planning </a:t>
            </a:r>
          </a:p>
          <a:p>
            <a:pPr marL="457200" marR="0" lvl="0" indent="-457200">
              <a:lnSpc>
                <a:spcPts val="3000"/>
              </a:lnSpc>
              <a:spcBef>
                <a:spcPts val="0"/>
              </a:spcBef>
              <a:spcAft>
                <a:spcPts val="1200"/>
              </a:spcAft>
              <a:buFont typeface="Arial" panose="020B0604020202020204" pitchFamily="34" charset="0"/>
              <a:buChar char="•"/>
            </a:pPr>
            <a:r>
              <a:rPr lang="en-US" sz="2400" dirty="0">
                <a:latin typeface="Now" panose="020B0604020202020204" charset="0"/>
                <a:ea typeface="Calibri" panose="020F0502020204030204" pitchFamily="34" charset="0"/>
                <a:cs typeface="Myanmar Text" panose="020B0502040204020203" pitchFamily="34" charset="0"/>
              </a:rPr>
              <a:t>Analyze barriers to participation for women and men, and plan how to reduce those barriers</a:t>
            </a:r>
          </a:p>
          <a:p>
            <a:pPr marL="457200" indent="-457200">
              <a:lnSpc>
                <a:spcPts val="3000"/>
              </a:lnSpc>
              <a:spcAft>
                <a:spcPts val="1200"/>
              </a:spcAft>
              <a:buFont typeface="Arial" panose="020B0604020202020204" pitchFamily="34" charset="0"/>
              <a:buChar char="•"/>
            </a:pPr>
            <a:r>
              <a:rPr lang="en-US" sz="2400" dirty="0">
                <a:effectLst/>
                <a:latin typeface="Now" panose="020B0604020202020204" charset="0"/>
                <a:ea typeface="Calibri" panose="020F0502020204030204" pitchFamily="34" charset="0"/>
                <a:cs typeface="Myanmar Text" panose="020B0502040204020203" pitchFamily="34" charset="0"/>
              </a:rPr>
              <a:t>Women &amp; men </a:t>
            </a:r>
            <a:r>
              <a:rPr lang="en-US" sz="2400" dirty="0">
                <a:latin typeface="Now" panose="020B0604020202020204" charset="0"/>
                <a:ea typeface="Calibri" panose="020F0502020204030204" pitchFamily="34" charset="0"/>
                <a:cs typeface="Myanmar Text" panose="020B0502040204020203" pitchFamily="34" charset="0"/>
              </a:rPr>
              <a:t>monitor changes to ecosystems and community</a:t>
            </a:r>
            <a:endParaRPr lang="en-US" sz="2400" dirty="0">
              <a:effectLst/>
              <a:latin typeface="Now" panose="020B0604020202020204" charset="0"/>
              <a:ea typeface="Calibri" panose="020F0502020204030204" pitchFamily="34" charset="0"/>
              <a:cs typeface="Myanmar Text" panose="020B0502040204020203" pitchFamily="34" charset="0"/>
            </a:endParaRPr>
          </a:p>
          <a:p>
            <a:pPr marL="457200" marR="0" lvl="0" indent="-457200">
              <a:lnSpc>
                <a:spcPts val="3000"/>
              </a:lnSpc>
              <a:spcBef>
                <a:spcPts val="0"/>
              </a:spcBef>
              <a:spcAft>
                <a:spcPts val="1200"/>
              </a:spcAft>
              <a:buFont typeface="Arial" panose="020B0604020202020204" pitchFamily="34" charset="0"/>
              <a:buChar char="•"/>
            </a:pPr>
            <a:r>
              <a:rPr lang="en-US" sz="2400" dirty="0">
                <a:effectLst/>
                <a:latin typeface="Now" panose="020B0604020202020204" charset="0"/>
                <a:ea typeface="Calibri" panose="020F0502020204030204" pitchFamily="34" charset="0"/>
                <a:cs typeface="Myanmar Text" panose="020B0502040204020203" pitchFamily="34" charset="0"/>
              </a:rPr>
              <a:t>Women develop their plans for the community based on the needs identified in the research</a:t>
            </a:r>
          </a:p>
          <a:p>
            <a:pPr marL="457200" marR="0" lvl="0" indent="-457200">
              <a:lnSpc>
                <a:spcPts val="3000"/>
              </a:lnSpc>
              <a:spcBef>
                <a:spcPts val="0"/>
              </a:spcBef>
              <a:spcAft>
                <a:spcPts val="1200"/>
              </a:spcAft>
              <a:buFont typeface="Arial" panose="020B0604020202020204" pitchFamily="34" charset="0"/>
              <a:buChar char="•"/>
            </a:pPr>
            <a:r>
              <a:rPr lang="en-US" sz="2400" dirty="0">
                <a:effectLst/>
                <a:latin typeface="Now" panose="020B0604020202020204" charset="0"/>
                <a:ea typeface="Calibri" panose="020F0502020204030204" pitchFamily="34" charset="0"/>
                <a:cs typeface="Myanmar Text" panose="020B0502040204020203" pitchFamily="34" charset="0"/>
              </a:rPr>
              <a:t>Train them in situational and a</a:t>
            </a:r>
            <a:r>
              <a:rPr lang="en-US" sz="2400" dirty="0">
                <a:latin typeface="Now" panose="020B0604020202020204" charset="0"/>
                <a:ea typeface="Calibri" panose="020F0502020204030204" pitchFamily="34" charset="0"/>
                <a:cs typeface="Myanmar Text" panose="020B0502040204020203" pitchFamily="34" charset="0"/>
              </a:rPr>
              <a:t>ctor analysis so they can identify and engage with key actors involved in issues</a:t>
            </a:r>
          </a:p>
          <a:p>
            <a:pPr marL="457200" indent="-457200">
              <a:lnSpc>
                <a:spcPts val="3000"/>
              </a:lnSpc>
              <a:spcAft>
                <a:spcPts val="1200"/>
              </a:spcAft>
              <a:buFont typeface="Arial" panose="020B0604020202020204" pitchFamily="34" charset="0"/>
              <a:buChar char="•"/>
            </a:pPr>
            <a:r>
              <a:rPr lang="en-US" sz="2400" dirty="0">
                <a:latin typeface="Now" panose="020B0604020202020204" charset="0"/>
                <a:ea typeface="Calibri" panose="020F0502020204030204" pitchFamily="34" charset="0"/>
                <a:cs typeface="Myanmar Text" panose="020B0502040204020203" pitchFamily="34" charset="0"/>
              </a:rPr>
              <a:t>We support these women’s plans with small budget and facilitate engagement with other stakeholders</a:t>
            </a:r>
          </a:p>
        </p:txBody>
      </p:sp>
      <p:pic>
        <p:nvPicPr>
          <p:cNvPr id="4" name="Picture 3">
            <a:extLst>
              <a:ext uri="{FF2B5EF4-FFF2-40B4-BE49-F238E27FC236}">
                <a16:creationId xmlns:a16="http://schemas.microsoft.com/office/drawing/2014/main" id="{2976B93F-FF7C-4B07-A372-003A4D14EB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09053" y="2980159"/>
            <a:ext cx="9160030" cy="5166830"/>
          </a:xfrm>
          <a:prstGeom prst="rect">
            <a:avLst/>
          </a:prstGeom>
        </p:spPr>
      </p:pic>
      <p:sp>
        <p:nvSpPr>
          <p:cNvPr id="14" name="TextBox 4">
            <a:extLst>
              <a:ext uri="{FF2B5EF4-FFF2-40B4-BE49-F238E27FC236}">
                <a16:creationId xmlns:a16="http://schemas.microsoft.com/office/drawing/2014/main" id="{46CC376C-52F9-44D9-B7DB-898FE23919D7}"/>
              </a:ext>
            </a:extLst>
          </p:cNvPr>
          <p:cNvSpPr txBox="1"/>
          <p:nvPr/>
        </p:nvSpPr>
        <p:spPr>
          <a:xfrm>
            <a:off x="13585853" y="8267700"/>
            <a:ext cx="4157004" cy="561820"/>
          </a:xfrm>
          <a:prstGeom prst="rect">
            <a:avLst/>
          </a:prstGeom>
        </p:spPr>
        <p:txBody>
          <a:bodyPr wrap="square" lIns="0" tIns="0" rIns="0" bIns="0" rtlCol="0" anchor="t">
            <a:spAutoFit/>
          </a:bodyPr>
          <a:lstStyle/>
          <a:p>
            <a:pPr algn="r">
              <a:lnSpc>
                <a:spcPts val="2240"/>
              </a:lnSpc>
            </a:pPr>
            <a:r>
              <a:rPr lang="en-US" dirty="0">
                <a:solidFill>
                  <a:schemeClr val="bg1"/>
                </a:solidFill>
                <a:latin typeface="Now"/>
              </a:rPr>
              <a:t>Local Research </a:t>
            </a:r>
            <a:r>
              <a:rPr lang="en-US">
                <a:solidFill>
                  <a:schemeClr val="bg1"/>
                </a:solidFill>
                <a:latin typeface="Now"/>
              </a:rPr>
              <a:t>team </a:t>
            </a:r>
          </a:p>
          <a:p>
            <a:pPr algn="r">
              <a:lnSpc>
                <a:spcPts val="2240"/>
              </a:lnSpc>
            </a:pPr>
            <a:r>
              <a:rPr lang="en-US">
                <a:solidFill>
                  <a:schemeClr val="bg1"/>
                </a:solidFill>
                <a:latin typeface="Now"/>
              </a:rPr>
              <a:t>© O’Chay village,  </a:t>
            </a:r>
            <a:r>
              <a:rPr lang="en-US" dirty="0">
                <a:solidFill>
                  <a:schemeClr val="bg1"/>
                </a:solidFill>
                <a:latin typeface="Now"/>
              </a:rPr>
              <a:t>My Village</a:t>
            </a:r>
          </a:p>
        </p:txBody>
      </p:sp>
    </p:spTree>
    <p:extLst>
      <p:ext uri="{BB962C8B-B14F-4D97-AF65-F5344CB8AC3E}">
        <p14:creationId xmlns:p14="http://schemas.microsoft.com/office/powerpoint/2010/main" val="3087122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PARTICIPATORY RESEARCH</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11" name="TextBox 10">
            <a:extLst>
              <a:ext uri="{FF2B5EF4-FFF2-40B4-BE49-F238E27FC236}">
                <a16:creationId xmlns:a16="http://schemas.microsoft.com/office/drawing/2014/main" id="{BAA3AF39-41A5-41F2-BDE9-55A6C3B3C9FE}"/>
              </a:ext>
            </a:extLst>
          </p:cNvPr>
          <p:cNvSpPr txBox="1"/>
          <p:nvPr/>
        </p:nvSpPr>
        <p:spPr>
          <a:xfrm>
            <a:off x="434948" y="1465365"/>
            <a:ext cx="17567400" cy="1544535"/>
          </a:xfrm>
          <a:prstGeom prst="rect">
            <a:avLst/>
          </a:prstGeom>
          <a:no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dirty="0">
                <a:solidFill>
                  <a:srgbClr val="CCEAE0"/>
                </a:solidFill>
                <a:latin typeface="Now" panose="020B0604020202020204" charset="0"/>
                <a:ea typeface="Calibri" panose="020F0502020204030204" pitchFamily="34" charset="0"/>
                <a:cs typeface="Times New Roman" panose="02020603050405020304" pitchFamily="18" charset="0"/>
              </a:rPr>
              <a:t>WARECOD, Vietnam</a:t>
            </a:r>
          </a:p>
          <a:p>
            <a:pPr algn="ctr">
              <a:lnSpc>
                <a:spcPts val="3000"/>
              </a:lnSpc>
              <a:spcAft>
                <a:spcPts val="1200"/>
              </a:spcAft>
              <a:tabLst>
                <a:tab pos="457200" algn="l"/>
              </a:tabLst>
            </a:pPr>
            <a:r>
              <a:rPr lang="en-US" sz="2600" dirty="0">
                <a:solidFill>
                  <a:srgbClr val="CCEAE0"/>
                </a:solidFill>
                <a:latin typeface="Now" panose="020B0604020202020204" charset="0"/>
                <a:ea typeface="Calibri" panose="020F0502020204030204" pitchFamily="34" charset="0"/>
                <a:cs typeface="Times New Roman" panose="02020603050405020304" pitchFamily="18" charset="0"/>
              </a:rPr>
              <a:t>Use participatory Local Ecological Knowledge research as a method to help raise awareness of the value of men and women’s roles + build women’s confidence</a:t>
            </a:r>
          </a:p>
        </p:txBody>
      </p:sp>
      <p:pic>
        <p:nvPicPr>
          <p:cNvPr id="1026" name="Picture 2">
            <a:extLst>
              <a:ext uri="{FF2B5EF4-FFF2-40B4-BE49-F238E27FC236}">
                <a16:creationId xmlns:a16="http://schemas.microsoft.com/office/drawing/2014/main" id="{224F85F1-39F6-4EE9-B63E-A97CF368B46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52337" y="3131808"/>
            <a:ext cx="5962630" cy="56477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6B839F-6A43-42F3-B59C-9D5515C9F89A}"/>
              </a:ext>
            </a:extLst>
          </p:cNvPr>
          <p:cNvSpPr txBox="1"/>
          <p:nvPr/>
        </p:nvSpPr>
        <p:spPr>
          <a:xfrm>
            <a:off x="6534052" y="3110301"/>
            <a:ext cx="11601548" cy="5690799"/>
          </a:xfrm>
          <a:prstGeom prst="rect">
            <a:avLst/>
          </a:prstGeom>
          <a:solidFill>
            <a:srgbClr val="CCEAE0">
              <a:alpha val="83000"/>
            </a:srgbClr>
          </a:solid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sz="2200" dirty="0">
                <a:latin typeface="Now"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200" dirty="0">
                <a:latin typeface="Now" panose="020B0604020202020204" charset="0"/>
                <a:ea typeface="Calibri" panose="020F0502020204030204" pitchFamily="34" charset="0"/>
                <a:cs typeface="Times New Roman" panose="02020603050405020304" pitchFamily="18" charset="0"/>
              </a:rPr>
              <a:t>Trained local research teams to do Local Ecological Knowledge and Participatory Rural Appraisal research, including research project planning, discussing needed actions, and reporting research to their own communities, the public, and local authorities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200" dirty="0">
                <a:latin typeface="Now" panose="020B0604020202020204" charset="0"/>
                <a:ea typeface="Calibri" panose="020F0502020204030204" pitchFamily="34" charset="0"/>
                <a:cs typeface="Times New Roman" panose="02020603050405020304" pitchFamily="18" charset="0"/>
              </a:rPr>
              <a:t>Research teams include women &amp; men of different ethnicities and ages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200" dirty="0">
                <a:latin typeface="Now" panose="020B0604020202020204" charset="0"/>
                <a:ea typeface="Calibri" panose="020F0502020204030204" pitchFamily="34" charset="0"/>
                <a:cs typeface="Times New Roman" panose="02020603050405020304" pitchFamily="18" charset="0"/>
              </a:rPr>
              <a:t>Make the research plan together &amp; divide research team into small groups for specific topics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200" dirty="0">
                <a:latin typeface="Now" panose="020B0604020202020204" charset="0"/>
                <a:ea typeface="Calibri" panose="020F0502020204030204" pitchFamily="34" charset="0"/>
                <a:cs typeface="Times New Roman" panose="02020603050405020304" pitchFamily="18" charset="0"/>
              </a:rPr>
              <a:t>Discuss the information they collected, how to apply it, how it is meaningful</a:t>
            </a:r>
          </a:p>
          <a:p>
            <a:pPr marL="342900" indent="-342900">
              <a:lnSpc>
                <a:spcPts val="3000"/>
              </a:lnSpc>
              <a:spcAft>
                <a:spcPts val="1200"/>
              </a:spcAft>
              <a:buFont typeface="Arial" panose="020B0604020202020204" pitchFamily="34" charset="0"/>
              <a:buChar char="•"/>
              <a:tabLst>
                <a:tab pos="457200" algn="l"/>
              </a:tabLst>
            </a:pPr>
            <a:r>
              <a:rPr lang="en-US" sz="2200" dirty="0">
                <a:latin typeface="Now" panose="020B0604020202020204" charset="0"/>
                <a:ea typeface="Calibri" panose="020F0502020204030204" pitchFamily="34" charset="0"/>
                <a:cs typeface="Times New Roman" panose="02020603050405020304" pitchFamily="18" charset="0"/>
              </a:rPr>
              <a:t>Local team presents to local authorities &amp; public (with women encouraged to present)</a:t>
            </a:r>
          </a:p>
          <a:p>
            <a:pPr marL="342900" indent="-342900">
              <a:lnSpc>
                <a:spcPts val="3000"/>
              </a:lnSpc>
              <a:spcAft>
                <a:spcPts val="1200"/>
              </a:spcAft>
              <a:buFont typeface="Arial" panose="020B0604020202020204" pitchFamily="34" charset="0"/>
              <a:buChar char="•"/>
              <a:tabLst>
                <a:tab pos="457200" algn="l"/>
              </a:tabLst>
            </a:pPr>
            <a:r>
              <a:rPr lang="en-US" sz="2200" dirty="0">
                <a:latin typeface="Now" panose="020B0604020202020204" charset="0"/>
                <a:ea typeface="Calibri" panose="020F0502020204030204" pitchFamily="34" charset="0"/>
                <a:cs typeface="Times New Roman" panose="02020603050405020304" pitchFamily="18" charset="0"/>
              </a:rPr>
              <a:t>Can use research to monitor risks &amp; impacts of developments on resources</a:t>
            </a:r>
            <a:endParaRPr lang="en-US" sz="2400" dirty="0">
              <a:latin typeface="Now" panose="020B060402020202020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A5CF534-9484-4F88-9189-B21791847692}"/>
              </a:ext>
            </a:extLst>
          </p:cNvPr>
          <p:cNvSpPr txBox="1"/>
          <p:nvPr/>
        </p:nvSpPr>
        <p:spPr>
          <a:xfrm>
            <a:off x="361864" y="8909657"/>
            <a:ext cx="17716672" cy="1167793"/>
          </a:xfrm>
          <a:prstGeom prst="rect">
            <a:avLst/>
          </a:prstGeom>
          <a:noFill/>
        </p:spPr>
        <p:txBody>
          <a:bodyPr wrap="square" lIns="274320" tIns="91440" rIns="274320" bIns="91440" anchor="ctr">
            <a:noAutofit/>
          </a:bodyPr>
          <a:lstStyle/>
          <a:p>
            <a:pPr marR="0" lvl="0" algn="ctr">
              <a:lnSpc>
                <a:spcPts val="3000"/>
              </a:lnSpc>
              <a:spcBef>
                <a:spcPts val="0"/>
              </a:spcBef>
              <a:spcAft>
                <a:spcPts val="1200"/>
              </a:spcAft>
              <a:tabLst>
                <a:tab pos="457200" algn="l"/>
              </a:tabLst>
            </a:pPr>
            <a:r>
              <a:rPr lang="en-US" sz="2600" dirty="0">
                <a:solidFill>
                  <a:srgbClr val="CCEAE0"/>
                </a:solidFill>
                <a:latin typeface="Now" panose="020B0604020202020204" charset="0"/>
                <a:ea typeface="Calibri" panose="020F0502020204030204" pitchFamily="34" charset="0"/>
                <a:cs typeface="Times New Roman" panose="02020603050405020304" pitchFamily="18" charset="0"/>
              </a:rPr>
              <a:t>Now women &amp; men community members can gather information, analyze and synthesize information, and have their voices heard when they present it</a:t>
            </a:r>
          </a:p>
        </p:txBody>
      </p:sp>
      <p:sp>
        <p:nvSpPr>
          <p:cNvPr id="15" name="TextBox 4">
            <a:extLst>
              <a:ext uri="{FF2B5EF4-FFF2-40B4-BE49-F238E27FC236}">
                <a16:creationId xmlns:a16="http://schemas.microsoft.com/office/drawing/2014/main" id="{D5CA7A7A-A23A-48BC-ACF6-CB898A1BC4F7}"/>
              </a:ext>
            </a:extLst>
          </p:cNvPr>
          <p:cNvSpPr txBox="1"/>
          <p:nvPr/>
        </p:nvSpPr>
        <p:spPr>
          <a:xfrm>
            <a:off x="1905746" y="7875209"/>
            <a:ext cx="4157004" cy="843949"/>
          </a:xfrm>
          <a:prstGeom prst="rect">
            <a:avLst/>
          </a:prstGeom>
        </p:spPr>
        <p:txBody>
          <a:bodyPr wrap="square" lIns="0" tIns="0" rIns="0" bIns="0" rtlCol="0" anchor="t">
            <a:spAutoFit/>
          </a:bodyPr>
          <a:lstStyle/>
          <a:p>
            <a:pPr algn="r">
              <a:lnSpc>
                <a:spcPts val="2240"/>
              </a:lnSpc>
            </a:pPr>
            <a:r>
              <a:rPr lang="en-US" dirty="0">
                <a:solidFill>
                  <a:schemeClr val="bg1"/>
                </a:solidFill>
                <a:latin typeface="Now"/>
              </a:rPr>
              <a:t>Local Knowledge research group during a cleanup event</a:t>
            </a:r>
            <a:br>
              <a:rPr lang="en-US" dirty="0">
                <a:solidFill>
                  <a:schemeClr val="bg1"/>
                </a:solidFill>
                <a:latin typeface="Now"/>
              </a:rPr>
            </a:br>
            <a:r>
              <a:rPr lang="en-US" dirty="0">
                <a:solidFill>
                  <a:schemeClr val="bg1"/>
                </a:solidFill>
                <a:latin typeface="Now"/>
              </a:rPr>
              <a:t>© WARECOD</a:t>
            </a:r>
          </a:p>
        </p:txBody>
      </p:sp>
    </p:spTree>
    <p:extLst>
      <p:ext uri="{BB962C8B-B14F-4D97-AF65-F5344CB8AC3E}">
        <p14:creationId xmlns:p14="http://schemas.microsoft.com/office/powerpoint/2010/main" val="412848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4749"/>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pPr marL="342900" marR="0" lvl="0" indent="-342900">
              <a:spcBef>
                <a:spcPts val="0"/>
              </a:spcBef>
              <a:spcAft>
                <a:spcPts val="0"/>
              </a:spcAft>
              <a:buFont typeface="Arial" panose="020B0604020202020204" pitchFamily="34" charset="0"/>
              <a:buChar char="•"/>
              <a:tabLst>
                <a:tab pos="457200" algn="l"/>
              </a:tabLst>
            </a:pPr>
            <a:endParaRPr lang="en-US" sz="1800" dirty="0">
              <a:effectLst/>
              <a:latin typeface="Now" panose="020B0604020202020204" charset="0"/>
              <a:ea typeface="Calibri" panose="020F0502020204030204" pitchFamily="34" charset="0"/>
              <a:cs typeface="Times New Roman" panose="02020603050405020304" pitchFamily="18" charset="0"/>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94" name="Rectangle 93">
            <a:extLst>
              <a:ext uri="{FF2B5EF4-FFF2-40B4-BE49-F238E27FC236}">
                <a16:creationId xmlns:a16="http://schemas.microsoft.com/office/drawing/2014/main" id="{52DE7195-B811-433F-8755-2FF7472B8F2C}"/>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PARTICIPATORY RESEARCH</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1686100" y="328326"/>
            <a:ext cx="0" cy="852237"/>
          </a:xfrm>
          <a:prstGeom prst="line">
            <a:avLst/>
          </a:prstGeom>
          <a:ln w="28575" cap="rnd">
            <a:solidFill>
              <a:srgbClr val="F9844A"/>
            </a:solidFill>
            <a:prstDash val="sysDot"/>
            <a:headEnd type="none" w="sm" len="sm"/>
            <a:tailEnd type="none" w="sm" len="sm"/>
          </a:ln>
        </p:spPr>
      </p:sp>
      <p:grpSp>
        <p:nvGrpSpPr>
          <p:cNvPr id="55" name="Group 3">
            <a:extLst>
              <a:ext uri="{FF2B5EF4-FFF2-40B4-BE49-F238E27FC236}">
                <a16:creationId xmlns:a16="http://schemas.microsoft.com/office/drawing/2014/main" id="{FB3BFEED-10DB-404B-ACD5-0D0445F9954F}"/>
              </a:ext>
            </a:extLst>
          </p:cNvPr>
          <p:cNvGrpSpPr/>
          <p:nvPr/>
        </p:nvGrpSpPr>
        <p:grpSpPr>
          <a:xfrm>
            <a:off x="432764" y="318582"/>
            <a:ext cx="978789" cy="978789"/>
            <a:chOff x="0" y="0"/>
            <a:chExt cx="6350000" cy="6350000"/>
          </a:xfrm>
          <a:solidFill>
            <a:srgbClr val="F4A261"/>
          </a:solidFill>
        </p:grpSpPr>
        <p:sp>
          <p:nvSpPr>
            <p:cNvPr id="56" name="Freeform 4">
              <a:extLst>
                <a:ext uri="{FF2B5EF4-FFF2-40B4-BE49-F238E27FC236}">
                  <a16:creationId xmlns:a16="http://schemas.microsoft.com/office/drawing/2014/main" id="{4AC67A63-BE97-4CB7-899A-6BB722562AF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Clipboard outline">
            <a:extLst>
              <a:ext uri="{FF2B5EF4-FFF2-40B4-BE49-F238E27FC236}">
                <a16:creationId xmlns:a16="http://schemas.microsoft.com/office/drawing/2014/main" id="{4CD9D8CB-3B18-43D2-944D-4D9E834098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3940" y="368481"/>
            <a:ext cx="831273" cy="831273"/>
          </a:xfrm>
          <a:prstGeom prst="rect">
            <a:avLst/>
          </a:prstGeom>
        </p:spPr>
      </p:pic>
      <p:sp>
        <p:nvSpPr>
          <p:cNvPr id="28" name="TextBox 27">
            <a:extLst>
              <a:ext uri="{FF2B5EF4-FFF2-40B4-BE49-F238E27FC236}">
                <a16:creationId xmlns:a16="http://schemas.microsoft.com/office/drawing/2014/main" id="{23ABAB7F-E4A7-406C-B99E-7C32F8AA4099}"/>
              </a:ext>
            </a:extLst>
          </p:cNvPr>
          <p:cNvSpPr txBox="1"/>
          <p:nvPr/>
        </p:nvSpPr>
        <p:spPr>
          <a:xfrm>
            <a:off x="604776" y="1812896"/>
            <a:ext cx="9148824" cy="7978804"/>
          </a:xfrm>
          <a:prstGeom prst="rect">
            <a:avLst/>
          </a:prstGeom>
          <a:solidFill>
            <a:srgbClr val="CCEAE0">
              <a:alpha val="83000"/>
            </a:srgbClr>
          </a:solidFill>
        </p:spPr>
        <p:txBody>
          <a:bodyPr wrap="square" lIns="274320" tIns="91440" rIns="274320" bIns="91440" anchor="ctr">
            <a:noAutofit/>
          </a:bodyPr>
          <a:lstStyle/>
          <a:p>
            <a:pPr marR="0" lvl="0">
              <a:lnSpc>
                <a:spcPts val="3000"/>
              </a:lnSpc>
              <a:spcBef>
                <a:spcPts val="0"/>
              </a:spcBef>
              <a:spcAft>
                <a:spcPts val="1200"/>
              </a:spcAft>
              <a:tabLst>
                <a:tab pos="457200" algn="l"/>
              </a:tabLst>
            </a:pPr>
            <a:r>
              <a:rPr lang="en-US" dirty="0">
                <a:latin typeface="Now" panose="020B0604020202020204" charset="0"/>
                <a:ea typeface="Calibri" panose="020F0502020204030204" pitchFamily="34" charset="0"/>
                <a:cs typeface="Times New Roman" panose="02020603050405020304" pitchFamily="18" charset="0"/>
              </a:rPr>
              <a:t>MCI, Thailand – Ing River Basin</a:t>
            </a:r>
          </a:p>
          <a:p>
            <a:pPr marR="0" lvl="0">
              <a:lnSpc>
                <a:spcPts val="3000"/>
              </a:lnSpc>
              <a:spcBef>
                <a:spcPts val="0"/>
              </a:spcBef>
              <a:spcAft>
                <a:spcPts val="1200"/>
              </a:spcAft>
              <a:tabLst>
                <a:tab pos="457200" algn="l"/>
              </a:tabLst>
            </a:pPr>
            <a:r>
              <a:rPr lang="en-US" sz="2400" dirty="0">
                <a:latin typeface="Now" panose="020B0604020202020204" charset="0"/>
                <a:ea typeface="Calibri" panose="020F0502020204030204" pitchFamily="34" charset="0"/>
                <a:cs typeface="Times New Roman" panose="02020603050405020304" pitchFamily="18" charset="0"/>
              </a:rPr>
              <a:t>Trained &amp; engaged women in Participatory Action Research (PAR) based on local knowledge, including women’s roles in natural resource use &amp; management.</a:t>
            </a:r>
            <a:endParaRPr lang="en-US" sz="1800" dirty="0">
              <a:effectLst/>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200" dirty="0">
                <a:effectLst/>
                <a:latin typeface="Now" panose="020B0604020202020204" charset="0"/>
                <a:ea typeface="Calibri" panose="020F0502020204030204" pitchFamily="34" charset="0"/>
                <a:cs typeface="Times New Roman" panose="02020603050405020304" pitchFamily="18" charset="0"/>
              </a:rPr>
              <a:t>Women lead data collection on local food from edible plants in the Community Forests, with MCI staff as research assistants to the women</a:t>
            </a:r>
            <a:endParaRPr lang="en-US" sz="2200" dirty="0">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200" dirty="0">
                <a:effectLst/>
                <a:latin typeface="Now" panose="020B0604020202020204" charset="0"/>
                <a:ea typeface="Calibri" panose="020F0502020204030204" pitchFamily="34" charset="0"/>
                <a:cs typeface="Times New Roman" panose="02020603050405020304" pitchFamily="18" charset="0"/>
              </a:rPr>
              <a:t>MCI </a:t>
            </a:r>
            <a:r>
              <a:rPr lang="en-US" sz="2200" dirty="0">
                <a:latin typeface="Now" panose="020B0604020202020204" charset="0"/>
                <a:ea typeface="Calibri" panose="020F0502020204030204" pitchFamily="34" charset="0"/>
                <a:cs typeface="Times New Roman" panose="02020603050405020304" pitchFamily="18" charset="0"/>
              </a:rPr>
              <a:t>p</a:t>
            </a:r>
            <a:r>
              <a:rPr lang="en-US" sz="2200" dirty="0">
                <a:effectLst/>
                <a:latin typeface="Now" panose="020B0604020202020204" charset="0"/>
                <a:ea typeface="Calibri" panose="020F0502020204030204" pitchFamily="34" charset="0"/>
                <a:cs typeface="Times New Roman" panose="02020603050405020304" pitchFamily="18" charset="0"/>
              </a:rPr>
              <a:t>rints books of research findings to distribute to community and local authorities, with local women researchers listed as research team</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200" dirty="0">
                <a:latin typeface="Now" panose="020B0604020202020204" charset="0"/>
                <a:ea typeface="Calibri" panose="020F0502020204030204" pitchFamily="34" charset="0"/>
                <a:cs typeface="Times New Roman" panose="02020603050405020304" pitchFamily="18" charset="0"/>
              </a:rPr>
              <a:t>The book is </a:t>
            </a:r>
            <a:r>
              <a:rPr lang="en-US" sz="2200" dirty="0">
                <a:effectLst/>
                <a:latin typeface="Now" panose="020B0604020202020204" charset="0"/>
                <a:ea typeface="Calibri" panose="020F0502020204030204" pitchFamily="34" charset="0"/>
                <a:cs typeface="Times New Roman" panose="02020603050405020304" pitchFamily="18" charset="0"/>
              </a:rPr>
              <a:t>the women’s knowledge and publication</a:t>
            </a:r>
            <a:endParaRPr lang="en-US" sz="2200" dirty="0">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200" dirty="0">
                <a:effectLst/>
                <a:latin typeface="Now" panose="020B0604020202020204" charset="0"/>
                <a:ea typeface="Calibri" panose="020F0502020204030204" pitchFamily="34" charset="0"/>
                <a:cs typeface="Times New Roman" panose="02020603050405020304" pitchFamily="18" charset="0"/>
              </a:rPr>
              <a:t>Organize seminar to launch the book to authorities, organizations</a:t>
            </a:r>
          </a:p>
          <a:p>
            <a:pPr marL="342900" marR="0" lvl="0" indent="-342900">
              <a:lnSpc>
                <a:spcPts val="3000"/>
              </a:lnSpc>
              <a:spcBef>
                <a:spcPts val="0"/>
              </a:spcBef>
              <a:spcAft>
                <a:spcPts val="1200"/>
              </a:spcAft>
              <a:buFont typeface="Arial" panose="020B0604020202020204" pitchFamily="34" charset="0"/>
              <a:buChar char="•"/>
              <a:tabLst>
                <a:tab pos="457200" algn="l"/>
              </a:tabLst>
            </a:pPr>
            <a:endParaRPr lang="en-US" sz="2200" dirty="0">
              <a:latin typeface="Now" panose="020B0604020202020204" charset="0"/>
              <a:ea typeface="Calibri" panose="020F0502020204030204" pitchFamily="34" charset="0"/>
              <a:cs typeface="Times New Roman" panose="02020603050405020304" pitchFamily="18" charset="0"/>
            </a:endParaRPr>
          </a:p>
          <a:p>
            <a:pPr marR="0" lvl="0">
              <a:lnSpc>
                <a:spcPts val="3000"/>
              </a:lnSpc>
              <a:spcBef>
                <a:spcPts val="0"/>
              </a:spcBef>
              <a:spcAft>
                <a:spcPts val="1200"/>
              </a:spcAft>
              <a:tabLst>
                <a:tab pos="457200" algn="l"/>
              </a:tabLst>
            </a:pPr>
            <a:r>
              <a:rPr lang="en-US" sz="2200" dirty="0">
                <a:effectLst/>
                <a:latin typeface="Now" panose="020B0604020202020204" charset="0"/>
                <a:ea typeface="Calibri" panose="020F0502020204030204" pitchFamily="34" charset="0"/>
                <a:cs typeface="Times New Roman" panose="02020603050405020304" pitchFamily="18" charset="0"/>
              </a:rPr>
              <a:t>These publications &amp; sharing sessions have raised the profile of women’s groups in the Ing River Basin &amp; built women’s confidence in communication and advocacy</a:t>
            </a:r>
          </a:p>
        </p:txBody>
      </p:sp>
      <p:sp>
        <p:nvSpPr>
          <p:cNvPr id="30" name="TextBox 29">
            <a:extLst>
              <a:ext uri="{FF2B5EF4-FFF2-40B4-BE49-F238E27FC236}">
                <a16:creationId xmlns:a16="http://schemas.microsoft.com/office/drawing/2014/main" id="{68178F6A-9FCF-48E4-89E8-5ECE9C1F6D8C}"/>
              </a:ext>
            </a:extLst>
          </p:cNvPr>
          <p:cNvSpPr txBox="1"/>
          <p:nvPr/>
        </p:nvSpPr>
        <p:spPr>
          <a:xfrm>
            <a:off x="10287000" y="1790700"/>
            <a:ext cx="7428781" cy="2523768"/>
          </a:xfrm>
          <a:prstGeom prst="rect">
            <a:avLst/>
          </a:prstGeom>
          <a:noFill/>
        </p:spPr>
        <p:txBody>
          <a:bodyPr wrap="square">
            <a:spAutoFit/>
          </a:bodyPr>
          <a:lstStyle/>
          <a:p>
            <a:pPr>
              <a:tabLst>
                <a:tab pos="457200" algn="l"/>
              </a:tabLst>
            </a:pPr>
            <a:r>
              <a:rPr lang="en-US" sz="3400" dirty="0">
                <a:solidFill>
                  <a:srgbClr val="CCEAE0"/>
                </a:solidFill>
                <a:latin typeface="Now" panose="020B0604020202020204" charset="0"/>
                <a:ea typeface="Calibri" panose="020F0502020204030204" pitchFamily="34" charset="0"/>
                <a:cs typeface="Times New Roman" panose="02020603050405020304" pitchFamily="18" charset="0"/>
              </a:rPr>
              <a:t>Women own the research.</a:t>
            </a:r>
          </a:p>
          <a:p>
            <a:pPr marL="342900" marR="0" lvl="0" indent="-342900">
              <a:spcBef>
                <a:spcPts val="0"/>
              </a:spcBef>
              <a:spcAft>
                <a:spcPts val="0"/>
              </a:spcAft>
              <a:buFont typeface="Arial" panose="020B0604020202020204" pitchFamily="34" charset="0"/>
              <a:buChar char="•"/>
              <a:tabLst>
                <a:tab pos="457200" algn="l"/>
              </a:tabLst>
            </a:pPr>
            <a:endParaRPr lang="en-US" sz="3400" dirty="0">
              <a:solidFill>
                <a:srgbClr val="CCEAE0"/>
              </a:solidFill>
              <a:effectLst/>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n-US" sz="2800" dirty="0">
                <a:solidFill>
                  <a:srgbClr val="CCEAE0"/>
                </a:solidFill>
                <a:effectLst/>
                <a:latin typeface="Now" panose="020B0604020202020204" charset="0"/>
                <a:ea typeface="Calibri" panose="020F0502020204030204" pitchFamily="34" charset="0"/>
                <a:cs typeface="Times New Roman" panose="02020603050405020304" pitchFamily="18" charset="0"/>
              </a:rPr>
              <a:t>MCI tells them: “This is your knowledge, this is your power; we are just the ones to help record and summarize it.”</a:t>
            </a:r>
          </a:p>
        </p:txBody>
      </p:sp>
      <p:pic>
        <p:nvPicPr>
          <p:cNvPr id="31" name="Picture 30" descr="A group of people posing for a photo&#10;&#10;Description automatically generated">
            <a:extLst>
              <a:ext uri="{FF2B5EF4-FFF2-40B4-BE49-F238E27FC236}">
                <a16:creationId xmlns:a16="http://schemas.microsoft.com/office/drawing/2014/main" id="{0F991B6F-F273-4559-8D09-52DDFBEBF66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21923" y="4411814"/>
            <a:ext cx="7742325" cy="5328693"/>
          </a:xfrm>
          <a:prstGeom prst="rect">
            <a:avLst/>
          </a:prstGeom>
        </p:spPr>
      </p:pic>
      <p:sp>
        <p:nvSpPr>
          <p:cNvPr id="32" name="TextBox 4">
            <a:extLst>
              <a:ext uri="{FF2B5EF4-FFF2-40B4-BE49-F238E27FC236}">
                <a16:creationId xmlns:a16="http://schemas.microsoft.com/office/drawing/2014/main" id="{EA554316-DE6C-4AFD-91CF-A098CBC2F1D4}"/>
              </a:ext>
            </a:extLst>
          </p:cNvPr>
          <p:cNvSpPr txBox="1"/>
          <p:nvPr/>
        </p:nvSpPr>
        <p:spPr>
          <a:xfrm>
            <a:off x="13600123" y="8871158"/>
            <a:ext cx="4157004" cy="843949"/>
          </a:xfrm>
          <a:prstGeom prst="rect">
            <a:avLst/>
          </a:prstGeom>
        </p:spPr>
        <p:txBody>
          <a:bodyPr wrap="square" lIns="0" tIns="0" rIns="0" bIns="0" rtlCol="0" anchor="t">
            <a:spAutoFit/>
          </a:bodyPr>
          <a:lstStyle/>
          <a:p>
            <a:pPr algn="r">
              <a:lnSpc>
                <a:spcPts val="2240"/>
              </a:lnSpc>
            </a:pPr>
            <a:r>
              <a:rPr lang="en-US">
                <a:solidFill>
                  <a:schemeClr val="bg1"/>
                </a:solidFill>
                <a:latin typeface="Now"/>
              </a:rPr>
              <a:t>Event launching women’s natural resource research publication</a:t>
            </a:r>
            <a:br>
              <a:rPr lang="en-US">
                <a:solidFill>
                  <a:schemeClr val="bg1"/>
                </a:solidFill>
                <a:latin typeface="Now"/>
              </a:rPr>
            </a:br>
            <a:r>
              <a:rPr lang="en-US">
                <a:solidFill>
                  <a:schemeClr val="bg1"/>
                </a:solidFill>
                <a:latin typeface="Now"/>
              </a:rPr>
              <a:t>© Teerapong Pomun, MCI</a:t>
            </a:r>
          </a:p>
        </p:txBody>
      </p:sp>
    </p:spTree>
    <p:extLst>
      <p:ext uri="{BB962C8B-B14F-4D97-AF65-F5344CB8AC3E}">
        <p14:creationId xmlns:p14="http://schemas.microsoft.com/office/powerpoint/2010/main" val="4178051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9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10" name="Rectangle 9">
            <a:extLst>
              <a:ext uri="{FF2B5EF4-FFF2-40B4-BE49-F238E27FC236}">
                <a16:creationId xmlns:a16="http://schemas.microsoft.com/office/drawing/2014/main" id="{0968DC12-2FD8-4106-80B0-9CBDCC4BC4F4}"/>
              </a:ext>
            </a:extLst>
          </p:cNvPr>
          <p:cNvSpPr/>
          <p:nvPr/>
        </p:nvSpPr>
        <p:spPr>
          <a:xfrm>
            <a:off x="1752600" y="556666"/>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WOMEN’S GROUPS &amp; NETWORKS</a:t>
            </a: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8458200" y="1943100"/>
            <a:ext cx="9144000" cy="7386638"/>
          </a:xfrm>
          <a:prstGeom prst="rect">
            <a:avLst/>
          </a:prstGeom>
          <a:solidFill>
            <a:srgbClr val="F4A261">
              <a:alpha val="65000"/>
            </a:srgbClr>
          </a:solidFill>
        </p:spPr>
        <p:txBody>
          <a:bodyPr wrap="square">
            <a:spAutoFit/>
          </a:bodyPr>
          <a:lstStyle/>
          <a:p>
            <a:pPr marL="0" marR="0">
              <a:spcBef>
                <a:spcPts val="0"/>
              </a:spcBef>
              <a:spcAft>
                <a:spcPts val="0"/>
              </a:spcAft>
            </a:pPr>
            <a:r>
              <a:rPr lang="en-US" sz="2000" dirty="0">
                <a:solidFill>
                  <a:schemeClr val="bg1"/>
                </a:solidFill>
                <a:effectLst/>
                <a:latin typeface="Now" panose="020B0604020202020204" charset="0"/>
                <a:ea typeface="Calibri" panose="020F0502020204030204" pitchFamily="34" charset="0"/>
                <a:cs typeface="Myanmar Text" panose="020B0502040204020203" pitchFamily="34" charset="0"/>
              </a:rPr>
              <a:t>Cambodian Rural Development Team (CRDT)</a:t>
            </a:r>
          </a:p>
          <a:p>
            <a:pPr marL="0" marR="0">
              <a:spcBef>
                <a:spcPts val="0"/>
              </a:spcBef>
              <a:spcAft>
                <a:spcPts val="0"/>
              </a:spcAft>
            </a:pPr>
            <a:endPar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n-US" sz="2400" dirty="0">
                <a:solidFill>
                  <a:schemeClr val="bg1"/>
                </a:solidFill>
                <a:latin typeface="Now" panose="020B0604020202020204" charset="0"/>
                <a:ea typeface="Calibri" panose="020F0502020204030204" pitchFamily="34" charset="0"/>
                <a:cs typeface="Myanmar Text" panose="020B0502040204020203" pitchFamily="34" charset="0"/>
              </a:rPr>
              <a:t>CRDT supported the formation of livelihood-related community-based organizations, including </a:t>
            </a:r>
            <a:r>
              <a:rPr lang="en-US" sz="2400" b="1" dirty="0">
                <a:solidFill>
                  <a:schemeClr val="bg1"/>
                </a:solidFill>
                <a:latin typeface="Now" panose="020B0604020202020204" charset="0"/>
                <a:ea typeface="Calibri" panose="020F0502020204030204" pitchFamily="34" charset="0"/>
                <a:cs typeface="Myanmar Text" panose="020B0502040204020203" pitchFamily="34" charset="0"/>
              </a:rPr>
              <a:t>savings groups</a:t>
            </a:r>
            <a:r>
              <a:rPr lang="en-US" sz="2400" dirty="0">
                <a:solidFill>
                  <a:schemeClr val="bg1"/>
                </a:solidFill>
                <a:latin typeface="Now" panose="020B0604020202020204" charset="0"/>
                <a:ea typeface="Calibri" panose="020F0502020204030204" pitchFamily="34" charset="0"/>
                <a:cs typeface="Myanmar Text" panose="020B0502040204020203" pitchFamily="34" charset="0"/>
              </a:rPr>
              <a:t> mainly for women. These groups pool money from members, allowing for loans to be made to selected members for investment in livelihoods.</a:t>
            </a:r>
            <a:endPar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rPr>
              <a:t> </a:t>
            </a:r>
          </a:p>
          <a:p>
            <a:pPr marL="0" marR="0">
              <a:spcBef>
                <a:spcPts val="0"/>
              </a:spcBef>
              <a:spcAft>
                <a:spcPts val="0"/>
              </a:spcAft>
            </a:pPr>
            <a:r>
              <a:rPr lang="en-US" sz="2400" dirty="0">
                <a:solidFill>
                  <a:schemeClr val="bg1"/>
                </a:solidFill>
                <a:latin typeface="Now" panose="020B0604020202020204" charset="0"/>
                <a:ea typeface="Calibri" panose="020F0502020204030204" pitchFamily="34" charset="0"/>
                <a:cs typeface="Myanmar Text" panose="020B0502040204020203" pitchFamily="34" charset="0"/>
              </a:rPr>
              <a:t>Part of the profits from interest are used to support conservation activities, including patrolling, advocacy, &amp; coordination.</a:t>
            </a:r>
          </a:p>
          <a:p>
            <a:pPr marL="0" marR="0">
              <a:spcBef>
                <a:spcPts val="0"/>
              </a:spcBef>
              <a:spcAft>
                <a:spcPts val="0"/>
              </a:spcAft>
            </a:pPr>
            <a:endParaRPr lang="en-US" sz="2200" dirty="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spcBef>
                <a:spcPts val="0"/>
              </a:spcBef>
              <a:spcAft>
                <a:spcPts val="0"/>
              </a:spcAft>
            </a:pPr>
            <a:r>
              <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rPr>
              <a:t>“After working with us for a few years, some of our community members have become elected commune council members</a:t>
            </a:r>
            <a:r>
              <a:rPr lang="en-US" sz="2400" dirty="0">
                <a:solidFill>
                  <a:schemeClr val="bg1"/>
                </a:solidFill>
                <a:latin typeface="Now" panose="020B0604020202020204" charset="0"/>
                <a:ea typeface="Calibri" panose="020F0502020204030204" pitchFamily="34" charset="0"/>
                <a:cs typeface="Myanmar Text" panose="020B0502040204020203" pitchFamily="34" charset="0"/>
              </a:rPr>
              <a:t> and even a</a:t>
            </a:r>
            <a:r>
              <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rPr>
              <a:t> deputy commune council leader.</a:t>
            </a:r>
          </a:p>
          <a:p>
            <a:pPr marL="0" marR="0">
              <a:spcBef>
                <a:spcPts val="0"/>
              </a:spcBef>
              <a:spcAft>
                <a:spcPts val="0"/>
              </a:spcAft>
            </a:pPr>
            <a:r>
              <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rPr>
              <a:t> </a:t>
            </a:r>
          </a:p>
          <a:p>
            <a:pPr marL="0" marR="0">
              <a:spcBef>
                <a:spcPts val="0"/>
              </a:spcBef>
              <a:spcAft>
                <a:spcPts val="0"/>
              </a:spcAft>
            </a:pPr>
            <a:r>
              <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rPr>
              <a:t>“Women grew from being shy to being actively involved and elected to local government. They are more confident and willing to speak up.”</a:t>
            </a:r>
          </a:p>
        </p:txBody>
      </p:sp>
      <p:sp>
        <p:nvSpPr>
          <p:cNvPr id="18" name="TextBox 17">
            <a:extLst>
              <a:ext uri="{FF2B5EF4-FFF2-40B4-BE49-F238E27FC236}">
                <a16:creationId xmlns:a16="http://schemas.microsoft.com/office/drawing/2014/main" id="{68E10AAC-DB43-4407-B0FF-CAFA76265397}"/>
              </a:ext>
            </a:extLst>
          </p:cNvPr>
          <p:cNvSpPr txBox="1"/>
          <p:nvPr/>
        </p:nvSpPr>
        <p:spPr>
          <a:xfrm>
            <a:off x="807720" y="2096750"/>
            <a:ext cx="7528560" cy="2893100"/>
          </a:xfrm>
          <a:prstGeom prst="rect">
            <a:avLst/>
          </a:prstGeom>
          <a:noFill/>
        </p:spPr>
        <p:txBody>
          <a:bodyPr wrap="square">
            <a:spAutoFit/>
          </a:bodyPr>
          <a:lstStyle/>
          <a:p>
            <a:pPr marL="0" marR="0">
              <a:spcBef>
                <a:spcPts val="0"/>
              </a:spcBef>
              <a:spcAft>
                <a:spcPts val="0"/>
              </a:spcAft>
            </a:pPr>
            <a:r>
              <a:rPr lang="en-US" sz="2600" dirty="0">
                <a:solidFill>
                  <a:schemeClr val="bg1"/>
                </a:solidFill>
                <a:effectLst/>
                <a:latin typeface="Now" panose="020B0604020202020204" charset="0"/>
                <a:ea typeface="Calibri" panose="020F0502020204030204" pitchFamily="34" charset="0"/>
                <a:cs typeface="Myanmar Text" panose="020B0502040204020203" pitchFamily="34" charset="0"/>
              </a:rPr>
              <a:t>The driving idea: to empower women economically and in terms of understanding the importance of their roles in society, and build experience in working with all levels of people and authority  </a:t>
            </a:r>
            <a:r>
              <a:rPr lang="en-US" sz="2600" dirty="0">
                <a:solidFill>
                  <a:schemeClr val="bg1"/>
                </a:solidFill>
                <a:effectLst/>
                <a:latin typeface="Now" panose="020B0604020202020204" charset="0"/>
                <a:ea typeface="Calibri" panose="020F0502020204030204" pitchFamily="34" charset="0"/>
                <a:cs typeface="Myanmar Text" panose="020B0502040204020203" pitchFamily="34" charset="0"/>
                <a:sym typeface="Wingdings" panose="05000000000000000000" pitchFamily="2" charset="2"/>
              </a:rPr>
              <a:t> They can learn to </a:t>
            </a:r>
            <a:r>
              <a:rPr lang="en-US" sz="2600" dirty="0">
                <a:solidFill>
                  <a:schemeClr val="bg1"/>
                </a:solidFill>
                <a:effectLst/>
                <a:latin typeface="Now" panose="020B0604020202020204" charset="0"/>
                <a:ea typeface="Calibri" panose="020F0502020204030204" pitchFamily="34" charset="0"/>
                <a:cs typeface="Myanmar Text" panose="020B0502040204020203" pitchFamily="34" charset="0"/>
              </a:rPr>
              <a:t>participate in groups, communicate, and make decisions</a:t>
            </a:r>
          </a:p>
        </p:txBody>
      </p:sp>
      <p:sp>
        <p:nvSpPr>
          <p:cNvPr id="21" name="TextBox 20">
            <a:extLst>
              <a:ext uri="{FF2B5EF4-FFF2-40B4-BE49-F238E27FC236}">
                <a16:creationId xmlns:a16="http://schemas.microsoft.com/office/drawing/2014/main" id="{4E6C40CC-94B7-4E5C-9BB6-EB18862A6CB8}"/>
              </a:ext>
            </a:extLst>
          </p:cNvPr>
          <p:cNvSpPr txBox="1"/>
          <p:nvPr/>
        </p:nvSpPr>
        <p:spPr>
          <a:xfrm>
            <a:off x="1295400" y="6743700"/>
            <a:ext cx="7010400" cy="2402837"/>
          </a:xfrm>
          <a:prstGeom prst="rect">
            <a:avLst/>
          </a:prstGeom>
          <a:noFill/>
        </p:spPr>
        <p:txBody>
          <a:bodyPr wrap="square">
            <a:spAutoFit/>
          </a:bodyPr>
          <a:lstStyle/>
          <a:p>
            <a:pPr marL="0" marR="0">
              <a:lnSpc>
                <a:spcPts val="3000"/>
              </a:lnSpc>
              <a:spcBef>
                <a:spcPts val="0"/>
              </a:spcBef>
              <a:spcAft>
                <a:spcPts val="0"/>
              </a:spcAft>
            </a:pPr>
            <a:r>
              <a:rPr lang="en-US" sz="2600" dirty="0">
                <a:solidFill>
                  <a:srgbClr val="CCEAE0"/>
                </a:solidFill>
                <a:effectLst/>
                <a:latin typeface="Now" panose="020B0604020202020204" charset="0"/>
                <a:ea typeface="Calibri" panose="020F0502020204030204" pitchFamily="34" charset="0"/>
                <a:cs typeface="Myanmar Text" panose="020B0502040204020203" pitchFamily="34" charset="0"/>
              </a:rPr>
              <a:t>“When you build the capacity of mothers, the children also benefit. It shapes the children's attitudes, opens mind toward more education in future generations. Now you can see our society become more open and accepting.”  </a:t>
            </a:r>
            <a:r>
              <a:rPr lang="en-US" sz="2000" dirty="0">
                <a:solidFill>
                  <a:srgbClr val="CCEAE0"/>
                </a:solidFill>
                <a:effectLst/>
                <a:latin typeface="Now" panose="020B0604020202020204" charset="0"/>
                <a:ea typeface="Calibri" panose="020F0502020204030204" pitchFamily="34" charset="0"/>
                <a:cs typeface="Myanmar Text" panose="020B0502040204020203" pitchFamily="34" charset="0"/>
              </a:rPr>
              <a:t>CRDT</a:t>
            </a:r>
          </a:p>
        </p:txBody>
      </p:sp>
      <p:sp>
        <p:nvSpPr>
          <p:cNvPr id="22" name="AutoShape 2">
            <a:extLst>
              <a:ext uri="{FF2B5EF4-FFF2-40B4-BE49-F238E27FC236}">
                <a16:creationId xmlns:a16="http://schemas.microsoft.com/office/drawing/2014/main" id="{9B2537C6-5528-4266-9F75-182C99BFCBD0}"/>
              </a:ext>
            </a:extLst>
          </p:cNvPr>
          <p:cNvSpPr/>
          <p:nvPr/>
        </p:nvSpPr>
        <p:spPr>
          <a:xfrm flipH="1" flipV="1">
            <a:off x="1219200" y="6865821"/>
            <a:ext cx="0" cy="2009532"/>
          </a:xfrm>
          <a:prstGeom prst="line">
            <a:avLst/>
          </a:prstGeom>
          <a:ln w="28575" cap="rnd">
            <a:solidFill>
              <a:srgbClr val="F9844A"/>
            </a:solidFill>
            <a:prstDash val="sysDot"/>
            <a:headEnd type="none" w="sm" len="sm"/>
            <a:tailEnd type="none" w="sm" len="sm"/>
          </a:ln>
        </p:spPr>
      </p:sp>
    </p:spTree>
    <p:extLst>
      <p:ext uri="{BB962C8B-B14F-4D97-AF65-F5344CB8AC3E}">
        <p14:creationId xmlns:p14="http://schemas.microsoft.com/office/powerpoint/2010/main" val="3009314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6"/>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340533"/>
            <a:ext cx="6966412" cy="523875"/>
          </a:xfrm>
          <a:prstGeom prst="rect">
            <a:avLst/>
          </a:prstGeom>
        </p:spPr>
        <p:txBody>
          <a:bodyPr lIns="0" tIns="0" rIns="0" bIns="0" rtlCol="0" anchor="t">
            <a:spAutoFit/>
          </a:bodyPr>
          <a:lstStyle/>
          <a:p>
            <a:pPr>
              <a:lnSpc>
                <a:spcPts val="4200"/>
              </a:lnSpc>
            </a:pPr>
            <a:r>
              <a:rPr lang="en-US" sz="3200" dirty="0">
                <a:solidFill>
                  <a:srgbClr val="1E1E1E"/>
                </a:solidFill>
                <a:latin typeface="Now"/>
              </a:rPr>
              <a:t>About</a:t>
            </a: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952061"/>
            <a:ext cx="7842122" cy="1566454"/>
          </a:xfrm>
          <a:prstGeom prst="rect">
            <a:avLst/>
          </a:prstGeom>
        </p:spPr>
        <p:txBody>
          <a:bodyPr wrap="square" lIns="0" tIns="0" rIns="0" bIns="0" rtlCol="0" anchor="t">
            <a:spAutoFit/>
          </a:bodyPr>
          <a:lstStyle/>
          <a:p>
            <a:pPr>
              <a:lnSpc>
                <a:spcPts val="3079"/>
              </a:lnSpc>
              <a:spcAft>
                <a:spcPts val="600"/>
              </a:spcAft>
            </a:pPr>
            <a:r>
              <a:rPr lang="en-US" sz="2000" dirty="0">
                <a:solidFill>
                  <a:srgbClr val="1E1E1E"/>
                </a:solidFill>
                <a:latin typeface="Now"/>
              </a:rPr>
              <a:t>This knowledge product is based on experiences of CEPF Grantees in the Indo-Burma Hotspot, and is meant to provide useful information and guidelines for supporting women in </a:t>
            </a:r>
            <a:r>
              <a:rPr lang="en-US" sz="2000">
                <a:solidFill>
                  <a:srgbClr val="1E1E1E"/>
                </a:solidFill>
                <a:latin typeface="Now"/>
              </a:rPr>
              <a:t>conservation. </a:t>
            </a:r>
            <a:r>
              <a:rPr lang="en-US" sz="2000" b="0" i="1">
                <a:solidFill>
                  <a:srgbClr val="222222"/>
                </a:solidFill>
                <a:effectLst/>
                <a:latin typeface="Now" panose="00000500000000000000" pitchFamily="50" charset="0"/>
              </a:rPr>
              <a:t>Licensed under </a:t>
            </a:r>
            <a:r>
              <a:rPr lang="en-US" sz="2000" b="0" i="1">
                <a:solidFill>
                  <a:srgbClr val="1155CC"/>
                </a:solidFill>
                <a:effectLst/>
                <a:latin typeface="Now" panose="00000500000000000000" pitchFamily="50" charset="0"/>
                <a:hlinkClick r:id="rId4"/>
              </a:rPr>
              <a:t>CC BY-NC 4.0</a:t>
            </a:r>
            <a:r>
              <a:rPr lang="en-US" sz="2000" b="0" i="1">
                <a:solidFill>
                  <a:srgbClr val="222222"/>
                </a:solidFill>
                <a:effectLst/>
                <a:latin typeface="Now" panose="00000500000000000000" pitchFamily="50" charset="0"/>
              </a:rPr>
              <a:t>.</a:t>
            </a:r>
            <a:endParaRPr lang="en-US" sz="1000" i="1" dirty="0">
              <a:solidFill>
                <a:srgbClr val="1E1E1E"/>
              </a:solidFill>
              <a:latin typeface="Now" panose="00000500000000000000" pitchFamily="50" charset="0"/>
            </a:endParaRPr>
          </a:p>
        </p:txBody>
      </p:sp>
      <p:sp>
        <p:nvSpPr>
          <p:cNvPr id="20" name="TextBox 8">
            <a:extLst>
              <a:ext uri="{FF2B5EF4-FFF2-40B4-BE49-F238E27FC236}">
                <a16:creationId xmlns:a16="http://schemas.microsoft.com/office/drawing/2014/main" id="{8ED2F551-9B33-49A7-984F-CCA5E1A9E180}"/>
              </a:ext>
            </a:extLst>
          </p:cNvPr>
          <p:cNvSpPr txBox="1"/>
          <p:nvPr/>
        </p:nvSpPr>
        <p:spPr>
          <a:xfrm>
            <a:off x="10170989" y="2680306"/>
            <a:ext cx="7964611" cy="1169872"/>
          </a:xfrm>
          <a:prstGeom prst="rect">
            <a:avLst/>
          </a:prstGeom>
        </p:spPr>
        <p:txBody>
          <a:bodyPr wrap="square" lIns="0" tIns="0" rIns="0" bIns="0" rtlCol="0" anchor="t">
            <a:spAutoFit/>
          </a:bodyPr>
          <a:lstStyle/>
          <a:p>
            <a:pPr>
              <a:lnSpc>
                <a:spcPts val="3079"/>
              </a:lnSpc>
              <a:spcAft>
                <a:spcPts val="600"/>
              </a:spcAft>
            </a:pPr>
            <a:r>
              <a:rPr lang="en-US" sz="2000" dirty="0">
                <a:effectLst/>
                <a:latin typeface="Now" panose="00000500000000000000" pitchFamily="50" charset="0"/>
                <a:ea typeface="Calibri" panose="020F0502020204030204" pitchFamily="34" charset="0"/>
                <a:cs typeface="Myanmar Text" panose="020B0502040204020203" pitchFamily="34" charset="0"/>
              </a:rPr>
              <a:t>Funded as a part of the CEPF "Building on Success" learning resource series, which aims to promote effective conservation practices across the planet. </a:t>
            </a:r>
            <a:endParaRPr lang="en-US" sz="2000" dirty="0">
              <a:solidFill>
                <a:srgbClr val="1E1E1E"/>
              </a:solidFill>
              <a:latin typeface="Now Bold"/>
            </a:endParaRPr>
          </a:p>
        </p:txBody>
      </p:sp>
      <p:sp>
        <p:nvSpPr>
          <p:cNvPr id="22" name="TextBox 7">
            <a:extLst>
              <a:ext uri="{FF2B5EF4-FFF2-40B4-BE49-F238E27FC236}">
                <a16:creationId xmlns:a16="http://schemas.microsoft.com/office/drawing/2014/main" id="{B5DECDFD-E340-4BEE-8AAD-797EB71C4A3C}"/>
              </a:ext>
            </a:extLst>
          </p:cNvPr>
          <p:cNvSpPr txBox="1"/>
          <p:nvPr/>
        </p:nvSpPr>
        <p:spPr>
          <a:xfrm>
            <a:off x="838200" y="9816808"/>
            <a:ext cx="7950720" cy="287258"/>
          </a:xfrm>
          <a:prstGeom prst="rect">
            <a:avLst/>
          </a:prstGeom>
        </p:spPr>
        <p:txBody>
          <a:bodyPr wrap="square" lIns="0" tIns="0" rIns="0" bIns="0" rtlCol="0" anchor="t">
            <a:spAutoFit/>
          </a:bodyPr>
          <a:lstStyle/>
          <a:p>
            <a:pPr algn="ctr">
              <a:lnSpc>
                <a:spcPts val="2240"/>
              </a:lnSpc>
            </a:pPr>
            <a:r>
              <a:rPr lang="en-US" sz="2000" dirty="0">
                <a:solidFill>
                  <a:srgbClr val="FBB38F"/>
                </a:solidFill>
                <a:latin typeface="Now"/>
              </a:rPr>
              <a:t>Published 2021 |  Author: Tara Sayuri Whitty, PhD. @ Keiruna Inc</a:t>
            </a: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31888"/>
            <a:ext cx="7365480" cy="523875"/>
          </a:xfrm>
          <a:prstGeom prst="rect">
            <a:avLst/>
          </a:prstGeom>
        </p:spPr>
        <p:txBody>
          <a:bodyPr wrap="square" lIns="0" tIns="0" rIns="0" bIns="0" rtlCol="0" anchor="t">
            <a:spAutoFit/>
          </a:bodyPr>
          <a:lstStyle/>
          <a:p>
            <a:pPr>
              <a:lnSpc>
                <a:spcPts val="4200"/>
              </a:lnSpc>
            </a:pPr>
            <a:r>
              <a:rPr lang="en-US" sz="3200" dirty="0">
                <a:solidFill>
                  <a:srgbClr val="1E1E1E"/>
                </a:solidFill>
                <a:latin typeface="Now"/>
              </a:rPr>
              <a:t>How to use this knowledge product</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70989" y="5018713"/>
            <a:ext cx="7251772" cy="1099340"/>
          </a:xfrm>
          <a:prstGeom prst="rect">
            <a:avLst/>
          </a:prstGeom>
        </p:spPr>
        <p:txBody>
          <a:bodyPr wrap="square" lIns="0" tIns="0" rIns="0" bIns="0" rtlCol="0" anchor="t">
            <a:spAutoFit/>
          </a:bodyPr>
          <a:lstStyle/>
          <a:p>
            <a:pPr>
              <a:lnSpc>
                <a:spcPts val="2939"/>
              </a:lnSpc>
            </a:pPr>
            <a:r>
              <a:rPr lang="en-US" sz="2000" dirty="0">
                <a:solidFill>
                  <a:srgbClr val="1E1E1E"/>
                </a:solidFill>
                <a:latin typeface="Now"/>
              </a:rPr>
              <a:t>This is a training with </a:t>
            </a:r>
            <a:r>
              <a:rPr lang="en-US" sz="2000" u="sng" dirty="0">
                <a:solidFill>
                  <a:srgbClr val="1E1E1E"/>
                </a:solidFill>
                <a:latin typeface="Now"/>
              </a:rPr>
              <a:t>3 modules</a:t>
            </a:r>
            <a:r>
              <a:rPr lang="en-US" sz="2000" dirty="0">
                <a:solidFill>
                  <a:srgbClr val="1E1E1E"/>
                </a:solidFill>
                <a:latin typeface="Now"/>
              </a:rPr>
              <a:t> that can be self-guided or delivered by a trainer to a group, with extra explanations in the optional </a:t>
            </a:r>
            <a:r>
              <a:rPr lang="en-US" sz="2000" dirty="0">
                <a:solidFill>
                  <a:srgbClr val="1E1E1E"/>
                </a:solidFill>
                <a:latin typeface="Now Bold"/>
              </a:rPr>
              <a:t>Training Script</a:t>
            </a:r>
            <a:r>
              <a:rPr lang="en-US" sz="2000" dirty="0">
                <a:solidFill>
                  <a:srgbClr val="1E1E1E"/>
                </a:solidFill>
                <a:latin typeface="Now"/>
              </a:rPr>
              <a:t> document.</a:t>
            </a:r>
          </a:p>
        </p:txBody>
      </p:sp>
      <p:sp>
        <p:nvSpPr>
          <p:cNvPr id="8" name="TextBox 8"/>
          <p:cNvSpPr txBox="1"/>
          <p:nvPr/>
        </p:nvSpPr>
        <p:spPr>
          <a:xfrm>
            <a:off x="12975923" y="8131757"/>
            <a:ext cx="5159677" cy="1956433"/>
          </a:xfrm>
          <a:prstGeom prst="rect">
            <a:avLst/>
          </a:prstGeom>
        </p:spPr>
        <p:txBody>
          <a:bodyPr wrap="square" lIns="0" tIns="0" rIns="0" bIns="0" rtlCol="0" anchor="t">
            <a:spAutoFit/>
          </a:bodyPr>
          <a:lstStyle/>
          <a:p>
            <a:pPr>
              <a:lnSpc>
                <a:spcPts val="3079"/>
              </a:lnSpc>
              <a:spcAft>
                <a:spcPts val="600"/>
              </a:spcAft>
            </a:pPr>
            <a: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CEPF is a joint initiative of </a:t>
            </a:r>
            <a:b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br>
            <a:r>
              <a:rPr lang="en-US" dirty="0" err="1">
                <a:solidFill>
                  <a:srgbClr val="0A9396"/>
                </a:solidFill>
                <a:effectLst/>
                <a:latin typeface="Now" panose="00000500000000000000" pitchFamily="50" charset="0"/>
                <a:ea typeface="Calibri" panose="020F0502020204030204" pitchFamily="34" charset="0"/>
                <a:cs typeface="Myanmar Text" panose="020B0502040204020203" pitchFamily="34" charset="0"/>
              </a:rPr>
              <a:t>l’Agence</a:t>
            </a:r>
            <a: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 </a:t>
            </a:r>
            <a:r>
              <a:rPr lang="en-US" dirty="0" err="1">
                <a:solidFill>
                  <a:srgbClr val="0A9396"/>
                </a:solidFill>
                <a:effectLst/>
                <a:latin typeface="Now" panose="00000500000000000000" pitchFamily="50" charset="0"/>
                <a:ea typeface="Calibri" panose="020F0502020204030204" pitchFamily="34" charset="0"/>
                <a:cs typeface="Myanmar Text" panose="020B0502040204020203" pitchFamily="34" charset="0"/>
              </a:rPr>
              <a:t>Française</a:t>
            </a:r>
            <a: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 de </a:t>
            </a:r>
            <a:r>
              <a:rPr lang="en-US" dirty="0" err="1">
                <a:solidFill>
                  <a:srgbClr val="0A9396"/>
                </a:solidFill>
                <a:effectLst/>
                <a:latin typeface="Now" panose="00000500000000000000" pitchFamily="50" charset="0"/>
                <a:ea typeface="Calibri" panose="020F0502020204030204" pitchFamily="34" charset="0"/>
                <a:cs typeface="Myanmar Text" panose="020B0502040204020203" pitchFamily="34" charset="0"/>
              </a:rPr>
              <a:t>Développement</a:t>
            </a:r>
            <a:r>
              <a:rPr lang="en-US" dirty="0">
                <a:solidFill>
                  <a:srgbClr val="0A9396"/>
                </a:solidFill>
                <a:effectLst/>
                <a:latin typeface="Now" panose="00000500000000000000" pitchFamily="50" charset="0"/>
                <a:ea typeface="Calibri" panose="020F0502020204030204" pitchFamily="34" charset="0"/>
                <a:cs typeface="Myanmar Text" panose="020B0502040204020203" pitchFamily="34" charset="0"/>
              </a:rPr>
              <a:t>, Conservation International, the European Union, the Global Environment Facility, the Government of Japan and the World Bank.</a:t>
            </a:r>
            <a:endParaRPr lang="en-US" dirty="0">
              <a:solidFill>
                <a:srgbClr val="0A9396"/>
              </a:solidFill>
              <a:latin typeface="Now"/>
            </a:endParaRPr>
          </a:p>
        </p:txBody>
      </p:sp>
      <p:sp>
        <p:nvSpPr>
          <p:cNvPr id="30" name="TextBox 29">
            <a:extLst>
              <a:ext uri="{FF2B5EF4-FFF2-40B4-BE49-F238E27FC236}">
                <a16:creationId xmlns:a16="http://schemas.microsoft.com/office/drawing/2014/main" id="{B31CDC44-8CEE-41CE-A6F0-41CEC1C235EB}"/>
              </a:ext>
            </a:extLst>
          </p:cNvPr>
          <p:cNvSpPr txBox="1"/>
          <p:nvPr/>
        </p:nvSpPr>
        <p:spPr>
          <a:xfrm>
            <a:off x="10170989" y="6281003"/>
            <a:ext cx="7881671" cy="1190711"/>
          </a:xfrm>
          <a:prstGeom prst="rect">
            <a:avLst/>
          </a:prstGeom>
          <a:noFill/>
        </p:spPr>
        <p:txBody>
          <a:bodyPr wrap="square">
            <a:spAutoFit/>
          </a:bodyPr>
          <a:lstStyle/>
          <a:p>
            <a:pPr>
              <a:lnSpc>
                <a:spcPts val="2939"/>
              </a:lnSpc>
            </a:pPr>
            <a:r>
              <a:rPr lang="en-US" sz="2000" dirty="0">
                <a:solidFill>
                  <a:srgbClr val="1E1E1E"/>
                </a:solidFill>
                <a:latin typeface="Now"/>
              </a:rPr>
              <a:t>For more in-depth information on any of the topics covered, there are many useful references available, including those in the Annex (Further Learning).</a:t>
            </a:r>
          </a:p>
        </p:txBody>
      </p:sp>
      <p:pic>
        <p:nvPicPr>
          <p:cNvPr id="16" name="Picture 15">
            <a:extLst>
              <a:ext uri="{FF2B5EF4-FFF2-40B4-BE49-F238E27FC236}">
                <a16:creationId xmlns:a16="http://schemas.microsoft.com/office/drawing/2014/main" id="{693A157A-D3F3-4BD8-A871-0F1A8445FF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00" y="2777458"/>
            <a:ext cx="6480610" cy="2651990"/>
          </a:xfrm>
          <a:prstGeom prst="rect">
            <a:avLst/>
          </a:prstGeom>
        </p:spPr>
      </p:pic>
      <p:sp>
        <p:nvSpPr>
          <p:cNvPr id="21" name="TextBox 7">
            <a:extLst>
              <a:ext uri="{FF2B5EF4-FFF2-40B4-BE49-F238E27FC236}">
                <a16:creationId xmlns:a16="http://schemas.microsoft.com/office/drawing/2014/main" id="{A3B6967A-A4D3-4887-BF02-BF058EE73213}"/>
              </a:ext>
            </a:extLst>
          </p:cNvPr>
          <p:cNvSpPr txBox="1"/>
          <p:nvPr/>
        </p:nvSpPr>
        <p:spPr>
          <a:xfrm>
            <a:off x="1371600" y="2936723"/>
            <a:ext cx="7950720" cy="3693319"/>
          </a:xfrm>
          <a:prstGeom prst="rect">
            <a:avLst/>
          </a:prstGeom>
        </p:spPr>
        <p:txBody>
          <a:bodyPr lIns="0" tIns="0" rIns="0" bIns="0" rtlCol="0" anchor="t">
            <a:spAutoFit/>
          </a:bodyPr>
          <a:lstStyle/>
          <a:p>
            <a:r>
              <a:rPr lang="en-US" sz="8000" dirty="0">
                <a:solidFill>
                  <a:srgbClr val="FFFFFF"/>
                </a:solidFill>
                <a:latin typeface="Now"/>
              </a:rPr>
              <a:t>Empowering women in </a:t>
            </a:r>
            <a:r>
              <a:rPr lang="en-US" sz="8000" dirty="0">
                <a:solidFill>
                  <a:srgbClr val="FFFFFF"/>
                </a:solidFill>
                <a:latin typeface="Now" panose="020B0604020202020204" charset="0"/>
              </a:rPr>
              <a:t>conservation</a:t>
            </a:r>
          </a:p>
        </p:txBody>
      </p:sp>
      <p:pic>
        <p:nvPicPr>
          <p:cNvPr id="3" name="Picture 2" descr="A picture containing text&#10;&#10;Description automatically generated">
            <a:extLst>
              <a:ext uri="{FF2B5EF4-FFF2-40B4-BE49-F238E27FC236}">
                <a16:creationId xmlns:a16="http://schemas.microsoft.com/office/drawing/2014/main" id="{93E84DBB-0262-44A5-9A5F-57687D0905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10623" y="8210617"/>
            <a:ext cx="2832077" cy="940109"/>
          </a:xfrm>
          <a:prstGeom prst="rect">
            <a:avLst/>
          </a:prstGeom>
        </p:spPr>
      </p:pic>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2000"/>
            </a:srgbClr>
          </a:solidFill>
        </p:spPr>
        <p:txBody>
          <a:bodyPr/>
          <a:lstStyle/>
          <a:p>
            <a:endParaRPr lang="en-US" dirty="0"/>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10" name="Rectangle 9">
            <a:extLst>
              <a:ext uri="{FF2B5EF4-FFF2-40B4-BE49-F238E27FC236}">
                <a16:creationId xmlns:a16="http://schemas.microsoft.com/office/drawing/2014/main" id="{0968DC12-2FD8-4106-80B0-9CBDCC4BC4F4}"/>
              </a:ext>
            </a:extLst>
          </p:cNvPr>
          <p:cNvSpPr/>
          <p:nvPr/>
        </p:nvSpPr>
        <p:spPr>
          <a:xfrm>
            <a:off x="1752600" y="556666"/>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WOMEN’S GROUPS &amp; NETWORKS</a:t>
            </a: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6" name="TextBox 15">
            <a:extLst>
              <a:ext uri="{FF2B5EF4-FFF2-40B4-BE49-F238E27FC236}">
                <a16:creationId xmlns:a16="http://schemas.microsoft.com/office/drawing/2014/main" id="{8175C3A3-2339-4529-BBB8-A26EE85CE7B4}"/>
              </a:ext>
            </a:extLst>
          </p:cNvPr>
          <p:cNvSpPr txBox="1"/>
          <p:nvPr/>
        </p:nvSpPr>
        <p:spPr>
          <a:xfrm>
            <a:off x="540290" y="2883039"/>
            <a:ext cx="8065312" cy="4862870"/>
          </a:xfrm>
          <a:prstGeom prst="rect">
            <a:avLst/>
          </a:prstGeom>
          <a:solidFill>
            <a:srgbClr val="F4A261">
              <a:alpha val="68000"/>
            </a:srgbClr>
          </a:solidFill>
        </p:spPr>
        <p:txBody>
          <a:bodyPr wrap="square" lIns="182880" tIns="91440" rIns="182880" bIns="91440">
            <a:spAutoFit/>
          </a:bodyPr>
          <a:lstStyle/>
          <a:p>
            <a:pPr marR="0" lvl="0">
              <a:spcBef>
                <a:spcPts val="0"/>
              </a:spcBef>
              <a:spcAft>
                <a:spcPts val="0"/>
              </a:spcAft>
              <a:tabLst>
                <a:tab pos="457200" algn="l"/>
              </a:tabLst>
            </a:pPr>
            <a:r>
              <a:rPr lang="en-US" sz="2000" dirty="0">
                <a:solidFill>
                  <a:schemeClr val="bg1"/>
                </a:solidFill>
                <a:effectLst/>
                <a:latin typeface="Now" panose="020B0604020202020204" charset="0"/>
                <a:ea typeface="Calibri" panose="020F0502020204030204" pitchFamily="34" charset="0"/>
                <a:cs typeface="Times New Roman" panose="02020603050405020304" pitchFamily="18" charset="0"/>
              </a:rPr>
              <a:t>Mekong Community Institute (MCI), Ing River Basin, Thailand</a:t>
            </a:r>
          </a:p>
          <a:p>
            <a:pPr marR="0" lvl="0">
              <a:spcBef>
                <a:spcPts val="0"/>
              </a:spcBef>
              <a:spcAft>
                <a:spcPts val="0"/>
              </a:spcAft>
              <a:tabLst>
                <a:tab pos="457200" algn="l"/>
              </a:tabLst>
            </a:pPr>
            <a:endParaRPr lang="en-US" sz="2000" dirty="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Connected with the already-existing </a:t>
            </a:r>
            <a:r>
              <a:rPr lang="en-U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Phayao</a:t>
            </a: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 Women’s Network (PWN). PWN was already a strong network working on strengthening women’s voices in politics &amp; leadership, but not in conservation.</a:t>
            </a:r>
          </a:p>
          <a:p>
            <a:pPr marR="0" lvl="0">
              <a:spcBef>
                <a:spcPts val="0"/>
              </a:spcBef>
              <a:spcAft>
                <a:spcPts val="0"/>
              </a:spcAft>
              <a:tabLst>
                <a:tab pos="457200" algn="l"/>
              </a:tabLst>
            </a:pPr>
            <a:endParaRPr lang="en-US" sz="2400" dirty="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n-US" sz="2400" b="1" dirty="0">
                <a:solidFill>
                  <a:schemeClr val="bg1"/>
                </a:solidFill>
                <a:latin typeface="Now"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a:solidFill>
                  <a:schemeClr val="bg1"/>
                </a:solidFill>
                <a:latin typeface="Now" panose="020B0604020202020204" charset="0"/>
                <a:ea typeface="Calibri" panose="020F0502020204030204" pitchFamily="34" charset="0"/>
                <a:cs typeface="Times New Roman" panose="02020603050405020304" pitchFamily="18" charset="0"/>
              </a:rPr>
              <a:t>E</a:t>
            </a:r>
            <a:r>
              <a:rPr lang="en-US" sz="2400" b="1" dirty="0">
                <a:solidFill>
                  <a:schemeClr val="bg1"/>
                </a:solidFill>
                <a:effectLst/>
                <a:latin typeface="Now" panose="020B0604020202020204" charset="0"/>
                <a:ea typeface="Calibri" panose="020F0502020204030204" pitchFamily="34" charset="0"/>
                <a:cs typeface="Times New Roman" panose="02020603050405020304" pitchFamily="18" charset="0"/>
              </a:rPr>
              <a:t>xpanded the network beyond </a:t>
            </a:r>
            <a:r>
              <a:rPr lang="en-US" sz="2400" b="1" dirty="0" err="1">
                <a:solidFill>
                  <a:schemeClr val="bg1"/>
                </a:solidFill>
                <a:effectLst/>
                <a:latin typeface="Now" panose="020B0604020202020204" charset="0"/>
                <a:ea typeface="Calibri" panose="020F0502020204030204" pitchFamily="34" charset="0"/>
                <a:cs typeface="Times New Roman" panose="02020603050405020304" pitchFamily="18" charset="0"/>
              </a:rPr>
              <a:t>Phayao</a:t>
            </a:r>
            <a:r>
              <a:rPr lang="en-US" sz="2400" b="1" dirty="0">
                <a:solidFill>
                  <a:schemeClr val="bg1"/>
                </a:solidFill>
                <a:effectLst/>
                <a:latin typeface="Now" panose="020B0604020202020204" charset="0"/>
                <a:ea typeface="Calibri" panose="020F0502020204030204" pitchFamily="34" charset="0"/>
                <a:cs typeface="Times New Roman" panose="02020603050405020304" pitchFamily="18" charset="0"/>
              </a:rPr>
              <a:t> province to Chiang Rai Province along Ing River</a:t>
            </a:r>
          </a:p>
          <a:p>
            <a:pPr marR="0" lvl="0">
              <a:spcBef>
                <a:spcPts val="0"/>
              </a:spcBef>
              <a:spcAft>
                <a:spcPts val="0"/>
              </a:spcAft>
              <a:tabLst>
                <a:tab pos="457200" algn="l"/>
              </a:tabLst>
            </a:pPr>
            <a:endParaRPr lang="en-US" sz="2400" dirty="0">
              <a:solidFill>
                <a:schemeClr val="bg1"/>
              </a:solidFill>
              <a:latin typeface="Now" panose="020B0604020202020204" charset="0"/>
              <a:ea typeface="Calibri" panose="020F0502020204030204" pitchFamily="34" charset="0"/>
              <a:cs typeface="Times New Roman" panose="02020603050405020304" pitchFamily="18" charset="0"/>
            </a:endParaRPr>
          </a:p>
          <a:p>
            <a:pPr marR="0" lvl="0">
              <a:spcBef>
                <a:spcPts val="0"/>
              </a:spcBef>
              <a:spcAft>
                <a:spcPts val="0"/>
              </a:spcAft>
              <a:tabLst>
                <a:tab pos="4572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Goal: Strengthening women’s networks &amp; growing connections across networks</a:t>
            </a:r>
            <a:endParaRPr lang="en-US" sz="2200" dirty="0">
              <a:solidFill>
                <a:schemeClr val="bg1"/>
              </a:solidFill>
              <a:effectLst/>
              <a:latin typeface="Now" panose="020B060402020202020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0444360-6BF9-48BD-921C-4A8AD1D84343}"/>
              </a:ext>
            </a:extLst>
          </p:cNvPr>
          <p:cNvSpPr txBox="1"/>
          <p:nvPr/>
        </p:nvSpPr>
        <p:spPr>
          <a:xfrm>
            <a:off x="8610599" y="2781300"/>
            <a:ext cx="9284516" cy="6719532"/>
          </a:xfrm>
          <a:prstGeom prst="rect">
            <a:avLst/>
          </a:prstGeom>
          <a:noFill/>
        </p:spPr>
        <p:txBody>
          <a:bodyPr wrap="square" lIns="182880" tIns="91440" rIns="182880" bIns="91440">
            <a:spAutoFit/>
          </a:bodyPr>
          <a:lstStyle/>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Learned from PWN how to work with women &amp; applied it to environmental issues</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400" dirty="0">
                <a:solidFill>
                  <a:schemeClr val="bg1"/>
                </a:solidFill>
                <a:latin typeface="Now" panose="020B0604020202020204" charset="0"/>
                <a:ea typeface="Calibri" panose="020F0502020204030204" pitchFamily="34" charset="0"/>
                <a:cs typeface="Times New Roman" panose="02020603050405020304" pitchFamily="18" charset="0"/>
              </a:rPr>
              <a:t>This aligned with MCI’s previous work with other NGOs to establish a community network, People’s Council of Ing River Basin</a:t>
            </a:r>
            <a:endPar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endParaRP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Linked women’s groups in communities in Chiang Rai province to the PWN to share knowledge,  form connections, and to think more about women’s role in conservation</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Women have requested more meetings and opportunities to work together, for the Chiang Rai women’s groups to learn more from the PWN</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Building network across provincial borders was very important</a:t>
            </a:r>
          </a:p>
          <a:p>
            <a:pPr marL="342900" marR="0" lvl="0" indent="-342900">
              <a:lnSpc>
                <a:spcPts val="3000"/>
              </a:lnSpc>
              <a:spcBef>
                <a:spcPts val="0"/>
              </a:spcBef>
              <a:spcAft>
                <a:spcPts val="1200"/>
              </a:spcAft>
              <a:buFont typeface="Arial" panose="020B0604020202020204" pitchFamily="34" charset="0"/>
              <a:buChar char="•"/>
              <a:tabLst>
                <a:tab pos="457200" algn="l"/>
              </a:tabLst>
            </a:pPr>
            <a:r>
              <a:rPr lang="en-US" sz="2400" dirty="0">
                <a:solidFill>
                  <a:schemeClr val="bg1"/>
                </a:solidFill>
                <a:latin typeface="Now" panose="020B0604020202020204" charset="0"/>
                <a:ea typeface="Calibri" panose="020F0502020204030204" pitchFamily="34" charset="0"/>
                <a:cs typeface="Times New Roman" panose="02020603050405020304" pitchFamily="18" charset="0"/>
              </a:rPr>
              <a:t>PWN now works more on environmental issues, as well</a:t>
            </a:r>
            <a:endPar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8236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82000"/>
            </a:srgbClr>
          </a:solidFill>
        </p:spPr>
        <p:txBody>
          <a:bodyPr/>
          <a:lstStyle/>
          <a:p>
            <a:endParaRPr lang="en-US" dirty="0"/>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10" name="Rectangle 9">
            <a:extLst>
              <a:ext uri="{FF2B5EF4-FFF2-40B4-BE49-F238E27FC236}">
                <a16:creationId xmlns:a16="http://schemas.microsoft.com/office/drawing/2014/main" id="{0968DC12-2FD8-4106-80B0-9CBDCC4BC4F4}"/>
              </a:ext>
            </a:extLst>
          </p:cNvPr>
          <p:cNvSpPr/>
          <p:nvPr/>
        </p:nvSpPr>
        <p:spPr>
          <a:xfrm>
            <a:off x="1752600" y="556666"/>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WOMEN’S GROUPS &amp; NETWORKS</a:t>
            </a:r>
          </a:p>
        </p:txBody>
      </p:sp>
      <p:sp>
        <p:nvSpPr>
          <p:cNvPr id="11" name="AutoShape 2">
            <a:extLst>
              <a:ext uri="{FF2B5EF4-FFF2-40B4-BE49-F238E27FC236}">
                <a16:creationId xmlns:a16="http://schemas.microsoft.com/office/drawing/2014/main" id="{AB9A18B3-0702-469D-8463-16AA2711AE64}"/>
              </a:ext>
            </a:extLst>
          </p:cNvPr>
          <p:cNvSpPr/>
          <p:nvPr/>
        </p:nvSpPr>
        <p:spPr>
          <a:xfrm flipH="1" flipV="1">
            <a:off x="1609900" y="454928"/>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F9A21D6A-889A-433A-BED5-CBA07C8AA153}"/>
              </a:ext>
            </a:extLst>
          </p:cNvPr>
          <p:cNvGrpSpPr/>
          <p:nvPr/>
        </p:nvGrpSpPr>
        <p:grpSpPr>
          <a:xfrm>
            <a:off x="390700" y="419100"/>
            <a:ext cx="978789" cy="978789"/>
            <a:chOff x="0" y="0"/>
            <a:chExt cx="6350000" cy="6350000"/>
          </a:xfrm>
          <a:solidFill>
            <a:srgbClr val="F4A261"/>
          </a:solidFill>
        </p:grpSpPr>
        <p:sp>
          <p:nvSpPr>
            <p:cNvPr id="13" name="Freeform 4">
              <a:extLst>
                <a:ext uri="{FF2B5EF4-FFF2-40B4-BE49-F238E27FC236}">
                  <a16:creationId xmlns:a16="http://schemas.microsoft.com/office/drawing/2014/main" id="{547A3E8C-9F28-406A-9507-33B687FE7A3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Connections outline">
            <a:extLst>
              <a:ext uri="{FF2B5EF4-FFF2-40B4-BE49-F238E27FC236}">
                <a16:creationId xmlns:a16="http://schemas.microsoft.com/office/drawing/2014/main" id="{AF9C29D6-4D31-41BC-B2A5-0E6456A7821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2894" y="469208"/>
            <a:ext cx="914400" cy="914400"/>
          </a:xfrm>
          <a:prstGeom prst="rect">
            <a:avLst/>
          </a:prstGeom>
        </p:spPr>
      </p:pic>
      <p:sp>
        <p:nvSpPr>
          <p:cNvPr id="15" name="TextBox 14">
            <a:extLst>
              <a:ext uri="{FF2B5EF4-FFF2-40B4-BE49-F238E27FC236}">
                <a16:creationId xmlns:a16="http://schemas.microsoft.com/office/drawing/2014/main" id="{1739F11D-E9DA-4B2A-8EE8-A0538B9880EA}"/>
              </a:ext>
            </a:extLst>
          </p:cNvPr>
          <p:cNvSpPr txBox="1"/>
          <p:nvPr/>
        </p:nvSpPr>
        <p:spPr>
          <a:xfrm>
            <a:off x="406625" y="3475998"/>
            <a:ext cx="8729627" cy="5934702"/>
          </a:xfrm>
          <a:prstGeom prst="rect">
            <a:avLst/>
          </a:prstGeom>
          <a:noFill/>
        </p:spPr>
        <p:txBody>
          <a:bodyPr wrap="square">
            <a:spAutoFit/>
          </a:bodyPr>
          <a:lstStyle/>
          <a:p>
            <a:pPr marR="0" lvl="0">
              <a:lnSpc>
                <a:spcPts val="3000"/>
              </a:lnSpc>
              <a:spcBef>
                <a:spcPts val="0"/>
              </a:spcBef>
              <a:spcAft>
                <a:spcPts val="1200"/>
              </a:spcAft>
              <a:tabLst>
                <a:tab pos="4572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Boon </a:t>
            </a:r>
            <a:r>
              <a:rPr lang="en-US" sz="2400" dirty="0" err="1">
                <a:solidFill>
                  <a:schemeClr val="bg1"/>
                </a:solidFill>
                <a:latin typeface="Now" panose="020B0604020202020204" charset="0"/>
                <a:ea typeface="Calibri" panose="020F0502020204030204" pitchFamily="34" charset="0"/>
                <a:cs typeface="Times New Roman" panose="02020603050405020304" pitchFamily="18" charset="0"/>
              </a:rPr>
              <a:t>R</a:t>
            </a:r>
            <a:r>
              <a:rPr lang="en-U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ueang</a:t>
            </a: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 women’s group for conservation was inspired by PWN</a:t>
            </a:r>
          </a:p>
          <a:p>
            <a:pPr marL="742950" marR="0" lvl="1" indent="-285750">
              <a:lnSpc>
                <a:spcPts val="3000"/>
              </a:lnSpc>
              <a:spcBef>
                <a:spcPts val="0"/>
              </a:spcBef>
              <a:spcAft>
                <a:spcPts val="1200"/>
              </a:spcAft>
              <a:buFont typeface="Arial" panose="020B0604020202020204" pitchFamily="34" charset="0"/>
              <a:buChar char="•"/>
              <a:tabLst>
                <a:tab pos="9144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Boon </a:t>
            </a:r>
            <a:r>
              <a:rPr lang="en-U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Rueang</a:t>
            </a: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 has the biggest wetland forest in lower Ing River, managed by the Boon </a:t>
            </a:r>
            <a:r>
              <a:rPr lang="en-US" sz="2400" dirty="0" err="1">
                <a:solidFill>
                  <a:schemeClr val="bg1"/>
                </a:solidFill>
                <a:latin typeface="Now" panose="020B0604020202020204" charset="0"/>
                <a:ea typeface="Calibri" panose="020F0502020204030204" pitchFamily="34" charset="0"/>
                <a:cs typeface="Times New Roman" panose="02020603050405020304" pitchFamily="18" charset="0"/>
              </a:rPr>
              <a:t>Rue</a:t>
            </a:r>
            <a:r>
              <a:rPr lang="en-U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ang</a:t>
            </a: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 Wetland Forest Conservation Group – </a:t>
            </a:r>
            <a:r>
              <a:rPr lang="en-U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includingthe</a:t>
            </a: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 women’s group</a:t>
            </a:r>
          </a:p>
          <a:p>
            <a:pPr marL="742950" marR="0" lvl="1" indent="-285750">
              <a:lnSpc>
                <a:spcPts val="3000"/>
              </a:lnSpc>
              <a:spcBef>
                <a:spcPts val="0"/>
              </a:spcBef>
              <a:spcAft>
                <a:spcPts val="1200"/>
              </a:spcAft>
              <a:buFont typeface="Arial" panose="020B0604020202020204" pitchFamily="34" charset="0"/>
              <a:buChar char="•"/>
              <a:tabLst>
                <a:tab pos="9144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MCI supported the women’s group with the Conservation Group, including their research, publications, communications with authorities and media, organizing seminars in community, setting up conservation zone, setting up local learning center for visiting researchers</a:t>
            </a:r>
          </a:p>
          <a:p>
            <a:pPr marL="742950" marR="0" lvl="1" indent="-285750">
              <a:lnSpc>
                <a:spcPts val="3000"/>
              </a:lnSpc>
              <a:spcBef>
                <a:spcPts val="0"/>
              </a:spcBef>
              <a:spcAft>
                <a:spcPts val="1200"/>
              </a:spcAft>
              <a:buFont typeface="Arial" panose="020B0604020202020204" pitchFamily="34" charset="0"/>
              <a:buChar char="•"/>
              <a:tabLst>
                <a:tab pos="914400" algn="l"/>
              </a:tabLst>
            </a:pP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2020: Boon </a:t>
            </a:r>
            <a:r>
              <a:rPr lang="en-US" sz="2400" dirty="0" err="1">
                <a:solidFill>
                  <a:schemeClr val="bg1"/>
                </a:solidFill>
                <a:effectLst/>
                <a:latin typeface="Now" panose="020B0604020202020204" charset="0"/>
                <a:ea typeface="Calibri" panose="020F0502020204030204" pitchFamily="34" charset="0"/>
                <a:cs typeface="Times New Roman" panose="02020603050405020304" pitchFamily="18" charset="0"/>
              </a:rPr>
              <a:t>Rueang</a:t>
            </a: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 Wetland Forest Conservation Grou</a:t>
            </a:r>
            <a:r>
              <a:rPr lang="en-US" sz="2400" dirty="0">
                <a:solidFill>
                  <a:schemeClr val="bg1"/>
                </a:solidFill>
                <a:latin typeface="Now" panose="020B0604020202020204" charset="0"/>
                <a:ea typeface="Calibri" panose="020F0502020204030204" pitchFamily="34" charset="0"/>
                <a:cs typeface="Times New Roman" panose="02020603050405020304" pitchFamily="18" charset="0"/>
              </a:rPr>
              <a:t>p was awarded</a:t>
            </a:r>
            <a:r>
              <a:rPr lang="en-US" sz="2400" dirty="0">
                <a:solidFill>
                  <a:schemeClr val="bg1"/>
                </a:solidFill>
                <a:effectLst/>
                <a:latin typeface="Now" panose="020B0604020202020204" charset="0"/>
                <a:ea typeface="Calibri" panose="020F0502020204030204" pitchFamily="34" charset="0"/>
                <a:cs typeface="Times New Roman" panose="02020603050405020304" pitchFamily="18" charset="0"/>
              </a:rPr>
              <a:t> Equator Prize from UNDP</a:t>
            </a:r>
          </a:p>
        </p:txBody>
      </p:sp>
      <p:pic>
        <p:nvPicPr>
          <p:cNvPr id="19" name="Picture 18" descr="A group of people posing for a photo in front of a screen&#10;&#10;Description automatically generated">
            <a:extLst>
              <a:ext uri="{FF2B5EF4-FFF2-40B4-BE49-F238E27FC236}">
                <a16:creationId xmlns:a16="http://schemas.microsoft.com/office/drawing/2014/main" id="{2A892334-5E5E-4418-8D18-F214EB42842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36075" y="5156425"/>
            <a:ext cx="7742325" cy="4482875"/>
          </a:xfrm>
          <a:prstGeom prst="rect">
            <a:avLst/>
          </a:prstGeom>
        </p:spPr>
      </p:pic>
      <p:sp>
        <p:nvSpPr>
          <p:cNvPr id="22" name="TextBox 21">
            <a:extLst>
              <a:ext uri="{FF2B5EF4-FFF2-40B4-BE49-F238E27FC236}">
                <a16:creationId xmlns:a16="http://schemas.microsoft.com/office/drawing/2014/main" id="{8DF846CD-62FC-443D-86A3-57CBE46889CC}"/>
              </a:ext>
            </a:extLst>
          </p:cNvPr>
          <p:cNvSpPr txBox="1"/>
          <p:nvPr/>
        </p:nvSpPr>
        <p:spPr>
          <a:xfrm>
            <a:off x="10257312" y="3499933"/>
            <a:ext cx="7624063" cy="1015663"/>
          </a:xfrm>
          <a:prstGeom prst="rect">
            <a:avLst/>
          </a:prstGeom>
          <a:noFill/>
        </p:spPr>
        <p:txBody>
          <a:bodyPr wrap="square">
            <a:spAutoFit/>
          </a:bodyPr>
          <a:lstStyle/>
          <a:p>
            <a:pPr marR="0" lvl="0">
              <a:spcBef>
                <a:spcPts val="0"/>
              </a:spcBef>
              <a:spcAft>
                <a:spcPts val="0"/>
              </a:spcAft>
              <a:tabLst>
                <a:tab pos="457200" algn="l"/>
              </a:tabLst>
            </a:pPr>
            <a:r>
              <a:rPr lang="en-US" sz="3000" dirty="0">
                <a:solidFill>
                  <a:srgbClr val="CCEAE0"/>
                </a:solidFill>
                <a:effectLst/>
                <a:latin typeface="Now" panose="020B0604020202020204" charset="0"/>
                <a:ea typeface="Calibri" panose="020F0502020204030204" pitchFamily="34" charset="0"/>
                <a:cs typeface="Myanmar Text" panose="020B0502040204020203" pitchFamily="34" charset="0"/>
              </a:rPr>
              <a:t>“Women are inspiring other women through the networks.”</a:t>
            </a:r>
          </a:p>
        </p:txBody>
      </p:sp>
      <p:sp>
        <p:nvSpPr>
          <p:cNvPr id="23" name="TextBox 4">
            <a:extLst>
              <a:ext uri="{FF2B5EF4-FFF2-40B4-BE49-F238E27FC236}">
                <a16:creationId xmlns:a16="http://schemas.microsoft.com/office/drawing/2014/main" id="{D4A10A0B-DC9C-4A4E-A92D-827DA9FF8950}"/>
              </a:ext>
            </a:extLst>
          </p:cNvPr>
          <p:cNvSpPr txBox="1"/>
          <p:nvPr/>
        </p:nvSpPr>
        <p:spPr>
          <a:xfrm>
            <a:off x="12496800" y="5199211"/>
            <a:ext cx="4953000" cy="843949"/>
          </a:xfrm>
          <a:prstGeom prst="rect">
            <a:avLst/>
          </a:prstGeom>
        </p:spPr>
        <p:txBody>
          <a:bodyPr wrap="square" lIns="0" tIns="0" rIns="0" bIns="0" rtlCol="0" anchor="t">
            <a:spAutoFit/>
          </a:bodyPr>
          <a:lstStyle/>
          <a:p>
            <a:pPr algn="r">
              <a:lnSpc>
                <a:spcPts val="2240"/>
              </a:lnSpc>
            </a:pPr>
            <a:r>
              <a:rPr lang="en-US" dirty="0">
                <a:latin typeface="Now" panose="020B0604020202020204" charset="0"/>
              </a:rPr>
              <a:t>Annual meeting of The Women’s Network in The Ing River Basin for Environmental Conservation</a:t>
            </a:r>
            <a:r>
              <a:rPr lang="en-US">
                <a:latin typeface="Now" panose="020B0604020202020204" charset="0"/>
              </a:rPr>
              <a:t>. © Teerapong Pomun, </a:t>
            </a:r>
            <a:r>
              <a:rPr lang="en-US" dirty="0">
                <a:latin typeface="Now" panose="020B0604020202020204" charset="0"/>
              </a:rPr>
              <a:t>MCI</a:t>
            </a:r>
          </a:p>
        </p:txBody>
      </p:sp>
      <p:sp>
        <p:nvSpPr>
          <p:cNvPr id="24" name="TextBox 23">
            <a:extLst>
              <a:ext uri="{FF2B5EF4-FFF2-40B4-BE49-F238E27FC236}">
                <a16:creationId xmlns:a16="http://schemas.microsoft.com/office/drawing/2014/main" id="{F3B56B15-90D7-44B9-8969-85FD6FB83165}"/>
              </a:ext>
            </a:extLst>
          </p:cNvPr>
          <p:cNvSpPr txBox="1"/>
          <p:nvPr/>
        </p:nvSpPr>
        <p:spPr>
          <a:xfrm>
            <a:off x="540290" y="2883039"/>
            <a:ext cx="8065312" cy="492443"/>
          </a:xfrm>
          <a:prstGeom prst="rect">
            <a:avLst/>
          </a:prstGeom>
          <a:solidFill>
            <a:srgbClr val="F4A261">
              <a:alpha val="68000"/>
            </a:srgbClr>
          </a:solidFill>
        </p:spPr>
        <p:txBody>
          <a:bodyPr wrap="square" lIns="182880" tIns="91440" rIns="182880" bIns="91440">
            <a:spAutoFit/>
          </a:bodyPr>
          <a:lstStyle/>
          <a:p>
            <a:pPr marR="0" lvl="0">
              <a:spcBef>
                <a:spcPts val="0"/>
              </a:spcBef>
              <a:spcAft>
                <a:spcPts val="0"/>
              </a:spcAft>
              <a:tabLst>
                <a:tab pos="457200" algn="l"/>
              </a:tabLst>
            </a:pPr>
            <a:r>
              <a:rPr lang="en-US" sz="2000" dirty="0">
                <a:solidFill>
                  <a:schemeClr val="bg1"/>
                </a:solidFill>
                <a:effectLst/>
                <a:latin typeface="Now" panose="020B0604020202020204" charset="0"/>
                <a:ea typeface="Calibri" panose="020F0502020204030204" pitchFamily="34" charset="0"/>
                <a:cs typeface="Times New Roman" panose="02020603050405020304" pitchFamily="18" charset="0"/>
              </a:rPr>
              <a:t>Mekong Community Institute (MCI), Ing River Basin, Thailand</a:t>
            </a:r>
          </a:p>
        </p:txBody>
      </p:sp>
      <p:sp>
        <p:nvSpPr>
          <p:cNvPr id="25" name="AutoShape 2">
            <a:extLst>
              <a:ext uri="{FF2B5EF4-FFF2-40B4-BE49-F238E27FC236}">
                <a16:creationId xmlns:a16="http://schemas.microsoft.com/office/drawing/2014/main" id="{99B70C35-7297-412B-B5CE-3B0AE2C96DC1}"/>
              </a:ext>
            </a:extLst>
          </p:cNvPr>
          <p:cNvSpPr/>
          <p:nvPr/>
        </p:nvSpPr>
        <p:spPr>
          <a:xfrm flipH="1" flipV="1">
            <a:off x="10169284" y="3574432"/>
            <a:ext cx="0" cy="937461"/>
          </a:xfrm>
          <a:prstGeom prst="line">
            <a:avLst/>
          </a:prstGeom>
          <a:ln w="28575" cap="rnd">
            <a:solidFill>
              <a:srgbClr val="F9844A"/>
            </a:solidFill>
            <a:prstDash val="sysDot"/>
            <a:headEnd type="none" w="sm" len="sm"/>
            <a:tailEnd type="none" w="sm" len="sm"/>
          </a:ln>
        </p:spPr>
      </p:sp>
    </p:spTree>
    <p:extLst>
      <p:ext uri="{BB962C8B-B14F-4D97-AF65-F5344CB8AC3E}">
        <p14:creationId xmlns:p14="http://schemas.microsoft.com/office/powerpoint/2010/main" val="3296745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lant&#10;&#10;Description automatically generated">
            <a:extLst>
              <a:ext uri="{FF2B5EF4-FFF2-40B4-BE49-F238E27FC236}">
                <a16:creationId xmlns:a16="http://schemas.microsoft.com/office/drawing/2014/main" id="{B8F375E6-6F00-4E6A-8B67-F6DE5A79FC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18288000" cy="10287001"/>
          </a:xfrm>
          <a:prstGeom prst="rect">
            <a:avLst/>
          </a:prstGeom>
        </p:spPr>
      </p:pic>
      <p:sp>
        <p:nvSpPr>
          <p:cNvPr id="53" name="Freeform 4">
            <a:extLst>
              <a:ext uri="{FF2B5EF4-FFF2-40B4-BE49-F238E27FC236}">
                <a16:creationId xmlns:a16="http://schemas.microsoft.com/office/drawing/2014/main" id="{E9947547-0A57-4AFD-8605-80AD0472A019}"/>
              </a:ext>
            </a:extLst>
          </p:cNvPr>
          <p:cNvSpPr/>
          <p:nvPr/>
        </p:nvSpPr>
        <p:spPr>
          <a:xfrm>
            <a:off x="0" y="-1"/>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5000"/>
            </a:srgbClr>
          </a:solidFill>
        </p:spPr>
        <p:txBody>
          <a:bodyPr/>
          <a:lstStyle/>
          <a:p>
            <a:endParaRPr lang="en-US"/>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10" name="Rectangle 9">
            <a:extLst>
              <a:ext uri="{FF2B5EF4-FFF2-40B4-BE49-F238E27FC236}">
                <a16:creationId xmlns:a16="http://schemas.microsoft.com/office/drawing/2014/main" id="{376D193F-DF5A-4F58-9C84-6864411AE01F}"/>
              </a:ext>
            </a:extLst>
          </p:cNvPr>
          <p:cNvSpPr/>
          <p:nvPr/>
        </p:nvSpPr>
        <p:spPr>
          <a:xfrm>
            <a:off x="1828800" y="430064"/>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Now" panose="020B0604020202020204" charset="0"/>
                <a:ea typeface="+mn-ea"/>
                <a:cs typeface="+mn-cs"/>
              </a:rPr>
              <a:t>AMPLIFYING WOMEN’S VOICES</a:t>
            </a:r>
          </a:p>
        </p:txBody>
      </p:sp>
      <p:sp>
        <p:nvSpPr>
          <p:cNvPr id="11" name="AutoShape 2">
            <a:extLst>
              <a:ext uri="{FF2B5EF4-FFF2-40B4-BE49-F238E27FC236}">
                <a16:creationId xmlns:a16="http://schemas.microsoft.com/office/drawing/2014/main" id="{1D0B0D89-F357-4276-8628-CF3BD59F0927}"/>
              </a:ext>
            </a:extLst>
          </p:cNvPr>
          <p:cNvSpPr/>
          <p:nvPr/>
        </p:nvSpPr>
        <p:spPr>
          <a:xfrm flipH="1" flipV="1">
            <a:off x="1686100" y="356887"/>
            <a:ext cx="0" cy="852237"/>
          </a:xfrm>
          <a:prstGeom prst="line">
            <a:avLst/>
          </a:prstGeom>
          <a:ln w="28575" cap="rnd">
            <a:solidFill>
              <a:srgbClr val="F9844A"/>
            </a:solidFill>
            <a:prstDash val="sysDot"/>
            <a:headEnd type="none" w="sm" len="sm"/>
            <a:tailEnd type="none" w="sm" len="sm"/>
          </a:ln>
        </p:spPr>
      </p:sp>
      <p:grpSp>
        <p:nvGrpSpPr>
          <p:cNvPr id="12" name="Group 3">
            <a:extLst>
              <a:ext uri="{FF2B5EF4-FFF2-40B4-BE49-F238E27FC236}">
                <a16:creationId xmlns:a16="http://schemas.microsoft.com/office/drawing/2014/main" id="{0711F00C-4782-4C48-9674-40C874D93459}"/>
              </a:ext>
            </a:extLst>
          </p:cNvPr>
          <p:cNvGrpSpPr/>
          <p:nvPr/>
        </p:nvGrpSpPr>
        <p:grpSpPr>
          <a:xfrm>
            <a:off x="478711" y="321059"/>
            <a:ext cx="978789" cy="978789"/>
            <a:chOff x="0" y="0"/>
            <a:chExt cx="6350000" cy="6350000"/>
          </a:xfrm>
          <a:solidFill>
            <a:srgbClr val="F4A261"/>
          </a:solidFill>
        </p:grpSpPr>
        <p:sp>
          <p:nvSpPr>
            <p:cNvPr id="13" name="Freeform 4">
              <a:extLst>
                <a:ext uri="{FF2B5EF4-FFF2-40B4-BE49-F238E27FC236}">
                  <a16:creationId xmlns:a16="http://schemas.microsoft.com/office/drawing/2014/main" id="{CFB9997F-5314-42E6-A7CB-42B5958144F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4" name="Graphic 13" descr="Megaphone outline">
            <a:extLst>
              <a:ext uri="{FF2B5EF4-FFF2-40B4-BE49-F238E27FC236}">
                <a16:creationId xmlns:a16="http://schemas.microsoft.com/office/drawing/2014/main" id="{EB32C7AD-4C7E-46CF-B5CC-E7F49B5C25F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3765" y="330748"/>
            <a:ext cx="816700" cy="816700"/>
          </a:xfrm>
          <a:prstGeom prst="rect">
            <a:avLst/>
          </a:prstGeom>
        </p:spPr>
      </p:pic>
      <p:sp>
        <p:nvSpPr>
          <p:cNvPr id="16" name="TextBox 15">
            <a:extLst>
              <a:ext uri="{FF2B5EF4-FFF2-40B4-BE49-F238E27FC236}">
                <a16:creationId xmlns:a16="http://schemas.microsoft.com/office/drawing/2014/main" id="{7DF1F7E4-F75E-4607-A48F-A996282E8353}"/>
              </a:ext>
            </a:extLst>
          </p:cNvPr>
          <p:cNvSpPr txBox="1"/>
          <p:nvPr/>
        </p:nvSpPr>
        <p:spPr>
          <a:xfrm>
            <a:off x="1828800" y="2324100"/>
            <a:ext cx="13868400" cy="6650154"/>
          </a:xfrm>
          <a:prstGeom prst="rect">
            <a:avLst/>
          </a:prstGeom>
          <a:solidFill>
            <a:srgbClr val="0A9396">
              <a:alpha val="78000"/>
            </a:srgbClr>
          </a:solidFill>
        </p:spPr>
        <p:txBody>
          <a:bodyPr wrap="square" lIns="182880" tIns="91440" rIns="182880" bIns="91440">
            <a:spAutoFit/>
          </a:bodyPr>
          <a:lstStyle/>
          <a:p>
            <a:pPr marL="0" marR="0">
              <a:lnSpc>
                <a:spcPts val="3000"/>
              </a:lnSpc>
              <a:spcBef>
                <a:spcPts val="0"/>
              </a:spcBef>
              <a:spcAft>
                <a:spcPts val="1200"/>
              </a:spcAft>
            </a:pPr>
            <a:r>
              <a:rPr lang="en-US" sz="2000" dirty="0">
                <a:solidFill>
                  <a:schemeClr val="bg1"/>
                </a:solidFill>
                <a:latin typeface="Now" panose="020B0604020202020204" charset="0"/>
                <a:ea typeface="Calibri" panose="020F0502020204030204" pitchFamily="34" charset="0"/>
                <a:cs typeface="Myanmar Text" panose="020B0502040204020203" pitchFamily="34" charset="0"/>
              </a:rPr>
              <a:t>My Village, Cambodia</a:t>
            </a:r>
            <a:endParaRPr lang="en-US" sz="2400" dirty="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0" marR="0">
              <a:lnSpc>
                <a:spcPts val="3000"/>
              </a:lnSpc>
              <a:spcBef>
                <a:spcPts val="0"/>
              </a:spcBef>
              <a:spcAft>
                <a:spcPts val="1200"/>
              </a:spcAft>
            </a:pPr>
            <a:r>
              <a:rPr lang="en-US" sz="2600" dirty="0">
                <a:solidFill>
                  <a:schemeClr val="bg1"/>
                </a:solidFill>
                <a:latin typeface="Now" panose="020B0604020202020204" charset="0"/>
                <a:ea typeface="Calibri" panose="020F0502020204030204" pitchFamily="34" charset="0"/>
                <a:cs typeface="Myanmar Text" panose="020B0502040204020203" pitchFamily="34" charset="0"/>
              </a:rPr>
              <a:t>To support women in sharing their voices, My Village works to build women’s capacity and to create enabling environments in public platforms:</a:t>
            </a:r>
          </a:p>
          <a:p>
            <a:pPr marL="0" marR="0">
              <a:lnSpc>
                <a:spcPts val="3000"/>
              </a:lnSpc>
              <a:spcBef>
                <a:spcPts val="0"/>
              </a:spcBef>
              <a:spcAft>
                <a:spcPts val="1200"/>
              </a:spcAft>
            </a:pPr>
            <a:endParaRPr lang="en-US" sz="2600" dirty="0">
              <a:solidFill>
                <a:schemeClr val="bg1"/>
              </a:solidFill>
              <a:latin typeface="Now" panose="020B0604020202020204" charset="0"/>
              <a:ea typeface="Calibri" panose="020F0502020204030204" pitchFamily="34" charset="0"/>
              <a:cs typeface="Myanmar Text" panose="020B0502040204020203" pitchFamily="34" charset="0"/>
            </a:endParaRPr>
          </a:p>
          <a:p>
            <a:pPr marL="342900" marR="0" lvl="0" indent="-342900">
              <a:lnSpc>
                <a:spcPts val="3000"/>
              </a:lnSpc>
              <a:spcBef>
                <a:spcPts val="0"/>
              </a:spcBef>
              <a:spcAft>
                <a:spcPts val="1200"/>
              </a:spcAft>
              <a:buFont typeface="Symbol" panose="05050102010706020507" pitchFamily="18" charset="2"/>
              <a:buChar char=""/>
            </a:pPr>
            <a:r>
              <a:rPr lang="en-US" sz="2600" dirty="0">
                <a:solidFill>
                  <a:schemeClr val="bg1"/>
                </a:solidFill>
                <a:effectLst/>
                <a:latin typeface="Now" panose="020B0604020202020204" charset="0"/>
                <a:ea typeface="Calibri" panose="020F0502020204030204" pitchFamily="34" charset="0"/>
                <a:cs typeface="Myanmar Text" panose="020B0502040204020203" pitchFamily="34" charset="0"/>
              </a:rPr>
              <a:t>Before public forum, usually hold one meeting with women to prepare: identify/discuss among themselves the issues they want to raise, ensure they have confidence to raise the issue in public forum</a:t>
            </a:r>
          </a:p>
          <a:p>
            <a:pPr marL="342900" marR="0" lvl="0" indent="-342900">
              <a:lnSpc>
                <a:spcPts val="3000"/>
              </a:lnSpc>
              <a:spcBef>
                <a:spcPts val="0"/>
              </a:spcBef>
              <a:spcAft>
                <a:spcPts val="1200"/>
              </a:spcAft>
              <a:buFont typeface="Symbol" panose="05050102010706020507" pitchFamily="18" charset="2"/>
              <a:buChar char=""/>
            </a:pPr>
            <a:endParaRPr lang="en-US" sz="2600" dirty="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342900" marR="0" lvl="0" indent="-342900">
              <a:lnSpc>
                <a:spcPts val="3000"/>
              </a:lnSpc>
              <a:spcBef>
                <a:spcPts val="0"/>
              </a:spcBef>
              <a:spcAft>
                <a:spcPts val="1200"/>
              </a:spcAft>
              <a:buFont typeface="Symbol" panose="05050102010706020507" pitchFamily="18" charset="2"/>
              <a:buChar char=""/>
            </a:pPr>
            <a:r>
              <a:rPr lang="en-US" sz="2600" dirty="0">
                <a:solidFill>
                  <a:schemeClr val="bg1"/>
                </a:solidFill>
                <a:effectLst/>
                <a:latin typeface="Now" panose="020B0604020202020204" charset="0"/>
                <a:ea typeface="Calibri" panose="020F0502020204030204" pitchFamily="34" charset="0"/>
                <a:cs typeface="Myanmar Text" panose="020B0502040204020203" pitchFamily="34" charset="0"/>
              </a:rPr>
              <a:t>Public Forum is a platform of the government; My Village learned that they can proactively work to organize and facilitate these Public Forums to ensure community (including women) inclusion</a:t>
            </a:r>
          </a:p>
          <a:p>
            <a:pPr marL="342900" marR="0" lvl="0" indent="-342900">
              <a:lnSpc>
                <a:spcPts val="3000"/>
              </a:lnSpc>
              <a:spcBef>
                <a:spcPts val="0"/>
              </a:spcBef>
              <a:spcAft>
                <a:spcPts val="1200"/>
              </a:spcAft>
              <a:buFont typeface="Symbol" panose="05050102010706020507" pitchFamily="18" charset="2"/>
              <a:buChar char=""/>
            </a:pPr>
            <a:endParaRPr lang="en-US" sz="2600" dirty="0">
              <a:solidFill>
                <a:schemeClr val="bg1"/>
              </a:solidFill>
              <a:effectLst/>
              <a:latin typeface="Now" panose="020B0604020202020204" charset="0"/>
              <a:ea typeface="Calibri" panose="020F0502020204030204" pitchFamily="34" charset="0"/>
              <a:cs typeface="Myanmar Text" panose="020B0502040204020203" pitchFamily="34" charset="0"/>
            </a:endParaRPr>
          </a:p>
          <a:p>
            <a:pPr marL="800100" lvl="1" indent="-342900">
              <a:lnSpc>
                <a:spcPts val="3000"/>
              </a:lnSpc>
              <a:spcAft>
                <a:spcPts val="1200"/>
              </a:spcAft>
              <a:buFont typeface="Wingdings" panose="05000000000000000000" pitchFamily="2" charset="2"/>
              <a:buChar char="à"/>
            </a:pPr>
            <a:r>
              <a:rPr lang="en-US" sz="2600" dirty="0">
                <a:solidFill>
                  <a:schemeClr val="bg1"/>
                </a:solidFill>
                <a:effectLst/>
                <a:latin typeface="Now" panose="020B0604020202020204" charset="0"/>
                <a:ea typeface="Calibri" panose="020F0502020204030204" pitchFamily="34" charset="0"/>
                <a:cs typeface="Myanmar Text" panose="020B0502040204020203" pitchFamily="34" charset="0"/>
                <a:sym typeface="Wingdings" panose="05000000000000000000" pitchFamily="2" charset="2"/>
              </a:rPr>
              <a:t>Works with communities and discusses with government authority ahead of time to get community concerns on the agenda</a:t>
            </a:r>
          </a:p>
        </p:txBody>
      </p:sp>
    </p:spTree>
    <p:extLst>
      <p:ext uri="{BB962C8B-B14F-4D97-AF65-F5344CB8AC3E}">
        <p14:creationId xmlns:p14="http://schemas.microsoft.com/office/powerpoint/2010/main" val="1936305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chemeClr val="bg1">
                <a:lumMod val="85000"/>
              </a:schemeClr>
            </a:solid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a:solidFill>
            <a:schemeClr val="bg1">
              <a:lumMod val="85000"/>
            </a:schemeClr>
          </a:solidFill>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8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1</a:t>
            </a:r>
          </a:p>
        </p:txBody>
      </p:sp>
      <p:sp>
        <p:nvSpPr>
          <p:cNvPr id="18" name="TextBox 18"/>
          <p:cNvSpPr txBox="1"/>
          <p:nvPr/>
        </p:nvSpPr>
        <p:spPr>
          <a:xfrm>
            <a:off x="591227" y="5715288"/>
            <a:ext cx="3812131" cy="2854371"/>
          </a:xfrm>
          <a:prstGeom prst="rect">
            <a:avLst/>
          </a:prstGeom>
        </p:spPr>
        <p:txBody>
          <a:bodyPr lIns="0" tIns="0" rIns="0" bIns="0" rtlCol="0" anchor="t">
            <a:spAutoFit/>
          </a:bodyPr>
          <a:lstStyle/>
          <a:p>
            <a:pPr algn="ctr">
              <a:lnSpc>
                <a:spcPts val="5179"/>
              </a:lnSpc>
            </a:pPr>
            <a:r>
              <a:rPr lang="en-US" sz="3699">
                <a:solidFill>
                  <a:srgbClr val="03989E"/>
                </a:solidFill>
                <a:latin typeface="Now"/>
              </a:rPr>
              <a:t>Why gender is important in conservation</a:t>
            </a:r>
          </a:p>
          <a:p>
            <a:pPr algn="ctr">
              <a:lnSpc>
                <a:spcPts val="3359"/>
              </a:lnSpc>
            </a:pPr>
            <a:r>
              <a:rPr lang="en-US" sz="2400">
                <a:solidFill>
                  <a:srgbClr val="03989E"/>
                </a:solidFill>
                <a:latin typeface="Now" panose="020B0604020202020204" charset="0"/>
              </a:rPr>
              <a:t>Context, Rationale, and Key Considerations</a:t>
            </a: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dirty="0">
                <a:solidFill>
                  <a:srgbClr val="FFFFFF"/>
                </a:solidFill>
                <a:latin typeface="Now"/>
              </a:rPr>
              <a:t>Modules</a:t>
            </a:r>
          </a:p>
        </p:txBody>
      </p:sp>
      <p:sp>
        <p:nvSpPr>
          <p:cNvPr id="22" name="TextBox 22"/>
          <p:cNvSpPr txBox="1"/>
          <p:nvPr/>
        </p:nvSpPr>
        <p:spPr>
          <a:xfrm>
            <a:off x="5176741" y="4627356"/>
            <a:ext cx="3812131" cy="504825"/>
          </a:xfrm>
          <a:prstGeom prst="rect">
            <a:avLst/>
          </a:prstGeom>
        </p:spPr>
        <p:txBody>
          <a:bodyPr lIns="0" tIns="0" rIns="0" bIns="0" rtlCol="0" anchor="t">
            <a:spAutoFit/>
          </a:bodyPr>
          <a:lstStyle/>
          <a:p>
            <a:pPr>
              <a:lnSpc>
                <a:spcPts val="4199"/>
              </a:lnSpc>
            </a:pPr>
            <a:r>
              <a:rPr lang="en-US" sz="2999">
                <a:solidFill>
                  <a:srgbClr val="FD9D24"/>
                </a:solidFill>
                <a:latin typeface="Now"/>
              </a:rPr>
              <a:t>Module 2</a:t>
            </a:r>
          </a:p>
        </p:txBody>
      </p:sp>
      <p:sp>
        <p:nvSpPr>
          <p:cNvPr id="23" name="TextBox 23"/>
          <p:cNvSpPr txBox="1"/>
          <p:nvPr/>
        </p:nvSpPr>
        <p:spPr>
          <a:xfrm>
            <a:off x="5063118" y="5715288"/>
            <a:ext cx="3812131" cy="3142616"/>
          </a:xfrm>
          <a:prstGeom prst="rect">
            <a:avLst/>
          </a:prstGeom>
        </p:spPr>
        <p:txBody>
          <a:bodyPr lIns="0" tIns="0" rIns="0" bIns="0" rtlCol="0" anchor="t">
            <a:spAutoFit/>
          </a:bodyPr>
          <a:lstStyle/>
          <a:p>
            <a:pPr algn="ctr">
              <a:lnSpc>
                <a:spcPts val="4339"/>
              </a:lnSpc>
            </a:pPr>
            <a:r>
              <a:rPr lang="en-US" sz="3099" dirty="0">
                <a:solidFill>
                  <a:srgbClr val="03989E"/>
                </a:solidFill>
                <a:latin typeface="Now"/>
              </a:rPr>
              <a:t>Framework:</a:t>
            </a:r>
          </a:p>
          <a:p>
            <a:pPr algn="ctr">
              <a:lnSpc>
                <a:spcPts val="5179"/>
              </a:lnSpc>
            </a:pPr>
            <a:r>
              <a:rPr lang="en-US" sz="3699" dirty="0">
                <a:solidFill>
                  <a:srgbClr val="03989E"/>
                </a:solidFill>
                <a:latin typeface="Now"/>
              </a:rPr>
              <a:t>Working to empower women in conservation</a:t>
            </a:r>
          </a:p>
        </p:txBody>
      </p:sp>
      <p:sp>
        <p:nvSpPr>
          <p:cNvPr id="24" name="TextBox 24"/>
          <p:cNvSpPr txBox="1"/>
          <p:nvPr/>
        </p:nvSpPr>
        <p:spPr>
          <a:xfrm>
            <a:off x="9663311" y="4627356"/>
            <a:ext cx="3812131" cy="504825"/>
          </a:xfrm>
          <a:prstGeom prst="rect">
            <a:avLst/>
          </a:prstGeom>
        </p:spPr>
        <p:txBody>
          <a:bodyPr lIns="0" tIns="0" rIns="0" bIns="0" rtlCol="0" anchor="t">
            <a:spAutoFit/>
          </a:bodyPr>
          <a:lstStyle/>
          <a:p>
            <a:pPr>
              <a:lnSpc>
                <a:spcPts val="4199"/>
              </a:lnSpc>
            </a:pPr>
            <a:r>
              <a:rPr lang="en-US" sz="2999">
                <a:solidFill>
                  <a:srgbClr val="FD9D24"/>
                </a:solidFill>
                <a:latin typeface="Now"/>
              </a:rPr>
              <a:t>Module 3</a:t>
            </a:r>
          </a:p>
        </p:txBody>
      </p:sp>
      <p:sp>
        <p:nvSpPr>
          <p:cNvPr id="25" name="TextBox 25"/>
          <p:cNvSpPr txBox="1"/>
          <p:nvPr/>
        </p:nvSpPr>
        <p:spPr>
          <a:xfrm>
            <a:off x="9549688" y="5715288"/>
            <a:ext cx="3812131" cy="1934846"/>
          </a:xfrm>
          <a:prstGeom prst="rect">
            <a:avLst/>
          </a:prstGeom>
        </p:spPr>
        <p:txBody>
          <a:bodyPr lIns="0" tIns="0" rIns="0" bIns="0" rtlCol="0" anchor="t">
            <a:spAutoFit/>
          </a:bodyPr>
          <a:lstStyle/>
          <a:p>
            <a:pPr algn="ctr">
              <a:lnSpc>
                <a:spcPts val="5179"/>
              </a:lnSpc>
            </a:pPr>
            <a:r>
              <a:rPr lang="en-US" sz="3699">
                <a:solidFill>
                  <a:srgbClr val="03989E"/>
                </a:solidFill>
                <a:latin typeface="Now"/>
              </a:rPr>
              <a:t>Ways of thinking &amp; Working in projects</a:t>
            </a: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dirty="0">
                <a:solidFill>
                  <a:srgbClr val="FD9D24"/>
                </a:solidFill>
                <a:latin typeface="Now"/>
              </a:rPr>
              <a:t>Annex</a:t>
            </a:r>
          </a:p>
        </p:txBody>
      </p:sp>
      <p:sp>
        <p:nvSpPr>
          <p:cNvPr id="27" name="TextBox 27"/>
          <p:cNvSpPr txBox="1"/>
          <p:nvPr/>
        </p:nvSpPr>
        <p:spPr>
          <a:xfrm>
            <a:off x="13993340" y="5715288"/>
            <a:ext cx="3812131" cy="1306961"/>
          </a:xfrm>
          <a:prstGeom prst="rect">
            <a:avLst/>
          </a:prstGeom>
        </p:spPr>
        <p:txBody>
          <a:bodyPr lIns="0" tIns="0" rIns="0" bIns="0" rtlCol="0" anchor="t">
            <a:spAutoFit/>
          </a:bodyPr>
          <a:lstStyle/>
          <a:p>
            <a:pPr algn="ctr">
              <a:lnSpc>
                <a:spcPts val="5179"/>
              </a:lnSpc>
            </a:pPr>
            <a:r>
              <a:rPr lang="en-US" sz="3699" dirty="0">
                <a:solidFill>
                  <a:srgbClr val="03989E"/>
                </a:solidFill>
                <a:latin typeface="Now" panose="020B0604020202020204" charset="0"/>
              </a:rPr>
              <a:t>Further learning:</a:t>
            </a:r>
          </a:p>
          <a:p>
            <a:pPr algn="ctr">
              <a:lnSpc>
                <a:spcPts val="5179"/>
              </a:lnSpc>
            </a:pPr>
            <a:r>
              <a:rPr lang="en-US" sz="3200" dirty="0">
                <a:solidFill>
                  <a:srgbClr val="03989E"/>
                </a:solidFill>
                <a:latin typeface="Now" panose="020B0604020202020204" charset="0"/>
              </a:rPr>
              <a:t>Useful resources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200" y="440706"/>
            <a:ext cx="6553200" cy="334707"/>
          </a:xfrm>
          <a:prstGeom prst="rect">
            <a:avLst/>
          </a:prstGeom>
        </p:spPr>
        <p:txBody>
          <a:bodyPr wrap="square" lIns="0" tIns="0" rIns="0" bIns="0" rtlCol="0" anchor="t">
            <a:spAutoFit/>
          </a:bodyPr>
          <a:lstStyle/>
          <a:p>
            <a:pPr>
              <a:lnSpc>
                <a:spcPts val="2640"/>
              </a:lnSpc>
            </a:pPr>
            <a:r>
              <a:rPr lang="en-US" sz="2200">
                <a:solidFill>
                  <a:srgbClr val="FFFFFF"/>
                </a:solidFill>
                <a:latin typeface="Now Bold"/>
              </a:rPr>
              <a:t>EMPOWERING WOMEN IN CONSERVATION</a:t>
            </a:r>
            <a:endParaRPr lang="en-US" sz="2199">
              <a:solidFill>
                <a:srgbClr val="FFFFFF"/>
              </a:solidFill>
              <a:latin typeface="Now Bold"/>
            </a:endParaRPr>
          </a:p>
        </p:txBody>
      </p:sp>
      <p:sp>
        <p:nvSpPr>
          <p:cNvPr id="29" name="AutoShape 4">
            <a:extLst>
              <a:ext uri="{FF2B5EF4-FFF2-40B4-BE49-F238E27FC236}">
                <a16:creationId xmlns:a16="http://schemas.microsoft.com/office/drawing/2014/main" id="{E9F3D7D2-9573-44D3-B9C9-06079613BE3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321F8C-AE02-4145-9455-E6DBED3EEA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872" b="10754"/>
          <a:stretch/>
        </p:blipFill>
        <p:spPr>
          <a:xfrm>
            <a:off x="1" y="1"/>
            <a:ext cx="18288000" cy="1028699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4850"/>
            <a:ext cx="18288000" cy="10287000"/>
          </a:xfrm>
          <a:custGeom>
            <a:avLst/>
            <a:gdLst/>
            <a:ahLst/>
            <a:cxnLst/>
            <a:rect l="l" t="t" r="r" b="b"/>
            <a:pathLst>
              <a:path w="1913890" h="1913890">
                <a:moveTo>
                  <a:pt x="0" y="0"/>
                </a:moveTo>
                <a:lnTo>
                  <a:pt x="1913890" y="0"/>
                </a:lnTo>
                <a:lnTo>
                  <a:pt x="1913890" y="1913890"/>
                </a:lnTo>
                <a:lnTo>
                  <a:pt x="0" y="1913890"/>
                </a:lnTo>
                <a:close/>
              </a:path>
            </a:pathLst>
          </a:custGeom>
          <a:gradFill>
            <a:gsLst>
              <a:gs pos="0">
                <a:schemeClr val="tx1">
                  <a:alpha val="0"/>
                </a:schemeClr>
              </a:gs>
              <a:gs pos="83000">
                <a:schemeClr val="tx1">
                  <a:alpha val="43000"/>
                </a:schemeClr>
              </a:gs>
              <a:gs pos="100000">
                <a:schemeClr val="tx1">
                  <a:alpha val="66000"/>
                </a:schemeClr>
              </a:gs>
            </a:gsLst>
            <a:lin ang="5400000" scaled="1"/>
          </a:gradFill>
        </p:spPr>
      </p:sp>
      <p:sp>
        <p:nvSpPr>
          <p:cNvPr id="17" name="TextBox 4">
            <a:extLst>
              <a:ext uri="{FF2B5EF4-FFF2-40B4-BE49-F238E27FC236}">
                <a16:creationId xmlns:a16="http://schemas.microsoft.com/office/drawing/2014/main" id="{2B3E693F-2A01-4207-88C9-E2E403949B09}"/>
              </a:ext>
            </a:extLst>
          </p:cNvPr>
          <p:cNvSpPr txBox="1"/>
          <p:nvPr/>
        </p:nvSpPr>
        <p:spPr>
          <a:xfrm>
            <a:off x="13597596" y="9252551"/>
            <a:ext cx="4385604" cy="843949"/>
          </a:xfrm>
          <a:prstGeom prst="rect">
            <a:avLst/>
          </a:prstGeom>
        </p:spPr>
        <p:txBody>
          <a:bodyPr wrap="square" lIns="0" tIns="0" rIns="0" bIns="0" rtlCol="0" anchor="t">
            <a:spAutoFit/>
          </a:bodyPr>
          <a:lstStyle/>
          <a:p>
            <a:pPr algn="r">
              <a:lnSpc>
                <a:spcPts val="2240"/>
              </a:lnSpc>
            </a:pPr>
            <a:r>
              <a:rPr lang="en-US" dirty="0">
                <a:solidFill>
                  <a:schemeClr val="bg1"/>
                </a:solidFill>
                <a:latin typeface="Now"/>
              </a:rPr>
              <a:t>Women facilitating a group discussion on fisheries resource management and climate change. © FACT</a:t>
            </a:r>
            <a:endParaRPr lang="en-US" dirty="0">
              <a:solidFill>
                <a:schemeClr val="bg1"/>
              </a:solidFill>
              <a:highlight>
                <a:srgbClr val="FFFF00"/>
              </a:highlight>
              <a:latin typeface="Now"/>
            </a:endParaRPr>
          </a:p>
        </p:txBody>
      </p:sp>
      <p:sp>
        <p:nvSpPr>
          <p:cNvPr id="6" name="TextBox 2">
            <a:extLst>
              <a:ext uri="{FF2B5EF4-FFF2-40B4-BE49-F238E27FC236}">
                <a16:creationId xmlns:a16="http://schemas.microsoft.com/office/drawing/2014/main" id="{08208AB9-C757-4602-AB19-06374EB09A59}"/>
              </a:ext>
            </a:extLst>
          </p:cNvPr>
          <p:cNvSpPr txBox="1"/>
          <p:nvPr/>
        </p:nvSpPr>
        <p:spPr>
          <a:xfrm>
            <a:off x="914400" y="7379319"/>
            <a:ext cx="11559517" cy="2154436"/>
          </a:xfrm>
          <a:prstGeom prst="rect">
            <a:avLst/>
          </a:prstGeom>
        </p:spPr>
        <p:txBody>
          <a:bodyPr lIns="0" tIns="0" rIns="0" bIns="0" rtlCol="0" anchor="t">
            <a:spAutoFit/>
          </a:bodyPr>
          <a:lstStyle/>
          <a:p>
            <a:pPr>
              <a:lnSpc>
                <a:spcPts val="8400"/>
              </a:lnSpc>
            </a:pPr>
            <a:r>
              <a:rPr lang="en-US" sz="7000" dirty="0">
                <a:solidFill>
                  <a:srgbClr val="FFFFFF"/>
                </a:solidFill>
                <a:latin typeface="Now"/>
              </a:rPr>
              <a:t>Ways of thinking &amp; working in projects</a:t>
            </a:r>
            <a:endParaRPr lang="en-US" sz="5500" dirty="0">
              <a:solidFill>
                <a:srgbClr val="FFFFFF"/>
              </a:solidFill>
              <a:latin typeface="Now"/>
            </a:endParaRPr>
          </a:p>
        </p:txBody>
      </p:sp>
      <p:sp>
        <p:nvSpPr>
          <p:cNvPr id="7" name="TextBox 10">
            <a:extLst>
              <a:ext uri="{FF2B5EF4-FFF2-40B4-BE49-F238E27FC236}">
                <a16:creationId xmlns:a16="http://schemas.microsoft.com/office/drawing/2014/main" id="{956326A7-415F-445C-8ED6-8F65816F81DB}"/>
              </a:ext>
            </a:extLst>
          </p:cNvPr>
          <p:cNvSpPr txBox="1"/>
          <p:nvPr/>
        </p:nvSpPr>
        <p:spPr>
          <a:xfrm>
            <a:off x="457200" y="440706"/>
            <a:ext cx="6553200" cy="334707"/>
          </a:xfrm>
          <a:prstGeom prst="rect">
            <a:avLst/>
          </a:prstGeom>
        </p:spPr>
        <p:txBody>
          <a:bodyPr wrap="square" lIns="0" tIns="0" rIns="0" bIns="0" rtlCol="0" anchor="t">
            <a:spAutoFit/>
          </a:bodyPr>
          <a:lstStyle/>
          <a:p>
            <a:pPr>
              <a:lnSpc>
                <a:spcPts val="2640"/>
              </a:lnSpc>
            </a:pPr>
            <a:r>
              <a:rPr lang="en-US" sz="2200">
                <a:solidFill>
                  <a:srgbClr val="FFFFFF"/>
                </a:solidFill>
                <a:latin typeface="Now Bold"/>
              </a:rPr>
              <a:t>EMPOWERING WOMEN IN CONSERVATION</a:t>
            </a:r>
            <a:endParaRPr lang="en-US" sz="2199">
              <a:solidFill>
                <a:srgbClr val="FFFFFF"/>
              </a:solidFill>
              <a:latin typeface="Now Bold"/>
            </a:endParaRPr>
          </a:p>
        </p:txBody>
      </p:sp>
      <p:sp>
        <p:nvSpPr>
          <p:cNvPr id="8" name="AutoShape 11">
            <a:extLst>
              <a:ext uri="{FF2B5EF4-FFF2-40B4-BE49-F238E27FC236}">
                <a16:creationId xmlns:a16="http://schemas.microsoft.com/office/drawing/2014/main" id="{1DE8BD39-2F72-4A43-873D-E5519D4A369E}"/>
              </a:ext>
            </a:extLst>
          </p:cNvPr>
          <p:cNvSpPr/>
          <p:nvPr/>
        </p:nvSpPr>
        <p:spPr>
          <a:xfrm>
            <a:off x="670754" y="6362700"/>
            <a:ext cx="2605846" cy="719932"/>
          </a:xfrm>
          <a:prstGeom prst="rect">
            <a:avLst/>
          </a:prstGeom>
          <a:solidFill>
            <a:srgbClr val="43AA8B"/>
          </a:solidFill>
        </p:spPr>
      </p:sp>
      <p:sp>
        <p:nvSpPr>
          <p:cNvPr id="9" name="TextBox 12">
            <a:extLst>
              <a:ext uri="{FF2B5EF4-FFF2-40B4-BE49-F238E27FC236}">
                <a16:creationId xmlns:a16="http://schemas.microsoft.com/office/drawing/2014/main" id="{4F61F9F1-49F6-4316-9400-4FB85E8DB6EB}"/>
              </a:ext>
            </a:extLst>
          </p:cNvPr>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dirty="0">
                <a:solidFill>
                  <a:srgbClr val="FFFFFF"/>
                </a:solidFill>
                <a:latin typeface="Now"/>
              </a:rPr>
              <a:t>Module 3</a:t>
            </a:r>
          </a:p>
        </p:txBody>
      </p:sp>
      <p:sp>
        <p:nvSpPr>
          <p:cNvPr id="10" name="AutoShape 4">
            <a:extLst>
              <a:ext uri="{FF2B5EF4-FFF2-40B4-BE49-F238E27FC236}">
                <a16:creationId xmlns:a16="http://schemas.microsoft.com/office/drawing/2014/main" id="{FBB6EBFB-7F7D-4D12-974A-D9F541251EA5}"/>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extLst>
      <p:ext uri="{BB962C8B-B14F-4D97-AF65-F5344CB8AC3E}">
        <p14:creationId xmlns:p14="http://schemas.microsoft.com/office/powerpoint/2010/main" val="237748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59000"/>
            </a:srgbClr>
          </a:solidFill>
        </p:spPr>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dirty="0">
                <a:solidFill>
                  <a:schemeClr val="bg1"/>
                </a:solidFill>
                <a:latin typeface="Now"/>
              </a:rPr>
              <a:t>MODULE 3</a:t>
            </a:r>
            <a:r>
              <a:rPr lang="en-US" sz="1600" dirty="0">
                <a:solidFill>
                  <a:schemeClr val="bg1"/>
                </a:solidFill>
                <a:latin typeface="Now"/>
              </a:rPr>
              <a:t> | WAYS OF WORKING</a:t>
            </a:r>
          </a:p>
        </p:txBody>
      </p:sp>
      <p:pic>
        <p:nvPicPr>
          <p:cNvPr id="12" name="Picture 11">
            <a:extLst>
              <a:ext uri="{FF2B5EF4-FFF2-40B4-BE49-F238E27FC236}">
                <a16:creationId xmlns:a16="http://schemas.microsoft.com/office/drawing/2014/main" id="{CBE77173-B8C9-4B94-8B21-B770AD9808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8028" y="3596784"/>
            <a:ext cx="8711944" cy="5890410"/>
          </a:xfrm>
          <a:prstGeom prst="rect">
            <a:avLst/>
          </a:prstGeom>
        </p:spPr>
      </p:pic>
      <p:sp>
        <p:nvSpPr>
          <p:cNvPr id="13" name="TextBox 12">
            <a:extLst>
              <a:ext uri="{FF2B5EF4-FFF2-40B4-BE49-F238E27FC236}">
                <a16:creationId xmlns:a16="http://schemas.microsoft.com/office/drawing/2014/main" id="{D46041AE-20E5-457A-A99B-BE474BE6B323}"/>
              </a:ext>
            </a:extLst>
          </p:cNvPr>
          <p:cNvSpPr txBox="1"/>
          <p:nvPr/>
        </p:nvSpPr>
        <p:spPr>
          <a:xfrm>
            <a:off x="4159074" y="1299508"/>
            <a:ext cx="9969852" cy="1938992"/>
          </a:xfrm>
          <a:prstGeom prst="rect">
            <a:avLst/>
          </a:prstGeom>
          <a:noFill/>
        </p:spPr>
        <p:txBody>
          <a:bodyPr wrap="square">
            <a:spAutoFit/>
          </a:bodyPr>
          <a:lstStyle/>
          <a:p>
            <a:pPr algn="ctr"/>
            <a:r>
              <a:rPr lang="en-US" sz="4000" dirty="0">
                <a:solidFill>
                  <a:schemeClr val="bg1"/>
                </a:solidFill>
                <a:latin typeface="Now" panose="020B0604020202020204" charset="0"/>
              </a:rPr>
              <a:t>Use this framework to help guide how you work to support women’s involvement in conservation</a:t>
            </a:r>
          </a:p>
        </p:txBody>
      </p:sp>
    </p:spTree>
    <p:extLst>
      <p:ext uri="{BB962C8B-B14F-4D97-AF65-F5344CB8AC3E}">
        <p14:creationId xmlns:p14="http://schemas.microsoft.com/office/powerpoint/2010/main" val="317892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dirty="0">
                <a:solidFill>
                  <a:schemeClr val="bg1"/>
                </a:solidFill>
                <a:latin typeface="Now"/>
              </a:rPr>
              <a:t>MODULE 3</a:t>
            </a:r>
            <a:r>
              <a:rPr lang="en-US" sz="1600" dirty="0">
                <a:solidFill>
                  <a:schemeClr val="bg1"/>
                </a:solidFill>
                <a:latin typeface="Now"/>
              </a:rPr>
              <a:t> | WAYS OF WORKING</a:t>
            </a:r>
          </a:p>
        </p:txBody>
      </p:sp>
      <p:sp>
        <p:nvSpPr>
          <p:cNvPr id="27" name="Freeform 4">
            <a:extLst>
              <a:ext uri="{FF2B5EF4-FFF2-40B4-BE49-F238E27FC236}">
                <a16:creationId xmlns:a16="http://schemas.microsoft.com/office/drawing/2014/main" id="{CB079B87-0ADD-4AFF-B776-502D3935D908}"/>
              </a:ext>
            </a:extLst>
          </p:cNvPr>
          <p:cNvSpPr/>
          <p:nvPr/>
        </p:nvSpPr>
        <p:spPr>
          <a:xfrm>
            <a:off x="609601" y="3650884"/>
            <a:ext cx="6254820" cy="3316043"/>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dirty="0"/>
          </a:p>
        </p:txBody>
      </p:sp>
      <p:sp>
        <p:nvSpPr>
          <p:cNvPr id="9" name="Rectangle 8">
            <a:extLst>
              <a:ext uri="{FF2B5EF4-FFF2-40B4-BE49-F238E27FC236}">
                <a16:creationId xmlns:a16="http://schemas.microsoft.com/office/drawing/2014/main" id="{42D24580-8968-4726-9BDA-43CC3DA7E988}"/>
              </a:ext>
            </a:extLst>
          </p:cNvPr>
          <p:cNvSpPr/>
          <p:nvPr/>
        </p:nvSpPr>
        <p:spPr>
          <a:xfrm>
            <a:off x="11975128" y="3776137"/>
            <a:ext cx="5927057" cy="143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rPr>
              <a:t>If you work to “put yourself in the shoes” of women involved in your project, you can better assess how to make your project more accessible and effective for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rPr>
              <a:t>You can do this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23" name="AutoShape 2">
            <a:extLst>
              <a:ext uri="{FF2B5EF4-FFF2-40B4-BE49-F238E27FC236}">
                <a16:creationId xmlns:a16="http://schemas.microsoft.com/office/drawing/2014/main" id="{89324FA6-52DC-4332-9FA3-C4AA9CCEAA43}"/>
              </a:ext>
            </a:extLst>
          </p:cNvPr>
          <p:cNvSpPr/>
          <p:nvPr/>
        </p:nvSpPr>
        <p:spPr>
          <a:xfrm>
            <a:off x="1218371" y="4604108"/>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3BC17304-2240-4E00-813A-E23966D865A8}"/>
              </a:ext>
            </a:extLst>
          </p:cNvPr>
          <p:cNvSpPr txBox="1"/>
          <p:nvPr/>
        </p:nvSpPr>
        <p:spPr>
          <a:xfrm>
            <a:off x="1218371" y="4801453"/>
            <a:ext cx="4914593" cy="1725857"/>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E1E"/>
                </a:solidFill>
                <a:effectLst/>
                <a:uLnTx/>
                <a:uFillTx/>
                <a:latin typeface="Now"/>
                <a:ea typeface="+mn-ea"/>
                <a:cs typeface="+mn-cs"/>
              </a:rPr>
              <a:t>Working to deeply understand and relate to the experiences, feelings, and needs of someone else</a:t>
            </a:r>
          </a:p>
        </p:txBody>
      </p:sp>
      <p:sp>
        <p:nvSpPr>
          <p:cNvPr id="25" name="TextBox 4">
            <a:extLst>
              <a:ext uri="{FF2B5EF4-FFF2-40B4-BE49-F238E27FC236}">
                <a16:creationId xmlns:a16="http://schemas.microsoft.com/office/drawing/2014/main" id="{7F8B690A-1E60-4B96-99A2-528D0691113C}"/>
              </a:ext>
            </a:extLst>
          </p:cNvPr>
          <p:cNvSpPr txBox="1"/>
          <p:nvPr/>
        </p:nvSpPr>
        <p:spPr>
          <a:xfrm>
            <a:off x="1218371" y="4076700"/>
            <a:ext cx="5257800"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FFCFD"/>
                </a:solidFill>
                <a:effectLst/>
                <a:uLnTx/>
                <a:uFillTx/>
                <a:latin typeface="Now Bold"/>
                <a:ea typeface="+mn-ea"/>
                <a:cs typeface="+mn-cs"/>
              </a:rPr>
              <a:t>Empathy</a:t>
            </a:r>
          </a:p>
        </p:txBody>
      </p:sp>
      <p:sp>
        <p:nvSpPr>
          <p:cNvPr id="26" name="Rectangle 25">
            <a:extLst>
              <a:ext uri="{FF2B5EF4-FFF2-40B4-BE49-F238E27FC236}">
                <a16:creationId xmlns:a16="http://schemas.microsoft.com/office/drawing/2014/main" id="{E4583976-C33E-4A9C-A242-40B20DB67A06}"/>
              </a:ext>
            </a:extLst>
          </p:cNvPr>
          <p:cNvSpPr/>
          <p:nvPr/>
        </p:nvSpPr>
        <p:spPr>
          <a:xfrm>
            <a:off x="12221277" y="6527310"/>
            <a:ext cx="5894012" cy="143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rPr>
              <a:t>Gender Analysis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rPr>
              <a:t>Stakeholder Discussions &amp;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Now" panose="020B0604020202020204" charset="0"/>
              </a:rPr>
              <a:t>Interviews/conversations with women</a:t>
            </a:r>
            <a:endPar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r>
              <a:rPr lang="en-US" sz="2200" dirty="0">
                <a:solidFill>
                  <a:prstClr val="white"/>
                </a:solidFill>
                <a:latin typeface="Now" panose="020B0604020202020204" charset="0"/>
              </a:rPr>
              <a:t>Monitoring &amp; Evaluation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7" name="Oval 6">
            <a:extLst>
              <a:ext uri="{FF2B5EF4-FFF2-40B4-BE49-F238E27FC236}">
                <a16:creationId xmlns:a16="http://schemas.microsoft.com/office/drawing/2014/main" id="{0E372862-7B14-47DF-9469-C8684E5522F0}"/>
              </a:ext>
            </a:extLst>
          </p:cNvPr>
          <p:cNvSpPr/>
          <p:nvPr/>
        </p:nvSpPr>
        <p:spPr>
          <a:xfrm>
            <a:off x="6270153" y="3543300"/>
            <a:ext cx="5464647" cy="4945364"/>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Graphic 9" descr="Woman outline">
            <a:extLst>
              <a:ext uri="{FF2B5EF4-FFF2-40B4-BE49-F238E27FC236}">
                <a16:creationId xmlns:a16="http://schemas.microsoft.com/office/drawing/2014/main" id="{E0332BC7-3EFC-40E4-A760-65F79B33C3E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6010" y="4760704"/>
            <a:ext cx="2608891" cy="2608891"/>
          </a:xfrm>
          <a:prstGeom prst="rect">
            <a:avLst/>
          </a:prstGeom>
        </p:spPr>
      </p:pic>
      <p:sp>
        <p:nvSpPr>
          <p:cNvPr id="14" name="Rectangle 13">
            <a:extLst>
              <a:ext uri="{FF2B5EF4-FFF2-40B4-BE49-F238E27FC236}">
                <a16:creationId xmlns:a16="http://schemas.microsoft.com/office/drawing/2014/main" id="{457DB7DC-264D-4FAC-9191-2E55B4957807}"/>
              </a:ext>
            </a:extLst>
          </p:cNvPr>
          <p:cNvSpPr/>
          <p:nvPr/>
        </p:nvSpPr>
        <p:spPr>
          <a:xfrm>
            <a:off x="7486464" y="4457590"/>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experiences</a:t>
            </a:r>
          </a:p>
        </p:txBody>
      </p:sp>
      <p:sp>
        <p:nvSpPr>
          <p:cNvPr id="16" name="Rectangle 15">
            <a:extLst>
              <a:ext uri="{FF2B5EF4-FFF2-40B4-BE49-F238E27FC236}">
                <a16:creationId xmlns:a16="http://schemas.microsoft.com/office/drawing/2014/main" id="{94A09DF4-BD42-4C68-9858-20345355C761}"/>
              </a:ext>
            </a:extLst>
          </p:cNvPr>
          <p:cNvSpPr/>
          <p:nvPr/>
        </p:nvSpPr>
        <p:spPr>
          <a:xfrm>
            <a:off x="9249585" y="4664412"/>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pressures</a:t>
            </a:r>
          </a:p>
        </p:txBody>
      </p:sp>
      <p:sp>
        <p:nvSpPr>
          <p:cNvPr id="17" name="Rectangle 16">
            <a:extLst>
              <a:ext uri="{FF2B5EF4-FFF2-40B4-BE49-F238E27FC236}">
                <a16:creationId xmlns:a16="http://schemas.microsoft.com/office/drawing/2014/main" id="{9A748849-6D21-4A79-B113-6DB7BD8C8E60}"/>
              </a:ext>
            </a:extLst>
          </p:cNvPr>
          <p:cNvSpPr/>
          <p:nvPr/>
        </p:nvSpPr>
        <p:spPr>
          <a:xfrm>
            <a:off x="7001610" y="5236388"/>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interests</a:t>
            </a:r>
          </a:p>
        </p:txBody>
      </p:sp>
      <p:sp>
        <p:nvSpPr>
          <p:cNvPr id="18" name="Rectangle 17">
            <a:extLst>
              <a:ext uri="{FF2B5EF4-FFF2-40B4-BE49-F238E27FC236}">
                <a16:creationId xmlns:a16="http://schemas.microsoft.com/office/drawing/2014/main" id="{4FEEEA34-0E8A-46F9-BC23-6BEEB862F61F}"/>
              </a:ext>
            </a:extLst>
          </p:cNvPr>
          <p:cNvSpPr/>
          <p:nvPr/>
        </p:nvSpPr>
        <p:spPr>
          <a:xfrm>
            <a:off x="9604603" y="5349408"/>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motivations</a:t>
            </a:r>
          </a:p>
        </p:txBody>
      </p:sp>
      <p:sp>
        <p:nvSpPr>
          <p:cNvPr id="19" name="Rectangle 18">
            <a:extLst>
              <a:ext uri="{FF2B5EF4-FFF2-40B4-BE49-F238E27FC236}">
                <a16:creationId xmlns:a16="http://schemas.microsoft.com/office/drawing/2014/main" id="{2C7964ED-4505-4A6C-8087-9ABB6CFAD709}"/>
              </a:ext>
            </a:extLst>
          </p:cNvPr>
          <p:cNvSpPr/>
          <p:nvPr/>
        </p:nvSpPr>
        <p:spPr>
          <a:xfrm>
            <a:off x="9514806" y="6158168"/>
            <a:ext cx="206759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commitments</a:t>
            </a:r>
          </a:p>
        </p:txBody>
      </p:sp>
      <p:sp>
        <p:nvSpPr>
          <p:cNvPr id="20" name="Rectangle 19">
            <a:extLst>
              <a:ext uri="{FF2B5EF4-FFF2-40B4-BE49-F238E27FC236}">
                <a16:creationId xmlns:a16="http://schemas.microsoft.com/office/drawing/2014/main" id="{E8014968-01B2-41E3-AC47-AD046B8995C6}"/>
              </a:ext>
            </a:extLst>
          </p:cNvPr>
          <p:cNvSpPr/>
          <p:nvPr/>
        </p:nvSpPr>
        <p:spPr>
          <a:xfrm>
            <a:off x="6686062" y="60515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relationships</a:t>
            </a:r>
          </a:p>
        </p:txBody>
      </p:sp>
      <p:sp>
        <p:nvSpPr>
          <p:cNvPr id="21" name="Rectangle 20">
            <a:extLst>
              <a:ext uri="{FF2B5EF4-FFF2-40B4-BE49-F238E27FC236}">
                <a16:creationId xmlns:a16="http://schemas.microsoft.com/office/drawing/2014/main" id="{A8E07046-A436-45A5-A98E-0AB3DC04EBD3}"/>
              </a:ext>
            </a:extLst>
          </p:cNvPr>
          <p:cNvSpPr/>
          <p:nvPr/>
        </p:nvSpPr>
        <p:spPr>
          <a:xfrm>
            <a:off x="7615764" y="67839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fears</a:t>
            </a:r>
          </a:p>
        </p:txBody>
      </p:sp>
      <p:sp>
        <p:nvSpPr>
          <p:cNvPr id="22" name="Rectangle 21">
            <a:extLst>
              <a:ext uri="{FF2B5EF4-FFF2-40B4-BE49-F238E27FC236}">
                <a16:creationId xmlns:a16="http://schemas.microsoft.com/office/drawing/2014/main" id="{732547C8-7A10-4578-A5EC-67701BF6D6C9}"/>
              </a:ext>
            </a:extLst>
          </p:cNvPr>
          <p:cNvSpPr/>
          <p:nvPr/>
        </p:nvSpPr>
        <p:spPr>
          <a:xfrm>
            <a:off x="9440119" y="696692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ambitions</a:t>
            </a:r>
          </a:p>
        </p:txBody>
      </p:sp>
      <p:sp>
        <p:nvSpPr>
          <p:cNvPr id="8" name="TextBox 7">
            <a:extLst>
              <a:ext uri="{FF2B5EF4-FFF2-40B4-BE49-F238E27FC236}">
                <a16:creationId xmlns:a16="http://schemas.microsoft.com/office/drawing/2014/main" id="{39CC61ED-A33D-4511-B2CD-AFAA0E591182}"/>
              </a:ext>
            </a:extLst>
          </p:cNvPr>
          <p:cNvSpPr txBox="1"/>
          <p:nvPr/>
        </p:nvSpPr>
        <p:spPr>
          <a:xfrm>
            <a:off x="3112240" y="1445955"/>
            <a:ext cx="12063521"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Now" panose="020B0604020202020204" charset="0"/>
                <a:ea typeface="+mn-ea"/>
                <a:cs typeface="+mn-cs"/>
              </a:rPr>
              <a:t>...and incorporate mindful assessment of how your project supports women,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Now" panose="020B0604020202020204" charset="0"/>
                <a:ea typeface="+mn-ea"/>
                <a:cs typeface="+mn-cs"/>
              </a:rPr>
              <a:t>EMPATHY</a:t>
            </a:r>
          </a:p>
        </p:txBody>
      </p:sp>
    </p:spTree>
    <p:extLst>
      <p:ext uri="{BB962C8B-B14F-4D97-AF65-F5344CB8AC3E}">
        <p14:creationId xmlns:p14="http://schemas.microsoft.com/office/powerpoint/2010/main" val="156306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F26C8-A5D4-461C-8B97-E3A19EDC3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20" y="0"/>
            <a:ext cx="18271759" cy="10287000"/>
          </a:xfrm>
          <a:prstGeom prst="rect">
            <a:avLst/>
          </a:prstGeom>
        </p:spPr>
      </p:pic>
      <p:sp>
        <p:nvSpPr>
          <p:cNvPr id="15" name="Freeform 4">
            <a:extLst>
              <a:ext uri="{FF2B5EF4-FFF2-40B4-BE49-F238E27FC236}">
                <a16:creationId xmlns:a16="http://schemas.microsoft.com/office/drawing/2014/main" id="{2B42AB79-31F4-4B83-8B82-C1637D12A4C1}"/>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66000"/>
            </a:srgbClr>
          </a:solidFill>
        </p:spPr>
      </p:sp>
      <p:sp>
        <p:nvSpPr>
          <p:cNvPr id="11" name="TextBox 3">
            <a:extLst>
              <a:ext uri="{FF2B5EF4-FFF2-40B4-BE49-F238E27FC236}">
                <a16:creationId xmlns:a16="http://schemas.microsoft.com/office/drawing/2014/main" id="{0CF907FD-062B-4AAC-A811-FF01FF086785}"/>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dirty="0">
                <a:solidFill>
                  <a:schemeClr val="bg1"/>
                </a:solidFill>
                <a:latin typeface="Now"/>
              </a:rPr>
              <a:t>MODULE 3</a:t>
            </a:r>
            <a:r>
              <a:rPr lang="en-US" sz="1600" dirty="0">
                <a:solidFill>
                  <a:schemeClr val="bg1"/>
                </a:solidFill>
                <a:latin typeface="Now"/>
              </a:rPr>
              <a:t> | WAYS OF WORKING</a:t>
            </a:r>
          </a:p>
        </p:txBody>
      </p:sp>
      <p:sp>
        <p:nvSpPr>
          <p:cNvPr id="27" name="Freeform 4">
            <a:extLst>
              <a:ext uri="{FF2B5EF4-FFF2-40B4-BE49-F238E27FC236}">
                <a16:creationId xmlns:a16="http://schemas.microsoft.com/office/drawing/2014/main" id="{CB079B87-0ADD-4AFF-B776-502D3935D908}"/>
              </a:ext>
            </a:extLst>
          </p:cNvPr>
          <p:cNvSpPr/>
          <p:nvPr/>
        </p:nvSpPr>
        <p:spPr>
          <a:xfrm>
            <a:off x="609601" y="3650884"/>
            <a:ext cx="6254820" cy="3316043"/>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dirty="0"/>
          </a:p>
        </p:txBody>
      </p:sp>
      <p:sp>
        <p:nvSpPr>
          <p:cNvPr id="23" name="AutoShape 2">
            <a:extLst>
              <a:ext uri="{FF2B5EF4-FFF2-40B4-BE49-F238E27FC236}">
                <a16:creationId xmlns:a16="http://schemas.microsoft.com/office/drawing/2014/main" id="{89324FA6-52DC-4332-9FA3-C4AA9CCEAA43}"/>
              </a:ext>
            </a:extLst>
          </p:cNvPr>
          <p:cNvSpPr/>
          <p:nvPr/>
        </p:nvSpPr>
        <p:spPr>
          <a:xfrm>
            <a:off x="1218371" y="4604108"/>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3BC17304-2240-4E00-813A-E23966D865A8}"/>
              </a:ext>
            </a:extLst>
          </p:cNvPr>
          <p:cNvSpPr txBox="1"/>
          <p:nvPr/>
        </p:nvSpPr>
        <p:spPr>
          <a:xfrm>
            <a:off x="1218371" y="4801453"/>
            <a:ext cx="4914593" cy="1725857"/>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E1E1E"/>
                </a:solidFill>
                <a:effectLst/>
                <a:uLnTx/>
                <a:uFillTx/>
                <a:latin typeface="Now"/>
                <a:ea typeface="+mn-ea"/>
                <a:cs typeface="+mn-cs"/>
              </a:rPr>
              <a:t>Working to deeply understand and relate to the experiences, feelings, and needs of someone else</a:t>
            </a:r>
          </a:p>
        </p:txBody>
      </p:sp>
      <p:sp>
        <p:nvSpPr>
          <p:cNvPr id="25" name="TextBox 4">
            <a:extLst>
              <a:ext uri="{FF2B5EF4-FFF2-40B4-BE49-F238E27FC236}">
                <a16:creationId xmlns:a16="http://schemas.microsoft.com/office/drawing/2014/main" id="{7F8B690A-1E60-4B96-99A2-528D0691113C}"/>
              </a:ext>
            </a:extLst>
          </p:cNvPr>
          <p:cNvSpPr txBox="1"/>
          <p:nvPr/>
        </p:nvSpPr>
        <p:spPr>
          <a:xfrm>
            <a:off x="1218371" y="4076700"/>
            <a:ext cx="5257800"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FFCFD"/>
                </a:solidFill>
                <a:effectLst/>
                <a:uLnTx/>
                <a:uFillTx/>
                <a:latin typeface="Now Bold"/>
                <a:ea typeface="+mn-ea"/>
                <a:cs typeface="+mn-cs"/>
              </a:rPr>
              <a:t>Empathy</a:t>
            </a:r>
          </a:p>
        </p:txBody>
      </p:sp>
      <p:sp>
        <p:nvSpPr>
          <p:cNvPr id="7" name="Oval 6">
            <a:extLst>
              <a:ext uri="{FF2B5EF4-FFF2-40B4-BE49-F238E27FC236}">
                <a16:creationId xmlns:a16="http://schemas.microsoft.com/office/drawing/2014/main" id="{0E372862-7B14-47DF-9469-C8684E5522F0}"/>
              </a:ext>
            </a:extLst>
          </p:cNvPr>
          <p:cNvSpPr/>
          <p:nvPr/>
        </p:nvSpPr>
        <p:spPr>
          <a:xfrm>
            <a:off x="6270153" y="3543300"/>
            <a:ext cx="5464647" cy="4945364"/>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Graphic 9" descr="Woman outline">
            <a:extLst>
              <a:ext uri="{FF2B5EF4-FFF2-40B4-BE49-F238E27FC236}">
                <a16:creationId xmlns:a16="http://schemas.microsoft.com/office/drawing/2014/main" id="{E0332BC7-3EFC-40E4-A760-65F79B33C3E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6010" y="4760704"/>
            <a:ext cx="2608891" cy="2608891"/>
          </a:xfrm>
          <a:prstGeom prst="rect">
            <a:avLst/>
          </a:prstGeom>
        </p:spPr>
      </p:pic>
      <p:sp>
        <p:nvSpPr>
          <p:cNvPr id="14" name="Rectangle 13">
            <a:extLst>
              <a:ext uri="{FF2B5EF4-FFF2-40B4-BE49-F238E27FC236}">
                <a16:creationId xmlns:a16="http://schemas.microsoft.com/office/drawing/2014/main" id="{457DB7DC-264D-4FAC-9191-2E55B4957807}"/>
              </a:ext>
            </a:extLst>
          </p:cNvPr>
          <p:cNvSpPr/>
          <p:nvPr/>
        </p:nvSpPr>
        <p:spPr>
          <a:xfrm>
            <a:off x="7486464" y="4457590"/>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experiences</a:t>
            </a:r>
          </a:p>
        </p:txBody>
      </p:sp>
      <p:sp>
        <p:nvSpPr>
          <p:cNvPr id="16" name="Rectangle 15">
            <a:extLst>
              <a:ext uri="{FF2B5EF4-FFF2-40B4-BE49-F238E27FC236}">
                <a16:creationId xmlns:a16="http://schemas.microsoft.com/office/drawing/2014/main" id="{94A09DF4-BD42-4C68-9858-20345355C761}"/>
              </a:ext>
            </a:extLst>
          </p:cNvPr>
          <p:cNvSpPr/>
          <p:nvPr/>
        </p:nvSpPr>
        <p:spPr>
          <a:xfrm>
            <a:off x="9249585" y="4664412"/>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pressures</a:t>
            </a:r>
          </a:p>
        </p:txBody>
      </p:sp>
      <p:sp>
        <p:nvSpPr>
          <p:cNvPr id="17" name="Rectangle 16">
            <a:extLst>
              <a:ext uri="{FF2B5EF4-FFF2-40B4-BE49-F238E27FC236}">
                <a16:creationId xmlns:a16="http://schemas.microsoft.com/office/drawing/2014/main" id="{9A748849-6D21-4A79-B113-6DB7BD8C8E60}"/>
              </a:ext>
            </a:extLst>
          </p:cNvPr>
          <p:cNvSpPr/>
          <p:nvPr/>
        </p:nvSpPr>
        <p:spPr>
          <a:xfrm>
            <a:off x="7001610" y="5236388"/>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interests</a:t>
            </a:r>
          </a:p>
        </p:txBody>
      </p:sp>
      <p:sp>
        <p:nvSpPr>
          <p:cNvPr id="18" name="Rectangle 17">
            <a:extLst>
              <a:ext uri="{FF2B5EF4-FFF2-40B4-BE49-F238E27FC236}">
                <a16:creationId xmlns:a16="http://schemas.microsoft.com/office/drawing/2014/main" id="{4FEEEA34-0E8A-46F9-BC23-6BEEB862F61F}"/>
              </a:ext>
            </a:extLst>
          </p:cNvPr>
          <p:cNvSpPr/>
          <p:nvPr/>
        </p:nvSpPr>
        <p:spPr>
          <a:xfrm>
            <a:off x="9604603" y="5349408"/>
            <a:ext cx="1668629"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motivations</a:t>
            </a:r>
          </a:p>
        </p:txBody>
      </p:sp>
      <p:sp>
        <p:nvSpPr>
          <p:cNvPr id="19" name="Rectangle 18">
            <a:extLst>
              <a:ext uri="{FF2B5EF4-FFF2-40B4-BE49-F238E27FC236}">
                <a16:creationId xmlns:a16="http://schemas.microsoft.com/office/drawing/2014/main" id="{2C7964ED-4505-4A6C-8087-9ABB6CFAD709}"/>
              </a:ext>
            </a:extLst>
          </p:cNvPr>
          <p:cNvSpPr/>
          <p:nvPr/>
        </p:nvSpPr>
        <p:spPr>
          <a:xfrm>
            <a:off x="9514806" y="6158168"/>
            <a:ext cx="2067594"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commitments</a:t>
            </a:r>
          </a:p>
        </p:txBody>
      </p:sp>
      <p:sp>
        <p:nvSpPr>
          <p:cNvPr id="20" name="Rectangle 19">
            <a:extLst>
              <a:ext uri="{FF2B5EF4-FFF2-40B4-BE49-F238E27FC236}">
                <a16:creationId xmlns:a16="http://schemas.microsoft.com/office/drawing/2014/main" id="{E8014968-01B2-41E3-AC47-AD046B8995C6}"/>
              </a:ext>
            </a:extLst>
          </p:cNvPr>
          <p:cNvSpPr/>
          <p:nvPr/>
        </p:nvSpPr>
        <p:spPr>
          <a:xfrm>
            <a:off x="6686062" y="60515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relationships</a:t>
            </a:r>
          </a:p>
        </p:txBody>
      </p:sp>
      <p:sp>
        <p:nvSpPr>
          <p:cNvPr id="21" name="Rectangle 20">
            <a:extLst>
              <a:ext uri="{FF2B5EF4-FFF2-40B4-BE49-F238E27FC236}">
                <a16:creationId xmlns:a16="http://schemas.microsoft.com/office/drawing/2014/main" id="{A8E07046-A436-45A5-A98E-0AB3DC04EBD3}"/>
              </a:ext>
            </a:extLst>
          </p:cNvPr>
          <p:cNvSpPr/>
          <p:nvPr/>
        </p:nvSpPr>
        <p:spPr>
          <a:xfrm>
            <a:off x="7615764" y="678390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fears</a:t>
            </a:r>
          </a:p>
        </p:txBody>
      </p:sp>
      <p:sp>
        <p:nvSpPr>
          <p:cNvPr id="22" name="Rectangle 21">
            <a:extLst>
              <a:ext uri="{FF2B5EF4-FFF2-40B4-BE49-F238E27FC236}">
                <a16:creationId xmlns:a16="http://schemas.microsoft.com/office/drawing/2014/main" id="{732547C8-7A10-4578-A5EC-67701BF6D6C9}"/>
              </a:ext>
            </a:extLst>
          </p:cNvPr>
          <p:cNvSpPr/>
          <p:nvPr/>
        </p:nvSpPr>
        <p:spPr>
          <a:xfrm>
            <a:off x="9440119" y="6966928"/>
            <a:ext cx="1868110" cy="39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ambitions</a:t>
            </a:r>
          </a:p>
        </p:txBody>
      </p:sp>
      <p:sp>
        <p:nvSpPr>
          <p:cNvPr id="8" name="TextBox 7">
            <a:extLst>
              <a:ext uri="{FF2B5EF4-FFF2-40B4-BE49-F238E27FC236}">
                <a16:creationId xmlns:a16="http://schemas.microsoft.com/office/drawing/2014/main" id="{39CC61ED-A33D-4511-B2CD-AFAA0E591182}"/>
              </a:ext>
            </a:extLst>
          </p:cNvPr>
          <p:cNvSpPr txBox="1"/>
          <p:nvPr/>
        </p:nvSpPr>
        <p:spPr>
          <a:xfrm>
            <a:off x="3112240" y="1445955"/>
            <a:ext cx="12063521"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Now" panose="020B0604020202020204" charset="0"/>
                <a:ea typeface="+mn-ea"/>
                <a:cs typeface="+mn-cs"/>
              </a:rPr>
              <a:t>...and incorporate mindful assessment of how your project supports women, 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Now" panose="020B0604020202020204" charset="0"/>
                <a:ea typeface="+mn-ea"/>
                <a:cs typeface="+mn-cs"/>
              </a:rPr>
              <a:t>EMPATHY</a:t>
            </a:r>
          </a:p>
        </p:txBody>
      </p:sp>
      <p:sp>
        <p:nvSpPr>
          <p:cNvPr id="28" name="TextBox 27">
            <a:extLst>
              <a:ext uri="{FF2B5EF4-FFF2-40B4-BE49-F238E27FC236}">
                <a16:creationId xmlns:a16="http://schemas.microsoft.com/office/drawing/2014/main" id="{DF3801BB-85E6-47CE-96D5-D642255738F9}"/>
              </a:ext>
            </a:extLst>
          </p:cNvPr>
          <p:cNvSpPr txBox="1"/>
          <p:nvPr/>
        </p:nvSpPr>
        <p:spPr>
          <a:xfrm>
            <a:off x="11415380" y="6172091"/>
            <a:ext cx="6581453" cy="3046988"/>
          </a:xfrm>
          <a:prstGeom prst="rect">
            <a:avLst/>
          </a:prstGeom>
          <a:solidFill>
            <a:srgbClr val="F4A26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white"/>
                </a:solidFill>
                <a:effectLst/>
                <a:uLnTx/>
                <a:uFillTx/>
                <a:latin typeface="Now" panose="020B0604020202020204" charset="0"/>
                <a:ea typeface="+mn-ea"/>
                <a:cs typeface="+mn-cs"/>
              </a:rPr>
              <a:t>This is a good general practice whenever you are engaging with people – men, women, youths, indigenous peoples, authorities,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a:ln>
                  <a:noFill/>
                </a:ln>
                <a:solidFill>
                  <a:prstClr val="white"/>
                </a:solidFill>
                <a:effectLst/>
                <a:uLnTx/>
                <a:uFillTx/>
                <a:latin typeface="Now" panose="020B0604020202020204" charset="0"/>
                <a:ea typeface="+mn-ea"/>
                <a:cs typeface="+mn-cs"/>
              </a:rPr>
              <a:t>This can be incorporated in your gender analysis, project planning, activity development, monitoring &amp; evaluations!</a:t>
            </a:r>
          </a:p>
        </p:txBody>
      </p:sp>
    </p:spTree>
    <p:extLst>
      <p:ext uri="{BB962C8B-B14F-4D97-AF65-F5344CB8AC3E}">
        <p14:creationId xmlns:p14="http://schemas.microsoft.com/office/powerpoint/2010/main" val="3425878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92" name="Oval 91">
            <a:extLst>
              <a:ext uri="{FF2B5EF4-FFF2-40B4-BE49-F238E27FC236}">
                <a16:creationId xmlns:a16="http://schemas.microsoft.com/office/drawing/2014/main" id="{127807C9-83E5-4ADB-865B-95F07CFBE487}"/>
              </a:ext>
            </a:extLst>
          </p:cNvPr>
          <p:cNvSpPr/>
          <p:nvPr/>
        </p:nvSpPr>
        <p:spPr>
          <a:xfrm>
            <a:off x="3505200" y="2844685"/>
            <a:ext cx="11277600" cy="666369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25" name="Rectangle: Rounded Corners 24">
            <a:extLst>
              <a:ext uri="{FF2B5EF4-FFF2-40B4-BE49-F238E27FC236}">
                <a16:creationId xmlns:a16="http://schemas.microsoft.com/office/drawing/2014/main" id="{EFE60619-DF08-4453-A3D6-60124F44C58C}"/>
              </a:ext>
            </a:extLst>
          </p:cNvPr>
          <p:cNvSpPr/>
          <p:nvPr/>
        </p:nvSpPr>
        <p:spPr>
          <a:xfrm>
            <a:off x="5390285" y="3328463"/>
            <a:ext cx="2888476" cy="1403940"/>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LT Pro" panose="020B0504020202020204" pitchFamily="34" charset="0"/>
              </a:rPr>
              <a:t>Time needed for tending to household, childcare, livelihood</a:t>
            </a:r>
          </a:p>
        </p:txBody>
      </p:sp>
      <p:sp>
        <p:nvSpPr>
          <p:cNvPr id="26" name="Freeform: Shape 25">
            <a:extLst>
              <a:ext uri="{FF2B5EF4-FFF2-40B4-BE49-F238E27FC236}">
                <a16:creationId xmlns:a16="http://schemas.microsoft.com/office/drawing/2014/main" id="{DA0757BC-80B5-46A1-B587-DFDBE82FDF56}"/>
              </a:ext>
            </a:extLst>
          </p:cNvPr>
          <p:cNvSpPr/>
          <p:nvPr/>
        </p:nvSpPr>
        <p:spPr>
          <a:xfrm>
            <a:off x="8048270" y="4386381"/>
            <a:ext cx="71810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0818CCD2-5F59-460D-9BB2-D17731E5A052}"/>
              </a:ext>
            </a:extLst>
          </p:cNvPr>
          <p:cNvCxnSpPr>
            <a:cxnSpLocks/>
          </p:cNvCxnSpPr>
          <p:nvPr/>
        </p:nvCxnSpPr>
        <p:spPr>
          <a:xfrm>
            <a:off x="7287582" y="5626235"/>
            <a:ext cx="1218689" cy="214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E121C4F4-B664-46B1-BC85-35A2DDD1294D}"/>
              </a:ext>
            </a:extLst>
          </p:cNvPr>
          <p:cNvSpPr/>
          <p:nvPr/>
        </p:nvSpPr>
        <p:spPr>
          <a:xfrm flipV="1">
            <a:off x="8219509" y="7293105"/>
            <a:ext cx="850320" cy="788172"/>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1FD9A4C-31D4-44B8-A238-D411DF0E65CF}"/>
              </a:ext>
            </a:extLst>
          </p:cNvPr>
          <p:cNvSpPr/>
          <p:nvPr/>
        </p:nvSpPr>
        <p:spPr>
          <a:xfrm flipV="1">
            <a:off x="7576926" y="6500330"/>
            <a:ext cx="957474"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Woman with baby outline">
            <a:extLst>
              <a:ext uri="{FF2B5EF4-FFF2-40B4-BE49-F238E27FC236}">
                <a16:creationId xmlns:a16="http://schemas.microsoft.com/office/drawing/2014/main" id="{E51DBEAD-66EF-4A42-B0B6-D581339F222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85360" y="4053570"/>
            <a:ext cx="1005840" cy="1005840"/>
          </a:xfrm>
          <a:prstGeom prst="rect">
            <a:avLst/>
          </a:prstGeom>
        </p:spPr>
      </p:pic>
      <p:pic>
        <p:nvPicPr>
          <p:cNvPr id="32" name="Graphic 31" descr="Users outline">
            <a:extLst>
              <a:ext uri="{FF2B5EF4-FFF2-40B4-BE49-F238E27FC236}">
                <a16:creationId xmlns:a16="http://schemas.microsoft.com/office/drawing/2014/main" id="{03DA1C23-CED9-4D45-90F4-F041EE819C4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6516" y="6855029"/>
            <a:ext cx="914400" cy="914400"/>
          </a:xfrm>
          <a:prstGeom prst="rect">
            <a:avLst/>
          </a:prstGeom>
        </p:spPr>
      </p:pic>
      <p:pic>
        <p:nvPicPr>
          <p:cNvPr id="33" name="Graphic 32" descr="Children outline">
            <a:extLst>
              <a:ext uri="{FF2B5EF4-FFF2-40B4-BE49-F238E27FC236}">
                <a16:creationId xmlns:a16="http://schemas.microsoft.com/office/drawing/2014/main" id="{24DB8223-7002-4333-839A-C85EFBC3236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217607" y="7734300"/>
            <a:ext cx="914400" cy="914400"/>
          </a:xfrm>
          <a:prstGeom prst="rect">
            <a:avLst/>
          </a:prstGeom>
        </p:spPr>
      </p:pic>
      <p:sp>
        <p:nvSpPr>
          <p:cNvPr id="34" name="Rectangle: Rounded Corners 33">
            <a:extLst>
              <a:ext uri="{FF2B5EF4-FFF2-40B4-BE49-F238E27FC236}">
                <a16:creationId xmlns:a16="http://schemas.microsoft.com/office/drawing/2014/main" id="{BC1CFB4D-E729-4F4A-9E7D-07A6BE54330F}"/>
              </a:ext>
            </a:extLst>
          </p:cNvPr>
          <p:cNvSpPr/>
          <p:nvPr/>
        </p:nvSpPr>
        <p:spPr>
          <a:xfrm>
            <a:off x="4403068" y="5220488"/>
            <a:ext cx="2942839" cy="1237856"/>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LT Pro" panose="020B0504020202020204" pitchFamily="34" charset="0"/>
              </a:rPr>
              <a:t>Gender norms discouraging women’s involvement outside of household</a:t>
            </a:r>
          </a:p>
        </p:txBody>
      </p:sp>
      <p:sp>
        <p:nvSpPr>
          <p:cNvPr id="35" name="Rectangle: Rounded Corners 34">
            <a:extLst>
              <a:ext uri="{FF2B5EF4-FFF2-40B4-BE49-F238E27FC236}">
                <a16:creationId xmlns:a16="http://schemas.microsoft.com/office/drawing/2014/main" id="{4F37B934-7776-4791-81C1-8E8F395C7108}"/>
              </a:ext>
            </a:extLst>
          </p:cNvPr>
          <p:cNvSpPr/>
          <p:nvPr/>
        </p:nvSpPr>
        <p:spPr>
          <a:xfrm>
            <a:off x="4899615" y="6572645"/>
            <a:ext cx="2820164" cy="1237856"/>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LT Pro" panose="020B0504020202020204" pitchFamily="34" charset="0"/>
              </a:rPr>
              <a:t>Fear of disapproval from family, neighbors</a:t>
            </a:r>
          </a:p>
        </p:txBody>
      </p:sp>
      <p:pic>
        <p:nvPicPr>
          <p:cNvPr id="36" name="Graphic 35" descr="House outline">
            <a:extLst>
              <a:ext uri="{FF2B5EF4-FFF2-40B4-BE49-F238E27FC236}">
                <a16:creationId xmlns:a16="http://schemas.microsoft.com/office/drawing/2014/main" id="{280C76FD-DC20-487F-8B89-33920E30B3D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92681" y="5498333"/>
            <a:ext cx="914400" cy="914400"/>
          </a:xfrm>
          <a:prstGeom prst="rect">
            <a:avLst/>
          </a:prstGeom>
        </p:spPr>
      </p:pic>
      <p:pic>
        <p:nvPicPr>
          <p:cNvPr id="37" name="Graphic 36" descr="Teacher outline">
            <a:extLst>
              <a:ext uri="{FF2B5EF4-FFF2-40B4-BE49-F238E27FC236}">
                <a16:creationId xmlns:a16="http://schemas.microsoft.com/office/drawing/2014/main" id="{78E39739-8A70-4A05-8CDE-75C0AABD990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791200" y="8115300"/>
            <a:ext cx="914400" cy="914400"/>
          </a:xfrm>
          <a:prstGeom prst="rect">
            <a:avLst/>
          </a:prstGeom>
        </p:spPr>
      </p:pic>
      <p:sp>
        <p:nvSpPr>
          <p:cNvPr id="38" name="Rectangle: Rounded Corners 37">
            <a:extLst>
              <a:ext uri="{FF2B5EF4-FFF2-40B4-BE49-F238E27FC236}">
                <a16:creationId xmlns:a16="http://schemas.microsoft.com/office/drawing/2014/main" id="{63F259A4-A432-40E9-972E-29C401D7A043}"/>
              </a:ext>
            </a:extLst>
          </p:cNvPr>
          <p:cNvSpPr/>
          <p:nvPr/>
        </p:nvSpPr>
        <p:spPr>
          <a:xfrm>
            <a:off x="6602461" y="8039100"/>
            <a:ext cx="2820164"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LT Pro" panose="020B0504020202020204" pitchFamily="34" charset="0"/>
              </a:rPr>
              <a:t>Lack of confidence in public speaking</a:t>
            </a:r>
          </a:p>
        </p:txBody>
      </p:sp>
      <p:sp>
        <p:nvSpPr>
          <p:cNvPr id="39" name="Rectangle: Rounded Corners 38">
            <a:extLst>
              <a:ext uri="{FF2B5EF4-FFF2-40B4-BE49-F238E27FC236}">
                <a16:creationId xmlns:a16="http://schemas.microsoft.com/office/drawing/2014/main" id="{4C81D37A-AA18-4362-ABD3-FF0B790F8427}"/>
              </a:ext>
            </a:extLst>
          </p:cNvPr>
          <p:cNvSpPr/>
          <p:nvPr/>
        </p:nvSpPr>
        <p:spPr>
          <a:xfrm>
            <a:off x="10568222" y="6896937"/>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venir Next LT Pro" panose="020B0504020202020204" pitchFamily="34" charset="0"/>
              </a:rPr>
              <a:t>Shy to speak in front of mixed men-women groups</a:t>
            </a:r>
          </a:p>
        </p:txBody>
      </p:sp>
      <p:pic>
        <p:nvPicPr>
          <p:cNvPr id="40" name="Graphic 39" descr="Bus outline">
            <a:extLst>
              <a:ext uri="{FF2B5EF4-FFF2-40B4-BE49-F238E27FC236}">
                <a16:creationId xmlns:a16="http://schemas.microsoft.com/office/drawing/2014/main" id="{516F0986-48DB-4AB6-9C6B-C810F33D678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682268" y="4139625"/>
            <a:ext cx="1106424" cy="1106424"/>
          </a:xfrm>
          <a:prstGeom prst="rect">
            <a:avLst/>
          </a:prstGeom>
        </p:spPr>
      </p:pic>
      <p:sp>
        <p:nvSpPr>
          <p:cNvPr id="41" name="Rectangle: Rounded Corners 40">
            <a:extLst>
              <a:ext uri="{FF2B5EF4-FFF2-40B4-BE49-F238E27FC236}">
                <a16:creationId xmlns:a16="http://schemas.microsoft.com/office/drawing/2014/main" id="{3F7EEA49-3F08-4C9E-A8C4-3E7260AE90B5}"/>
              </a:ext>
            </a:extLst>
          </p:cNvPr>
          <p:cNvSpPr/>
          <p:nvPr/>
        </p:nvSpPr>
        <p:spPr>
          <a:xfrm>
            <a:off x="10372665" y="3804494"/>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LT Pro" panose="020B0504020202020204" pitchFamily="34" charset="0"/>
              </a:rPr>
              <a:t>Concern about safety and expense of traveling to activities</a:t>
            </a:r>
          </a:p>
        </p:txBody>
      </p:sp>
      <p:pic>
        <p:nvPicPr>
          <p:cNvPr id="42" name="Graphic 41" descr="Woman Shrugging outline">
            <a:extLst>
              <a:ext uri="{FF2B5EF4-FFF2-40B4-BE49-F238E27FC236}">
                <a16:creationId xmlns:a16="http://schemas.microsoft.com/office/drawing/2014/main" id="{5AA5C3B2-C815-4665-B736-4CEA97C01840}"/>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3182600" y="5497247"/>
            <a:ext cx="914400" cy="914400"/>
          </a:xfrm>
          <a:prstGeom prst="rect">
            <a:avLst/>
          </a:prstGeom>
        </p:spPr>
      </p:pic>
      <p:sp>
        <p:nvSpPr>
          <p:cNvPr id="43" name="Rectangle: Rounded Corners 42">
            <a:extLst>
              <a:ext uri="{FF2B5EF4-FFF2-40B4-BE49-F238E27FC236}">
                <a16:creationId xmlns:a16="http://schemas.microsoft.com/office/drawing/2014/main" id="{EAB34824-F713-49FD-A86A-11CBCEFEEC1F}"/>
              </a:ext>
            </a:extLst>
          </p:cNvPr>
          <p:cNvSpPr/>
          <p:nvPr/>
        </p:nvSpPr>
        <p:spPr>
          <a:xfrm>
            <a:off x="10832672" y="5455383"/>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venir Next LT Pro" panose="020B0504020202020204" pitchFamily="34" charset="0"/>
              </a:rPr>
              <a:t>Don’t think that their involvement is important</a:t>
            </a:r>
          </a:p>
        </p:txBody>
      </p:sp>
      <p:cxnSp>
        <p:nvCxnSpPr>
          <p:cNvPr id="44" name="Straight Arrow Connector 43">
            <a:extLst>
              <a:ext uri="{FF2B5EF4-FFF2-40B4-BE49-F238E27FC236}">
                <a16:creationId xmlns:a16="http://schemas.microsoft.com/office/drawing/2014/main" id="{D2491F39-556E-4114-B758-924847CD5D46}"/>
              </a:ext>
            </a:extLst>
          </p:cNvPr>
          <p:cNvCxnSpPr>
            <a:cxnSpLocks/>
          </p:cNvCxnSpPr>
          <p:nvPr/>
        </p:nvCxnSpPr>
        <p:spPr>
          <a:xfrm flipH="1" flipV="1">
            <a:off x="9739650" y="5626051"/>
            <a:ext cx="1298343" cy="1016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5" name="Freeform: Shape 44">
            <a:extLst>
              <a:ext uri="{FF2B5EF4-FFF2-40B4-BE49-F238E27FC236}">
                <a16:creationId xmlns:a16="http://schemas.microsoft.com/office/drawing/2014/main" id="{B2AB0B00-CFB1-4088-B045-8835E364250A}"/>
              </a:ext>
            </a:extLst>
          </p:cNvPr>
          <p:cNvSpPr/>
          <p:nvPr/>
        </p:nvSpPr>
        <p:spPr>
          <a:xfrm flipH="1">
            <a:off x="9680054" y="4311834"/>
            <a:ext cx="789912" cy="440267"/>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43CEF1E2-3C95-4EEB-AF6E-F7B981F39A2B}"/>
              </a:ext>
            </a:extLst>
          </p:cNvPr>
          <p:cNvSpPr/>
          <p:nvPr/>
        </p:nvSpPr>
        <p:spPr>
          <a:xfrm flipH="1" flipV="1">
            <a:off x="9641901" y="6514592"/>
            <a:ext cx="1007075" cy="564176"/>
          </a:xfrm>
          <a:custGeom>
            <a:avLst/>
            <a:gdLst>
              <a:gd name="connsiteX0" fmla="*/ 0 w 1030014"/>
              <a:gd name="connsiteY0" fmla="*/ 0 h 578069"/>
              <a:gd name="connsiteX1" fmla="*/ 714703 w 1030014"/>
              <a:gd name="connsiteY1" fmla="*/ 189186 h 578069"/>
              <a:gd name="connsiteX2" fmla="*/ 1030014 w 1030014"/>
              <a:gd name="connsiteY2" fmla="*/ 578069 h 578069"/>
            </a:gdLst>
            <a:ahLst/>
            <a:cxnLst>
              <a:cxn ang="0">
                <a:pos x="connsiteX0" y="connsiteY0"/>
              </a:cxn>
              <a:cxn ang="0">
                <a:pos x="connsiteX1" y="connsiteY1"/>
              </a:cxn>
              <a:cxn ang="0">
                <a:pos x="connsiteX2" y="connsiteY2"/>
              </a:cxn>
            </a:cxnLst>
            <a:rect l="l" t="t" r="r" b="b"/>
            <a:pathLst>
              <a:path w="1030014" h="578069">
                <a:moveTo>
                  <a:pt x="0" y="0"/>
                </a:moveTo>
                <a:cubicBezTo>
                  <a:pt x="271517" y="46420"/>
                  <a:pt x="543034" y="92841"/>
                  <a:pt x="714703" y="189186"/>
                </a:cubicBezTo>
                <a:cubicBezTo>
                  <a:pt x="886372" y="285531"/>
                  <a:pt x="958193" y="431800"/>
                  <a:pt x="1030014" y="578069"/>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52DE7195-B811-433F-8755-2FF7472B8F2C}"/>
              </a:ext>
            </a:extLst>
          </p:cNvPr>
          <p:cNvSpPr/>
          <p:nvPr/>
        </p:nvSpPr>
        <p:spPr>
          <a:xfrm>
            <a:off x="6553200" y="1119907"/>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Now" panose="020B0604020202020204" charset="0"/>
              </a:rPr>
              <a:t>Example – considering how their experience/perspectives might make their involvement in project activities difficult</a:t>
            </a:r>
          </a:p>
        </p:txBody>
      </p:sp>
      <p:pic>
        <p:nvPicPr>
          <p:cNvPr id="95" name="Graphic 94" descr="Woman outline">
            <a:extLst>
              <a:ext uri="{FF2B5EF4-FFF2-40B4-BE49-F238E27FC236}">
                <a16:creationId xmlns:a16="http://schemas.microsoft.com/office/drawing/2014/main" id="{0768F512-D94F-4D8C-82C5-3DCD437F9A7A}"/>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984691" y="4740719"/>
            <a:ext cx="2371719" cy="2371719"/>
          </a:xfrm>
          <a:prstGeom prst="rect">
            <a:avLst/>
          </a:prstGeom>
        </p:spPr>
      </p:pic>
      <p:sp>
        <p:nvSpPr>
          <p:cNvPr id="96" name="TextBox 95">
            <a:extLst>
              <a:ext uri="{FF2B5EF4-FFF2-40B4-BE49-F238E27FC236}">
                <a16:creationId xmlns:a16="http://schemas.microsoft.com/office/drawing/2014/main" id="{111B44B6-75E9-4D02-82DF-5710388DD8E3}"/>
              </a:ext>
            </a:extLst>
          </p:cNvPr>
          <p:cNvSpPr txBox="1"/>
          <p:nvPr/>
        </p:nvSpPr>
        <p:spPr>
          <a:xfrm>
            <a:off x="304799" y="728127"/>
            <a:ext cx="609600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rPr>
              <a:t>Empathizing with women in your project &amp; organization</a:t>
            </a:r>
          </a:p>
        </p:txBody>
      </p:sp>
      <p:sp>
        <p:nvSpPr>
          <p:cNvPr id="97" name="AutoShape 2">
            <a:extLst>
              <a:ext uri="{FF2B5EF4-FFF2-40B4-BE49-F238E27FC236}">
                <a16:creationId xmlns:a16="http://schemas.microsoft.com/office/drawing/2014/main" id="{6EBC8C3C-214A-41AA-9717-809B62CE9E9E}"/>
              </a:ext>
            </a:extLst>
          </p:cNvPr>
          <p:cNvSpPr/>
          <p:nvPr/>
        </p:nvSpPr>
        <p:spPr>
          <a:xfrm flipH="1" flipV="1">
            <a:off x="6172200" y="861917"/>
            <a:ext cx="0" cy="1247761"/>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471560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A6AB"/>
        </a:solidFill>
        <a:effectLst/>
      </p:bgPr>
    </p:bg>
    <p:spTree>
      <p:nvGrpSpPr>
        <p:cNvPr id="1" name=""/>
        <p:cNvGrpSpPr/>
        <p:nvPr/>
      </p:nvGrpSpPr>
      <p:grpSpPr>
        <a:xfrm>
          <a:off x="0" y="0"/>
          <a:ext cx="0" cy="0"/>
          <a:chOff x="0" y="0"/>
          <a:chExt cx="0" cy="0"/>
        </a:xfrm>
      </p:grpSpPr>
      <p:sp>
        <p:nvSpPr>
          <p:cNvPr id="112" name="Oval 111">
            <a:extLst>
              <a:ext uri="{FF2B5EF4-FFF2-40B4-BE49-F238E27FC236}">
                <a16:creationId xmlns:a16="http://schemas.microsoft.com/office/drawing/2014/main" id="{35AB45CE-3F2F-454D-B514-5AB84CBF7932}"/>
              </a:ext>
            </a:extLst>
          </p:cNvPr>
          <p:cNvSpPr/>
          <p:nvPr/>
        </p:nvSpPr>
        <p:spPr>
          <a:xfrm>
            <a:off x="3270542" y="3151309"/>
            <a:ext cx="12045657" cy="6663690"/>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3">
            <a:extLst>
              <a:ext uri="{FF2B5EF4-FFF2-40B4-BE49-F238E27FC236}">
                <a16:creationId xmlns:a16="http://schemas.microsoft.com/office/drawing/2014/main" id="{6EF734E9-AEA2-4EB7-AC2D-67F966A955C9}"/>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Now"/>
                <a:ea typeface="+mn-ea"/>
                <a:cs typeface="+mn-cs"/>
              </a:rPr>
              <a:t>MODULE 3</a:t>
            </a:r>
            <a:r>
              <a:rPr kumimoji="0" lang="en-US" sz="1600" b="0" i="0" u="none" strike="noStrike" kern="1200" cap="none" spc="0" normalizeH="0" baseline="0" noProof="0" dirty="0">
                <a:ln>
                  <a:noFill/>
                </a:ln>
                <a:solidFill>
                  <a:prstClr val="white"/>
                </a:solidFill>
                <a:effectLst/>
                <a:uLnTx/>
                <a:uFillTx/>
                <a:latin typeface="Now"/>
                <a:ea typeface="+mn-ea"/>
                <a:cs typeface="+mn-cs"/>
              </a:rPr>
              <a:t> | WAYS OF WORKING</a:t>
            </a:r>
          </a:p>
        </p:txBody>
      </p:sp>
      <p:sp>
        <p:nvSpPr>
          <p:cNvPr id="48" name="TextBox 47">
            <a:extLst>
              <a:ext uri="{FF2B5EF4-FFF2-40B4-BE49-F238E27FC236}">
                <a16:creationId xmlns:a16="http://schemas.microsoft.com/office/drawing/2014/main" id="{A06CA0FA-CD74-4D4B-8E81-171392F9F794}"/>
              </a:ext>
            </a:extLst>
          </p:cNvPr>
          <p:cNvSpPr txBox="1"/>
          <p:nvPr/>
        </p:nvSpPr>
        <p:spPr>
          <a:xfrm>
            <a:off x="6860610" y="2415073"/>
            <a:ext cx="8156848" cy="523220"/>
          </a:xfrm>
          <a:prstGeom prst="rect">
            <a:avLst/>
          </a:prstGeom>
          <a:solidFill>
            <a:srgbClr val="F4A261"/>
          </a:solidFill>
        </p:spPr>
        <p:txBody>
          <a:bodyPr wrap="square">
            <a:spAutoFit/>
          </a:bodyPr>
          <a:lstStyle/>
          <a:p>
            <a:r>
              <a:rPr lang="en-US" sz="2800" dirty="0">
                <a:solidFill>
                  <a:schemeClr val="bg1"/>
                </a:solidFill>
                <a:latin typeface="Now" panose="020B0604020202020204" charset="0"/>
                <a:sym typeface="Wingdings" panose="05000000000000000000" pitchFamily="2" charset="2"/>
              </a:rPr>
              <a:t> </a:t>
            </a:r>
            <a:r>
              <a:rPr lang="en-US" sz="2800" dirty="0">
                <a:solidFill>
                  <a:schemeClr val="bg1"/>
                </a:solidFill>
                <a:latin typeface="Now" panose="020B0604020202020204" charset="0"/>
              </a:rPr>
              <a:t>and what possible solutions might be!</a:t>
            </a:r>
          </a:p>
        </p:txBody>
      </p:sp>
      <p:sp>
        <p:nvSpPr>
          <p:cNvPr id="70" name="Rectangle: Rounded Corners 69">
            <a:extLst>
              <a:ext uri="{FF2B5EF4-FFF2-40B4-BE49-F238E27FC236}">
                <a16:creationId xmlns:a16="http://schemas.microsoft.com/office/drawing/2014/main" id="{9DAC5A11-6E24-48D2-A9AA-1018C4D0B00E}"/>
              </a:ext>
            </a:extLst>
          </p:cNvPr>
          <p:cNvSpPr/>
          <p:nvPr/>
        </p:nvSpPr>
        <p:spPr>
          <a:xfrm>
            <a:off x="5785944" y="3768309"/>
            <a:ext cx="2625887" cy="657044"/>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LT Pro" panose="020B0504020202020204" pitchFamily="34" charset="0"/>
              </a:rPr>
              <a:t>Scheduling activities at most convenient times for women</a:t>
            </a:r>
          </a:p>
        </p:txBody>
      </p:sp>
      <p:pic>
        <p:nvPicPr>
          <p:cNvPr id="72" name="Graphic 71" descr="Woman with baby outline">
            <a:extLst>
              <a:ext uri="{FF2B5EF4-FFF2-40B4-BE49-F238E27FC236}">
                <a16:creationId xmlns:a16="http://schemas.microsoft.com/office/drawing/2014/main" id="{4800126D-18DA-4530-AF50-F192A5F3114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93769" y="4444657"/>
            <a:ext cx="1005840" cy="1005840"/>
          </a:xfrm>
          <a:prstGeom prst="rect">
            <a:avLst/>
          </a:prstGeom>
        </p:spPr>
      </p:pic>
      <p:pic>
        <p:nvPicPr>
          <p:cNvPr id="73" name="Graphic 72" descr="Users outline">
            <a:extLst>
              <a:ext uri="{FF2B5EF4-FFF2-40B4-BE49-F238E27FC236}">
                <a16:creationId xmlns:a16="http://schemas.microsoft.com/office/drawing/2014/main" id="{50CB979D-7A5E-4EC0-B538-6CCA664EB36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66500" y="7315260"/>
            <a:ext cx="914400" cy="914400"/>
          </a:xfrm>
          <a:prstGeom prst="rect">
            <a:avLst/>
          </a:prstGeom>
        </p:spPr>
      </p:pic>
      <p:sp>
        <p:nvSpPr>
          <p:cNvPr id="74" name="Rectangle: Rounded Corners 73">
            <a:extLst>
              <a:ext uri="{FF2B5EF4-FFF2-40B4-BE49-F238E27FC236}">
                <a16:creationId xmlns:a16="http://schemas.microsoft.com/office/drawing/2014/main" id="{980FDE68-67F3-4FF4-86BA-1A2E9229DC18}"/>
              </a:ext>
            </a:extLst>
          </p:cNvPr>
          <p:cNvSpPr/>
          <p:nvPr/>
        </p:nvSpPr>
        <p:spPr>
          <a:xfrm>
            <a:off x="5239333" y="5326168"/>
            <a:ext cx="3063766"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Next LT Pro" panose="020B0504020202020204" pitchFamily="34" charset="0"/>
              </a:rPr>
              <a:t>Livelihood strengthening support</a:t>
            </a:r>
          </a:p>
        </p:txBody>
      </p:sp>
      <p:sp>
        <p:nvSpPr>
          <p:cNvPr id="75" name="Rectangle: Rounded Corners 74">
            <a:extLst>
              <a:ext uri="{FF2B5EF4-FFF2-40B4-BE49-F238E27FC236}">
                <a16:creationId xmlns:a16="http://schemas.microsoft.com/office/drawing/2014/main" id="{80F5E586-FFFF-45C0-A7B0-7DEDF01FEF3F}"/>
              </a:ext>
            </a:extLst>
          </p:cNvPr>
          <p:cNvSpPr/>
          <p:nvPr/>
        </p:nvSpPr>
        <p:spPr>
          <a:xfrm>
            <a:off x="4649034" y="7153149"/>
            <a:ext cx="3930870" cy="8865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Next LT Pro" panose="020B0504020202020204" pitchFamily="34" charset="0"/>
              </a:rPr>
              <a:t>Gender sensitivity trainings and engagement with communities, including husbands and parents</a:t>
            </a:r>
          </a:p>
        </p:txBody>
      </p:sp>
      <p:pic>
        <p:nvPicPr>
          <p:cNvPr id="76" name="Graphic 75" descr="House outline">
            <a:extLst>
              <a:ext uri="{FF2B5EF4-FFF2-40B4-BE49-F238E27FC236}">
                <a16:creationId xmlns:a16="http://schemas.microsoft.com/office/drawing/2014/main" id="{8BB1F99E-C86F-4D55-961E-05BBB8C9366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09300" y="5900458"/>
            <a:ext cx="914400" cy="914400"/>
          </a:xfrm>
          <a:prstGeom prst="rect">
            <a:avLst/>
          </a:prstGeom>
        </p:spPr>
      </p:pic>
      <p:pic>
        <p:nvPicPr>
          <p:cNvPr id="77" name="Graphic 76" descr="Teacher outline">
            <a:extLst>
              <a:ext uri="{FF2B5EF4-FFF2-40B4-BE49-F238E27FC236}">
                <a16:creationId xmlns:a16="http://schemas.microsoft.com/office/drawing/2014/main" id="{10835852-9D77-47C5-A3A2-1A7A0AB62F1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459448" y="8226109"/>
            <a:ext cx="914400" cy="914400"/>
          </a:xfrm>
          <a:prstGeom prst="rect">
            <a:avLst/>
          </a:prstGeom>
        </p:spPr>
      </p:pic>
      <p:sp>
        <p:nvSpPr>
          <p:cNvPr id="78" name="Rectangle: Rounded Corners 77">
            <a:extLst>
              <a:ext uri="{FF2B5EF4-FFF2-40B4-BE49-F238E27FC236}">
                <a16:creationId xmlns:a16="http://schemas.microsoft.com/office/drawing/2014/main" id="{D5485F51-0896-42FD-B3F4-A27C5979442C}"/>
              </a:ext>
            </a:extLst>
          </p:cNvPr>
          <p:cNvSpPr/>
          <p:nvPr/>
        </p:nvSpPr>
        <p:spPr>
          <a:xfrm>
            <a:off x="9327203" y="8308927"/>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Next LT Pro" panose="020B0504020202020204" pitchFamily="34" charset="0"/>
              </a:rPr>
              <a:t>Public platforms for sharing their voices</a:t>
            </a:r>
          </a:p>
        </p:txBody>
      </p:sp>
      <p:sp>
        <p:nvSpPr>
          <p:cNvPr id="79" name="Rectangle: Rounded Corners 78">
            <a:extLst>
              <a:ext uri="{FF2B5EF4-FFF2-40B4-BE49-F238E27FC236}">
                <a16:creationId xmlns:a16="http://schemas.microsoft.com/office/drawing/2014/main" id="{56745496-94F1-48E4-B20B-F45E9A1D5298}"/>
              </a:ext>
            </a:extLst>
          </p:cNvPr>
          <p:cNvSpPr/>
          <p:nvPr/>
        </p:nvSpPr>
        <p:spPr>
          <a:xfrm>
            <a:off x="10892175" y="7413869"/>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LT Pro" panose="020B0504020202020204" pitchFamily="34" charset="0"/>
              </a:rPr>
              <a:t>Have women-only spaces available</a:t>
            </a:r>
          </a:p>
        </p:txBody>
      </p:sp>
      <p:pic>
        <p:nvPicPr>
          <p:cNvPr id="80" name="Graphic 79" descr="Bus outline">
            <a:extLst>
              <a:ext uri="{FF2B5EF4-FFF2-40B4-BE49-F238E27FC236}">
                <a16:creationId xmlns:a16="http://schemas.microsoft.com/office/drawing/2014/main" id="{C4F56C57-E886-4C0E-B962-C4AAADAF87F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629141" y="4555234"/>
            <a:ext cx="1106424" cy="1106424"/>
          </a:xfrm>
          <a:prstGeom prst="rect">
            <a:avLst/>
          </a:prstGeom>
        </p:spPr>
      </p:pic>
      <p:sp>
        <p:nvSpPr>
          <p:cNvPr id="81" name="Rectangle: Rounded Corners 80">
            <a:extLst>
              <a:ext uri="{FF2B5EF4-FFF2-40B4-BE49-F238E27FC236}">
                <a16:creationId xmlns:a16="http://schemas.microsoft.com/office/drawing/2014/main" id="{6678FA36-6328-4BE0-99A8-9CA638AD1DAE}"/>
              </a:ext>
            </a:extLst>
          </p:cNvPr>
          <p:cNvSpPr/>
          <p:nvPr/>
        </p:nvSpPr>
        <p:spPr>
          <a:xfrm>
            <a:off x="10261807" y="4992280"/>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Next LT Pro" panose="020B0504020202020204" pitchFamily="34" charset="0"/>
              </a:rPr>
              <a:t>Providing financial support for travel</a:t>
            </a:r>
          </a:p>
        </p:txBody>
      </p:sp>
      <p:sp>
        <p:nvSpPr>
          <p:cNvPr id="82" name="Rectangle: Rounded Corners 81">
            <a:extLst>
              <a:ext uri="{FF2B5EF4-FFF2-40B4-BE49-F238E27FC236}">
                <a16:creationId xmlns:a16="http://schemas.microsoft.com/office/drawing/2014/main" id="{A5964B49-AD11-4C3A-A9EF-64F4819170D9}"/>
              </a:ext>
            </a:extLst>
          </p:cNvPr>
          <p:cNvSpPr/>
          <p:nvPr/>
        </p:nvSpPr>
        <p:spPr>
          <a:xfrm>
            <a:off x="12453672" y="5777873"/>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LT Pro" panose="020B0504020202020204" pitchFamily="34" charset="0"/>
              </a:rPr>
              <a:t>Connect to other women role models, networks</a:t>
            </a:r>
          </a:p>
        </p:txBody>
      </p:sp>
      <p:sp>
        <p:nvSpPr>
          <p:cNvPr id="83" name="Rectangle: Rounded Corners 82">
            <a:extLst>
              <a:ext uri="{FF2B5EF4-FFF2-40B4-BE49-F238E27FC236}">
                <a16:creationId xmlns:a16="http://schemas.microsoft.com/office/drawing/2014/main" id="{7C1A886E-4F5F-4724-9E74-28F81A388937}"/>
              </a:ext>
            </a:extLst>
          </p:cNvPr>
          <p:cNvSpPr/>
          <p:nvPr/>
        </p:nvSpPr>
        <p:spPr>
          <a:xfrm>
            <a:off x="5060905" y="4614598"/>
            <a:ext cx="2625887" cy="657044"/>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Next LT Pro" panose="020B0504020202020204" pitchFamily="34" charset="0"/>
              </a:rPr>
              <a:t>Providing childcare at the activity site </a:t>
            </a:r>
          </a:p>
        </p:txBody>
      </p:sp>
      <p:sp>
        <p:nvSpPr>
          <p:cNvPr id="84" name="Rectangle: Rounded Corners 83">
            <a:extLst>
              <a:ext uri="{FF2B5EF4-FFF2-40B4-BE49-F238E27FC236}">
                <a16:creationId xmlns:a16="http://schemas.microsoft.com/office/drawing/2014/main" id="{FFD30B18-849B-4089-8750-B28505A66864}"/>
              </a:ext>
            </a:extLst>
          </p:cNvPr>
          <p:cNvSpPr/>
          <p:nvPr/>
        </p:nvSpPr>
        <p:spPr>
          <a:xfrm>
            <a:off x="10625050" y="3855865"/>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LT Pro" panose="020B0504020202020204" pitchFamily="34" charset="0"/>
              </a:rPr>
              <a:t>Covering the costs of a travel companion (e.g. family member)</a:t>
            </a:r>
          </a:p>
        </p:txBody>
      </p:sp>
      <p:sp>
        <p:nvSpPr>
          <p:cNvPr id="85" name="Rectangle: Rounded Corners 84">
            <a:extLst>
              <a:ext uri="{FF2B5EF4-FFF2-40B4-BE49-F238E27FC236}">
                <a16:creationId xmlns:a16="http://schemas.microsoft.com/office/drawing/2014/main" id="{FCF6D38C-094E-4FAE-9B43-A18147DD6CB5}"/>
              </a:ext>
            </a:extLst>
          </p:cNvPr>
          <p:cNvSpPr/>
          <p:nvPr/>
        </p:nvSpPr>
        <p:spPr>
          <a:xfrm>
            <a:off x="8290722" y="3575027"/>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Next LT Pro" panose="020B0504020202020204" pitchFamily="34" charset="0"/>
              </a:rPr>
              <a:t>Have participants travel in groups</a:t>
            </a:r>
          </a:p>
        </p:txBody>
      </p:sp>
      <p:pic>
        <p:nvPicPr>
          <p:cNvPr id="86" name="Graphic 85" descr="Group of women outline">
            <a:extLst>
              <a:ext uri="{FF2B5EF4-FFF2-40B4-BE49-F238E27FC236}">
                <a16:creationId xmlns:a16="http://schemas.microsoft.com/office/drawing/2014/main" id="{2AE3AC0E-8876-40FC-9A73-134739F902E6}"/>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329727" y="6822918"/>
            <a:ext cx="914400" cy="914400"/>
          </a:xfrm>
          <a:prstGeom prst="rect">
            <a:avLst/>
          </a:prstGeom>
        </p:spPr>
      </p:pic>
      <p:sp>
        <p:nvSpPr>
          <p:cNvPr id="87" name="Rectangle: Rounded Corners 86">
            <a:extLst>
              <a:ext uri="{FF2B5EF4-FFF2-40B4-BE49-F238E27FC236}">
                <a16:creationId xmlns:a16="http://schemas.microsoft.com/office/drawing/2014/main" id="{96E137B4-AC41-448B-AFF0-8C4CFEF90EDA}"/>
              </a:ext>
            </a:extLst>
          </p:cNvPr>
          <p:cNvSpPr/>
          <p:nvPr/>
        </p:nvSpPr>
        <p:spPr>
          <a:xfrm>
            <a:off x="6626773" y="8336627"/>
            <a:ext cx="2563785"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venir Next LT Pro" panose="020B0504020202020204" pitchFamily="34" charset="0"/>
              </a:rPr>
              <a:t>Trainings + practical experience in public speaking and other skills</a:t>
            </a:r>
          </a:p>
        </p:txBody>
      </p:sp>
      <p:sp>
        <p:nvSpPr>
          <p:cNvPr id="88" name="Rectangle: Rounded Corners 87">
            <a:extLst>
              <a:ext uri="{FF2B5EF4-FFF2-40B4-BE49-F238E27FC236}">
                <a16:creationId xmlns:a16="http://schemas.microsoft.com/office/drawing/2014/main" id="{3D124DC7-3E2D-4060-B651-D35462B3EFF4}"/>
              </a:ext>
            </a:extLst>
          </p:cNvPr>
          <p:cNvSpPr/>
          <p:nvPr/>
        </p:nvSpPr>
        <p:spPr>
          <a:xfrm>
            <a:off x="10088259" y="6624752"/>
            <a:ext cx="3034236" cy="845473"/>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LT Pro" panose="020B0504020202020204" pitchFamily="34" charset="0"/>
              </a:rPr>
              <a:t>Training in importance of women in conservation &amp; communities</a:t>
            </a:r>
          </a:p>
        </p:txBody>
      </p:sp>
      <p:pic>
        <p:nvPicPr>
          <p:cNvPr id="89" name="Graphic 88" descr="Chat outline">
            <a:extLst>
              <a:ext uri="{FF2B5EF4-FFF2-40B4-BE49-F238E27FC236}">
                <a16:creationId xmlns:a16="http://schemas.microsoft.com/office/drawing/2014/main" id="{51D87F22-0982-49A7-99DD-49D3F659E2E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2588333" y="8070654"/>
            <a:ext cx="914400" cy="914400"/>
          </a:xfrm>
          <a:prstGeom prst="rect">
            <a:avLst/>
          </a:prstGeom>
        </p:spPr>
      </p:pic>
      <p:sp>
        <p:nvSpPr>
          <p:cNvPr id="90" name="Rectangle: Rounded Corners 89">
            <a:extLst>
              <a:ext uri="{FF2B5EF4-FFF2-40B4-BE49-F238E27FC236}">
                <a16:creationId xmlns:a16="http://schemas.microsoft.com/office/drawing/2014/main" id="{1BE09CDF-7188-4349-BD57-12E21F286CBA}"/>
              </a:ext>
            </a:extLst>
          </p:cNvPr>
          <p:cNvSpPr/>
          <p:nvPr/>
        </p:nvSpPr>
        <p:spPr>
          <a:xfrm>
            <a:off x="4252909" y="6244883"/>
            <a:ext cx="3515658" cy="842182"/>
          </a:xfrm>
          <a:prstGeom prst="round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LT Pro" panose="020B0504020202020204" pitchFamily="34" charset="0"/>
              </a:rPr>
              <a:t>Gender focal person – project staff and/or community member</a:t>
            </a:r>
          </a:p>
        </p:txBody>
      </p:sp>
      <p:pic>
        <p:nvPicPr>
          <p:cNvPr id="117" name="Graphic 116" descr="Woman outline">
            <a:extLst>
              <a:ext uri="{FF2B5EF4-FFF2-40B4-BE49-F238E27FC236}">
                <a16:creationId xmlns:a16="http://schemas.microsoft.com/office/drawing/2014/main" id="{FCB86F77-CECB-4187-9DA6-3C635E7DBBF7}"/>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984691" y="4740719"/>
            <a:ext cx="2371719" cy="2371719"/>
          </a:xfrm>
          <a:prstGeom prst="rect">
            <a:avLst/>
          </a:prstGeom>
        </p:spPr>
      </p:pic>
      <p:sp>
        <p:nvSpPr>
          <p:cNvPr id="118" name="Rectangle 117">
            <a:extLst>
              <a:ext uri="{FF2B5EF4-FFF2-40B4-BE49-F238E27FC236}">
                <a16:creationId xmlns:a16="http://schemas.microsoft.com/office/drawing/2014/main" id="{29ACB15B-06AE-4C86-9731-3C8511BBEB67}"/>
              </a:ext>
            </a:extLst>
          </p:cNvPr>
          <p:cNvSpPr/>
          <p:nvPr/>
        </p:nvSpPr>
        <p:spPr>
          <a:xfrm>
            <a:off x="6553200" y="1119907"/>
            <a:ext cx="8467900" cy="739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Now" panose="020B0604020202020204" charset="0"/>
              </a:rPr>
              <a:t>Example – considering how their experience/perspectives might make their involvement in project activities difficult</a:t>
            </a:r>
          </a:p>
        </p:txBody>
      </p:sp>
      <p:sp>
        <p:nvSpPr>
          <p:cNvPr id="119" name="TextBox 118">
            <a:extLst>
              <a:ext uri="{FF2B5EF4-FFF2-40B4-BE49-F238E27FC236}">
                <a16:creationId xmlns:a16="http://schemas.microsoft.com/office/drawing/2014/main" id="{02129DE4-CAFA-4D5C-900B-F1AA93895C14}"/>
              </a:ext>
            </a:extLst>
          </p:cNvPr>
          <p:cNvSpPr txBox="1"/>
          <p:nvPr/>
        </p:nvSpPr>
        <p:spPr>
          <a:xfrm>
            <a:off x="304799" y="728127"/>
            <a:ext cx="609600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Now" panose="020B0604020202020204" charset="0"/>
                <a:ea typeface="+mn-ea"/>
                <a:cs typeface="Aharoni" panose="02010803020104030203" pitchFamily="2" charset="-79"/>
              </a:rPr>
              <a:t>Empathizing with women in your project &amp; organization</a:t>
            </a:r>
          </a:p>
        </p:txBody>
      </p:sp>
      <p:sp>
        <p:nvSpPr>
          <p:cNvPr id="120" name="AutoShape 2">
            <a:extLst>
              <a:ext uri="{FF2B5EF4-FFF2-40B4-BE49-F238E27FC236}">
                <a16:creationId xmlns:a16="http://schemas.microsoft.com/office/drawing/2014/main" id="{9595CA81-8033-4300-BC08-209AD40A32BC}"/>
              </a:ext>
            </a:extLst>
          </p:cNvPr>
          <p:cNvSpPr/>
          <p:nvPr/>
        </p:nvSpPr>
        <p:spPr>
          <a:xfrm flipH="1" flipV="1">
            <a:off x="6172200" y="861917"/>
            <a:ext cx="0" cy="1247761"/>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1538207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SourceURL xmlns="26dc9545-3485-43d9-a12f-7a40a730fcd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D083D239C1A540BD3CFB9F438960AD" ma:contentTypeVersion="18" ma:contentTypeDescription="Create a new document." ma:contentTypeScope="" ma:versionID="5ba0e699cc210f44d18291f0a8e2f58b">
  <xsd:schema xmlns:xsd="http://www.w3.org/2001/XMLSchema" xmlns:xs="http://www.w3.org/2001/XMLSchema" xmlns:p="http://schemas.microsoft.com/office/2006/metadata/properties" xmlns:ns1="http://schemas.microsoft.com/sharepoint/v3" xmlns:ns2="cd70a8df-fc1c-4d74-973c-c6c37511b536" xmlns:ns3="26dc9545-3485-43d9-a12f-7a40a730fcd3" targetNamespace="http://schemas.microsoft.com/office/2006/metadata/properties" ma:root="true" ma:fieldsID="7a624c9944140878bd4e6f7ff5037010" ns1:_="" ns2:_="" ns3:_="">
    <xsd:import namespace="http://schemas.microsoft.com/sharepoint/v3"/>
    <xsd:import namespace="cd70a8df-fc1c-4d74-973c-c6c37511b536"/>
    <xsd:import namespace="26dc9545-3485-43d9-a12f-7a40a730fcd3"/>
    <xsd:element name="properties">
      <xsd:complexType>
        <xsd:sequence>
          <xsd:element name="documentManagement">
            <xsd:complexType>
              <xsd:all>
                <xsd:element ref="ns2:SharedWithUsers" minOccurs="0"/>
                <xsd:element ref="ns2:SharedWithDetails" minOccurs="0"/>
                <xsd:element ref="ns3:MigrationSourceURL"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0a8df-fc1c-4d74-973c-c6c37511b5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dc9545-3485-43d9-a12f-7a40a730fcd3"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5E4F4D-2B01-46FA-A75D-B2AB3E65E955}">
  <ds:schemaRefs>
    <ds:schemaRef ds:uri="http://schemas.microsoft.com/office/2006/metadata/properties"/>
    <ds:schemaRef ds:uri="http://schemas.microsoft.com/office/infopath/2007/PartnerControls"/>
    <ds:schemaRef ds:uri="http://schemas.microsoft.com/sharepoint/v3"/>
    <ds:schemaRef ds:uri="26dc9545-3485-43d9-a12f-7a40a730fcd3"/>
  </ds:schemaRefs>
</ds:datastoreItem>
</file>

<file path=customXml/itemProps2.xml><?xml version="1.0" encoding="utf-8"?>
<ds:datastoreItem xmlns:ds="http://schemas.openxmlformats.org/officeDocument/2006/customXml" ds:itemID="{57E142A2-061D-4548-88BC-60763970862E}">
  <ds:schemaRefs>
    <ds:schemaRef ds:uri="http://schemas.microsoft.com/sharepoint/v3/contenttype/forms"/>
  </ds:schemaRefs>
</ds:datastoreItem>
</file>

<file path=customXml/itemProps3.xml><?xml version="1.0" encoding="utf-8"?>
<ds:datastoreItem xmlns:ds="http://schemas.openxmlformats.org/officeDocument/2006/customXml" ds:itemID="{93D9C3D4-E240-4EF4-8450-BD26A4A4A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70a8df-fc1c-4d74-973c-c6c37511b536"/>
    <ds:schemaRef ds:uri="26dc9545-3485-43d9-a12f-7a40a730fc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6767</TotalTime>
  <Words>2517</Words>
  <Application>Microsoft Office PowerPoint</Application>
  <PresentationFormat>Custom</PresentationFormat>
  <Paragraphs>261</Paragraphs>
  <Slides>22</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Sailors</vt:lpstr>
      <vt:lpstr>Avenir Next LT Pro</vt:lpstr>
      <vt:lpstr>Now</vt:lpstr>
      <vt:lpstr>Arial</vt:lpstr>
      <vt:lpstr>Calibri</vt:lpstr>
      <vt:lpstr>Now Bold</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Kristin Betz</dc:creator>
  <cp:lastModifiedBy>Kristin Betz</cp:lastModifiedBy>
  <cp:revision>602</cp:revision>
  <cp:lastPrinted>2021-11-19T15:58:16Z</cp:lastPrinted>
  <dcterms:created xsi:type="dcterms:W3CDTF">2006-08-16T00:00:00Z</dcterms:created>
  <dcterms:modified xsi:type="dcterms:W3CDTF">2022-01-10T15:19:21Z</dcterms:modified>
  <dc:identifier>DAEpYkZ1jA4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0x01010074D083D239C1A540BD3CFB9F438960AD</vt:lpwstr>
  </property>
</Properties>
</file>