
<file path=[Content_Types].xml><?xml version="1.0" encoding="utf-8"?>
<Types xmlns="http://schemas.openxmlformats.org/package/2006/content-types">
  <Default Extension="CR2" ContentType="image/png"/>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455" r:id="rId3"/>
    <p:sldId id="258" r:id="rId4"/>
    <p:sldId id="376" r:id="rId5"/>
    <p:sldId id="397" r:id="rId6"/>
    <p:sldId id="398" r:id="rId7"/>
    <p:sldId id="458" r:id="rId8"/>
    <p:sldId id="379" r:id="rId9"/>
    <p:sldId id="380" r:id="rId10"/>
    <p:sldId id="394" r:id="rId11"/>
    <p:sldId id="459" r:id="rId12"/>
    <p:sldId id="395" r:id="rId13"/>
    <p:sldId id="441" r:id="rId14"/>
    <p:sldId id="396" r:id="rId15"/>
    <p:sldId id="443" r:id="rId16"/>
    <p:sldId id="450" r:id="rId17"/>
    <p:sldId id="448" r:id="rId18"/>
    <p:sldId id="460" r:id="rId19"/>
    <p:sldId id="444" r:id="rId20"/>
    <p:sldId id="461" r:id="rId21"/>
    <p:sldId id="446" r:id="rId22"/>
    <p:sldId id="462" r:id="rId23"/>
    <p:sldId id="463" r:id="rId24"/>
    <p:sldId id="453" r:id="rId25"/>
    <p:sldId id="454" r:id="rId26"/>
    <p:sldId id="447" r:id="rId27"/>
    <p:sldId id="452" r:id="rId28"/>
  </p:sldIdLst>
  <p:sldSz cx="18288000" cy="10287000"/>
  <p:notesSz cx="6858000" cy="9144000"/>
  <p:embeddedFontLst>
    <p:embeddedFont>
      <p:font typeface="Avenir Next LT Pro" panose="020B0504020202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Now" panose="020B0604020202020204" charset="0"/>
      <p:regular r:id="rId38"/>
      <p:bold r:id="rId39"/>
    </p:embeddedFont>
    <p:embeddedFont>
      <p:font typeface="Now Bold" panose="020B0604020202020204" charset="0"/>
      <p:regular r:id="rId40"/>
    </p:embeddedFont>
    <p:embeddedFont>
      <p:font typeface="Sailors" panose="02000000000000000000"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 id="2" name="Cynthia Garland Monteagudo" initials="CGM" lastIdx="20" clrIdx="1">
    <p:extLst>
      <p:ext uri="{19B8F6BF-5375-455C-9EA6-DF929625EA0E}">
        <p15:presenceInfo xmlns:p15="http://schemas.microsoft.com/office/powerpoint/2012/main" userId="S::C.GarlandM@alum.up.edu.pe::2ab13d00-dba7-481e-82b0-409bb70b9f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69" autoAdjust="0"/>
    <p:restoredTop sz="95226" autoAdjust="0"/>
  </p:normalViewPr>
  <p:slideViewPr>
    <p:cSldViewPr>
      <p:cViewPr varScale="1">
        <p:scale>
          <a:sx n="73" d="100"/>
          <a:sy n="73" d="100"/>
        </p:scale>
        <p:origin x="6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15</a:t>
            </a:fld>
            <a:endParaRPr lang="en-US"/>
          </a:p>
        </p:txBody>
      </p:sp>
    </p:spTree>
    <p:extLst>
      <p:ext uri="{BB962C8B-B14F-4D97-AF65-F5344CB8AC3E}">
        <p14:creationId xmlns:p14="http://schemas.microsoft.com/office/powerpoint/2010/main" val="409989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creativecommons.org/licenses/by-nc/4.0/deed.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CR2"/><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11.svg"/><Relationship Id="rId2" Type="http://schemas.openxmlformats.org/officeDocument/2006/relationships/image" Target="../media/image1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svg"/><Relationship Id="rId3" Type="http://schemas.openxmlformats.org/officeDocument/2006/relationships/image" Target="../media/image13.svg"/><Relationship Id="rId7" Type="http://schemas.openxmlformats.org/officeDocument/2006/relationships/image" Target="../media/image19.svg"/><Relationship Id="rId12" Type="http://schemas.openxmlformats.org/officeDocument/2006/relationships/image" Target="../media/image26.png"/><Relationship Id="rId17" Type="http://schemas.openxmlformats.org/officeDocument/2006/relationships/image" Target="../media/image11.svg"/><Relationship Id="rId2" Type="http://schemas.openxmlformats.org/officeDocument/2006/relationships/image" Target="../media/image1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5.svg"/><Relationship Id="rId15" Type="http://schemas.openxmlformats.org/officeDocument/2006/relationships/image" Target="../media/image29.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MÓDULOS DE CAPACITACIÓN </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PRODUCTO DE CONOCIMIENTO</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591801" y="314480"/>
            <a:ext cx="7315200" cy="561820"/>
          </a:xfrm>
          <a:prstGeom prst="rect">
            <a:avLst/>
          </a:prstGeom>
        </p:spPr>
        <p:txBody>
          <a:bodyPr wrap="square" lIns="0" tIns="0" rIns="0" bIns="0" rtlCol="0" anchor="t">
            <a:spAutoFit/>
          </a:bodyPr>
          <a:lstStyle/>
          <a:p>
            <a:pPr algn="r">
              <a:lnSpc>
                <a:spcPts val="2240"/>
              </a:lnSpc>
            </a:pPr>
            <a:r>
              <a:rPr lang="es-ES">
                <a:solidFill>
                  <a:schemeClr val="bg1"/>
                </a:solidFill>
                <a:latin typeface="Now"/>
              </a:rPr>
              <a:t>Reunión del grupo de ahorros de mujeres en</a:t>
            </a:r>
            <a:r>
              <a:rPr lang="en-US">
                <a:solidFill>
                  <a:schemeClr val="bg1"/>
                </a:solidFill>
                <a:latin typeface="Now"/>
              </a:rPr>
              <a:t> </a:t>
            </a:r>
            <a:r>
              <a:rPr lang="en-US" err="1">
                <a:solidFill>
                  <a:schemeClr val="bg1"/>
                </a:solidFill>
                <a:latin typeface="Now"/>
              </a:rPr>
              <a:t>Ou</a:t>
            </a:r>
            <a:r>
              <a:rPr lang="en-US">
                <a:solidFill>
                  <a:schemeClr val="bg1"/>
                </a:solidFill>
                <a:latin typeface="Now"/>
              </a:rPr>
              <a:t> </a:t>
            </a:r>
            <a:r>
              <a:rPr lang="en-US" err="1">
                <a:solidFill>
                  <a:schemeClr val="bg1"/>
                </a:solidFill>
                <a:latin typeface="Now"/>
              </a:rPr>
              <a:t>Akol</a:t>
            </a:r>
            <a:r>
              <a:rPr lang="en-US">
                <a:solidFill>
                  <a:schemeClr val="bg1"/>
                </a:solidFill>
                <a:latin typeface="Now"/>
              </a:rPr>
              <a:t>, Camboya. </a:t>
            </a:r>
            <a:br>
              <a:rPr lang="en-US">
                <a:solidFill>
                  <a:schemeClr val="bg1"/>
                </a:solidFill>
                <a:latin typeface="Now"/>
              </a:rPr>
            </a:br>
            <a:r>
              <a:rPr lang="en-US">
                <a:solidFill>
                  <a:schemeClr val="bg1"/>
                </a:solidFill>
                <a:latin typeface="Now"/>
              </a:rPr>
              <a:t>© </a:t>
            </a:r>
            <a:r>
              <a:rPr lang="en-US" err="1">
                <a:solidFill>
                  <a:schemeClr val="bg1"/>
                </a:solidFill>
                <a:latin typeface="Now"/>
              </a:rPr>
              <a:t>Sokrith</a:t>
            </a:r>
            <a:r>
              <a:rPr lang="en-US">
                <a:solidFill>
                  <a:schemeClr val="bg1"/>
                </a:solidFill>
                <a:latin typeface="Now"/>
              </a:rPr>
              <a:t> Heng, Conservation International</a:t>
            </a:r>
          </a:p>
        </p:txBody>
      </p:sp>
      <p:sp>
        <p:nvSpPr>
          <p:cNvPr id="7" name="TextBox 7"/>
          <p:cNvSpPr txBox="1"/>
          <p:nvPr/>
        </p:nvSpPr>
        <p:spPr>
          <a:xfrm>
            <a:off x="768477" y="2936723"/>
            <a:ext cx="9220203" cy="3462486"/>
          </a:xfrm>
          <a:prstGeom prst="rect">
            <a:avLst/>
          </a:prstGeom>
        </p:spPr>
        <p:txBody>
          <a:bodyPr wrap="square" lIns="0" tIns="0" rIns="0" bIns="0" rtlCol="0" anchor="t">
            <a:spAutoFit/>
          </a:bodyPr>
          <a:lstStyle/>
          <a:p>
            <a:r>
              <a:rPr lang="es-ES" sz="7500">
                <a:solidFill>
                  <a:srgbClr val="FFFFFF"/>
                </a:solidFill>
                <a:latin typeface="Now"/>
              </a:rPr>
              <a:t>Empoderando a </a:t>
            </a:r>
          </a:p>
          <a:p>
            <a:r>
              <a:rPr lang="es-ES" sz="7500">
                <a:solidFill>
                  <a:srgbClr val="FFFFFF"/>
                </a:solidFill>
                <a:latin typeface="Now"/>
              </a:rPr>
              <a:t>las mujeres  en la conservación</a:t>
            </a:r>
            <a:endParaRPr lang="en-US" sz="7500">
              <a:solidFill>
                <a:srgbClr val="FFFFFF"/>
              </a:solidFill>
              <a:latin typeface="Now" panose="020B0604020202020204" charset="0"/>
            </a:endParaRPr>
          </a:p>
        </p:txBody>
      </p:sp>
      <p:pic>
        <p:nvPicPr>
          <p:cNvPr id="19" name="Picture 18" descr="Text&#10;&#10;Description automatically generated">
            <a:extLst>
              <a:ext uri="{FF2B5EF4-FFF2-40B4-BE49-F238E27FC236}">
                <a16:creationId xmlns:a16="http://schemas.microsoft.com/office/drawing/2014/main" id="{39D0D0C4-D483-431A-AFC5-12324A8AA78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096410" y="8788797"/>
            <a:ext cx="3426822"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8" name="Picture 7">
            <a:extLst>
              <a:ext uri="{FF2B5EF4-FFF2-40B4-BE49-F238E27FC236}">
                <a16:creationId xmlns:a16="http://schemas.microsoft.com/office/drawing/2014/main" id="{A9443ED0-2281-4048-94DD-C20AB7020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71" y="2646829"/>
            <a:ext cx="9797121" cy="4291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EE79F-BE13-45ED-A2BB-C201AD7BE620}"/>
              </a:ext>
            </a:extLst>
          </p:cNvPr>
          <p:cNvSpPr/>
          <p:nvPr/>
        </p:nvSpPr>
        <p:spPr>
          <a:xfrm>
            <a:off x="5924452" y="3555889"/>
            <a:ext cx="12287348" cy="605593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Evaluar la accesibilidad, la inclusión, y los impactos de las actividades</a:t>
            </a:r>
            <a:endParaRPr kumimoji="0" lang="en-U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26" name="Oval 25">
            <a:extLst>
              <a:ext uri="{FF2B5EF4-FFF2-40B4-BE49-F238E27FC236}">
                <a16:creationId xmlns:a16="http://schemas.microsoft.com/office/drawing/2014/main" id="{4780FD4F-2BD6-466C-AA50-5212F5E9695C}"/>
              </a:ext>
            </a:extLst>
          </p:cNvPr>
          <p:cNvSpPr/>
          <p:nvPr/>
        </p:nvSpPr>
        <p:spPr>
          <a:xfrm>
            <a:off x="10425480" y="5289613"/>
            <a:ext cx="2811906" cy="2154867"/>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ACTIVIDAD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a:solidFill>
                  <a:prstClr val="white"/>
                </a:solidFill>
                <a:latin typeface="Calibri"/>
              </a:rPr>
              <a:t>PLANIFICADA</a:t>
            </a:r>
            <a:endParaRPr kumimoji="0" lang="en-US" sz="26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48494B4B-0C87-45B5-8318-EA562D6DB8F2}"/>
              </a:ext>
            </a:extLst>
          </p:cNvPr>
          <p:cNvSpPr/>
          <p:nvPr/>
        </p:nvSpPr>
        <p:spPr>
          <a:xfrm>
            <a:off x="13971590" y="7120664"/>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¿Contribuye a nuestro objetivo de empoderar a las mujeres? (¿y cómo?)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id="{CF8BF389-AFB5-4474-B72F-CAE294294489}"/>
              </a:ext>
            </a:extLst>
          </p:cNvPr>
          <p:cNvSpPr/>
          <p:nvPr/>
        </p:nvSpPr>
        <p:spPr>
          <a:xfrm>
            <a:off x="5924452" y="5954606"/>
            <a:ext cx="3323616"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¿Podrán las mujeres participar de forma segura, cómoda, y sin interrumpir sus otros compromisos?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10830DB3-F577-4FFF-B8D1-5F2F940B4A0E}"/>
              </a:ext>
            </a:extLst>
          </p:cNvPr>
          <p:cNvSpPr/>
          <p:nvPr/>
        </p:nvSpPr>
        <p:spPr>
          <a:xfrm>
            <a:off x="6000652" y="4804043"/>
            <a:ext cx="3823749" cy="921961"/>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¿Las mujeres en cuestión tienen las habilidades necesarias para participar activamente (o tenemos que desarrollarlas primero)?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D09AE8FC-5A2C-49A6-80F0-53F83F86C9EA}"/>
              </a:ext>
            </a:extLst>
          </p:cNvPr>
          <p:cNvSpPr/>
          <p:nvPr/>
        </p:nvSpPr>
        <p:spPr>
          <a:xfrm>
            <a:off x="6132749" y="7339246"/>
            <a:ext cx="3621182"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¿Esta actividad considera el contexto local y es apropiada</a:t>
            </a:r>
            <a:r>
              <a:rPr kumimoji="0" lang="en-US" sz="1800" b="0" i="0" u="none" strike="noStrike" kern="1200" cap="none" spc="0" normalizeH="0" baseline="0" noProof="0">
                <a:ln>
                  <a:noFill/>
                </a:ln>
                <a:solidFill>
                  <a:srgbClr val="FF0000"/>
                </a:solidFill>
                <a:effectLst/>
                <a:uLnTx/>
                <a:uFillTx/>
                <a:latin typeface="Calibri"/>
                <a:ea typeface="+mn-ea"/>
                <a:cs typeface="+mn-cs"/>
              </a:rPr>
              <a:t>*</a:t>
            </a: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32" name="Rectangle: Rounded Corners 31">
            <a:extLst>
              <a:ext uri="{FF2B5EF4-FFF2-40B4-BE49-F238E27FC236}">
                <a16:creationId xmlns:a16="http://schemas.microsoft.com/office/drawing/2014/main" id="{6AB2E4B1-F0F8-42ED-B31B-BDDA813F547D}"/>
              </a:ext>
            </a:extLst>
          </p:cNvPr>
          <p:cNvSpPr/>
          <p:nvPr/>
        </p:nvSpPr>
        <p:spPr>
          <a:xfrm>
            <a:off x="14122147" y="4911479"/>
            <a:ext cx="353710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¿Podremos evaluar la participación y los impactos de esta actividad? (¿y cómo?)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FD14B6FE-A123-415A-A2D4-186FA2006E05}"/>
              </a:ext>
            </a:extLst>
          </p:cNvPr>
          <p:cNvSpPr/>
          <p:nvPr/>
        </p:nvSpPr>
        <p:spPr>
          <a:xfrm>
            <a:off x="14445177" y="5989412"/>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¿Encaja en un plan a largo plazo para la participación de las mujeres en la conservación? (¿y cómo?)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4B9532C4-B943-466B-A95B-7296DDC36D49}"/>
              </a:ext>
            </a:extLst>
          </p:cNvPr>
          <p:cNvSpPr/>
          <p:nvPr/>
        </p:nvSpPr>
        <p:spPr>
          <a:xfrm>
            <a:off x="6538626" y="8668506"/>
            <a:ext cx="5424774"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¿Esta actividad aprovecha las habilidades actuales, las habilidades potenciales, las experiencias, y los intereses de las mujeres?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6DA1D577-77E8-4055-BA55-1687248FB4B4}"/>
              </a:ext>
            </a:extLst>
          </p:cNvPr>
          <p:cNvSpPr/>
          <p:nvPr/>
        </p:nvSpPr>
        <p:spPr>
          <a:xfrm>
            <a:off x="10413465" y="4305852"/>
            <a:ext cx="991548" cy="980775"/>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19B2EC6C-77F9-4E02-AEB2-0849724FBD14}"/>
              </a:ext>
            </a:extLst>
          </p:cNvPr>
          <p:cNvSpPr/>
          <p:nvPr/>
        </p:nvSpPr>
        <p:spPr>
          <a:xfrm>
            <a:off x="9987109" y="5171133"/>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47477CB5-A778-4568-B3FB-76F1C13C902F}"/>
              </a:ext>
            </a:extLst>
          </p:cNvPr>
          <p:cNvCxnSpPr>
            <a:cxnSpLocks/>
          </p:cNvCxnSpPr>
          <p:nvPr/>
        </p:nvCxnSpPr>
        <p:spPr>
          <a:xfrm flipV="1">
            <a:off x="13237386" y="6390096"/>
            <a:ext cx="795213" cy="1"/>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63FD2E3A-8B5D-4D37-8799-E4C5B9C78E6C}"/>
              </a:ext>
            </a:extLst>
          </p:cNvPr>
          <p:cNvSpPr/>
          <p:nvPr/>
        </p:nvSpPr>
        <p:spPr>
          <a:xfrm>
            <a:off x="13223302" y="5654489"/>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7A95EF-D29B-4472-9530-F4BF0BE50C3A}"/>
              </a:ext>
            </a:extLst>
          </p:cNvPr>
          <p:cNvSpPr/>
          <p:nvPr/>
        </p:nvSpPr>
        <p:spPr>
          <a:xfrm flipV="1">
            <a:off x="13156274" y="6367046"/>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E1C42018-F4C8-4330-B890-639326BB217F}"/>
              </a:ext>
            </a:extLst>
          </p:cNvPr>
          <p:cNvSpPr/>
          <p:nvPr/>
        </p:nvSpPr>
        <p:spPr>
          <a:xfrm>
            <a:off x="6132750" y="3920264"/>
            <a:ext cx="3938408" cy="570498"/>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¿Participarán las mujeres de manera significativa en esta actividad?</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Arrow Connector 40">
            <a:extLst>
              <a:ext uri="{FF2B5EF4-FFF2-40B4-BE49-F238E27FC236}">
                <a16:creationId xmlns:a16="http://schemas.microsoft.com/office/drawing/2014/main" id="{275C94F4-F948-4525-AF6C-66395F4A834D}"/>
              </a:ext>
            </a:extLst>
          </p:cNvPr>
          <p:cNvCxnSpPr>
            <a:cxnSpLocks/>
            <a:endCxn id="26" idx="2"/>
          </p:cNvCxnSpPr>
          <p:nvPr/>
        </p:nvCxnSpPr>
        <p:spPr>
          <a:xfrm>
            <a:off x="9290467" y="6363823"/>
            <a:ext cx="1135013" cy="3224"/>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B761DE2-B1C2-48B6-BA72-15142BC2949D}"/>
              </a:ext>
            </a:extLst>
          </p:cNvPr>
          <p:cNvSpPr/>
          <p:nvPr/>
        </p:nvSpPr>
        <p:spPr>
          <a:xfrm flipV="1">
            <a:off x="10441007" y="7444479"/>
            <a:ext cx="991548" cy="994591"/>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6FD10C94-8528-46A8-8167-756106C13E75}"/>
              </a:ext>
            </a:extLst>
          </p:cNvPr>
          <p:cNvSpPr/>
          <p:nvPr/>
        </p:nvSpPr>
        <p:spPr>
          <a:xfrm flipV="1">
            <a:off x="9769945" y="7162921"/>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Rounded Corners 46">
            <a:extLst>
              <a:ext uri="{FF2B5EF4-FFF2-40B4-BE49-F238E27FC236}">
                <a16:creationId xmlns:a16="http://schemas.microsoft.com/office/drawing/2014/main" id="{22AE4BF2-83BA-4E0A-A168-CC0748B2EB95}"/>
              </a:ext>
            </a:extLst>
          </p:cNvPr>
          <p:cNvSpPr/>
          <p:nvPr/>
        </p:nvSpPr>
        <p:spPr>
          <a:xfrm>
            <a:off x="13895850" y="8465214"/>
            <a:ext cx="4315950"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Calibri"/>
                <a:ea typeface="+mn-ea"/>
                <a:cs typeface="+mn-cs"/>
              </a:rPr>
              <a:t>*</a:t>
            </a:r>
            <a:r>
              <a:rPr kumimoji="0" lang="es-ES" sz="1800" b="0" i="1" u="none" strike="noStrike" kern="1200" cap="none" spc="0" normalizeH="0" baseline="0" noProof="0">
                <a:ln>
                  <a:noFill/>
                </a:ln>
                <a:solidFill>
                  <a:srgbClr val="FF0000"/>
                </a:solidFill>
                <a:effectLst/>
                <a:uLnTx/>
                <a:uFillTx/>
                <a:latin typeface="Calibri"/>
                <a:ea typeface="+mn-ea"/>
                <a:cs typeface="+mn-cs"/>
              </a:rPr>
              <a:t>¿Existen salvaguardas en caso de que esta actividad pueda tener impactos sociales o domésticos negativos?</a:t>
            </a:r>
            <a:endParaRPr kumimoji="0" lang="en-US" sz="1800" b="0" i="1" u="none" strike="noStrike" kern="1200" cap="none" spc="0" normalizeH="0" baseline="0" noProof="0">
              <a:ln>
                <a:noFill/>
              </a:ln>
              <a:solidFill>
                <a:srgbClr val="FF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D6D658A0-A822-4A0E-B263-AB34D4A56739}"/>
              </a:ext>
            </a:extLst>
          </p:cNvPr>
          <p:cNvSpPr/>
          <p:nvPr/>
        </p:nvSpPr>
        <p:spPr>
          <a:xfrm>
            <a:off x="13857336" y="512348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C698E92E-0F5D-46CF-A142-836BDEB799BB}"/>
              </a:ext>
            </a:extLst>
          </p:cNvPr>
          <p:cNvSpPr/>
          <p:nvPr/>
        </p:nvSpPr>
        <p:spPr>
          <a:xfrm>
            <a:off x="10086399" y="4031501"/>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107AA04F-E537-4D33-9BF4-41B195DCC9CA}"/>
              </a:ext>
            </a:extLst>
          </p:cNvPr>
          <p:cNvSpPr/>
          <p:nvPr/>
        </p:nvSpPr>
        <p:spPr>
          <a:xfrm>
            <a:off x="9823222" y="4992198"/>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1477B436-C549-4DDF-B87B-EBA67FA00940}"/>
              </a:ext>
            </a:extLst>
          </p:cNvPr>
          <p:cNvSpPr/>
          <p:nvPr/>
        </p:nvSpPr>
        <p:spPr>
          <a:xfrm>
            <a:off x="9224288" y="6176658"/>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5AF417D0-3D36-41EE-B830-7A43EE914846}"/>
              </a:ext>
            </a:extLst>
          </p:cNvPr>
          <p:cNvSpPr/>
          <p:nvPr/>
        </p:nvSpPr>
        <p:spPr>
          <a:xfrm>
            <a:off x="9705360" y="7560389"/>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CC807CCF-EE74-4C9E-A12B-B9F3E2AC4FB9}"/>
              </a:ext>
            </a:extLst>
          </p:cNvPr>
          <p:cNvSpPr/>
          <p:nvPr/>
        </p:nvSpPr>
        <p:spPr>
          <a:xfrm>
            <a:off x="10026911" y="828781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0126A5AD-F798-4EC5-A82B-BFF50A3891A3}"/>
              </a:ext>
            </a:extLst>
          </p:cNvPr>
          <p:cNvSpPr/>
          <p:nvPr/>
        </p:nvSpPr>
        <p:spPr>
          <a:xfrm>
            <a:off x="13704723" y="7192995"/>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Rounded Corners 55">
            <a:extLst>
              <a:ext uri="{FF2B5EF4-FFF2-40B4-BE49-F238E27FC236}">
                <a16:creationId xmlns:a16="http://schemas.microsoft.com/office/drawing/2014/main" id="{7D4FC5EC-0D33-408A-909A-D64200163364}"/>
              </a:ext>
            </a:extLst>
          </p:cNvPr>
          <p:cNvSpPr/>
          <p:nvPr/>
        </p:nvSpPr>
        <p:spPr>
          <a:xfrm>
            <a:off x="14138983" y="624547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7DBC5423-658B-4066-89B5-A818AA7D62D5}"/>
              </a:ext>
            </a:extLst>
          </p:cNvPr>
          <p:cNvSpPr txBox="1"/>
          <p:nvPr/>
        </p:nvSpPr>
        <p:spPr>
          <a:xfrm>
            <a:off x="7543800" y="1346418"/>
            <a:ext cx="10599216"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rPr>
              <a:t>Se puede utilizar este marco como guía para evaluar cómo sus actividades planificadas podrían contribuir a lograr el objetivo de participación de las mujeres en la conservación.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white"/>
                </a:solidFill>
                <a:effectLst/>
                <a:uLnTx/>
                <a:uFillTx/>
                <a:latin typeface="Now" panose="020B0604020202020204" charset="0"/>
                <a:ea typeface="+mn-ea"/>
                <a:cs typeface="Aharoni" panose="02010803020104030203" pitchFamily="2" charset="-79"/>
              </a:rPr>
              <a:t>Ejemplos</a:t>
            </a:r>
            <a:r>
              <a:rPr kumimoji="0" lang="en-US" sz="2800" b="0" i="1"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rPr>
              <a:t>:</a:t>
            </a:r>
            <a:endParaRPr kumimoji="0" lang="en-US" sz="28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endParaRPr>
          </a:p>
        </p:txBody>
      </p:sp>
      <p:sp>
        <p:nvSpPr>
          <p:cNvPr id="58" name="AutoShape 2">
            <a:extLst>
              <a:ext uri="{FF2B5EF4-FFF2-40B4-BE49-F238E27FC236}">
                <a16:creationId xmlns:a16="http://schemas.microsoft.com/office/drawing/2014/main" id="{CA5270D4-5F3D-41C2-ADD3-6BA5B0FDA600}"/>
              </a:ext>
            </a:extLst>
          </p:cNvPr>
          <p:cNvSpPr/>
          <p:nvPr/>
        </p:nvSpPr>
        <p:spPr>
          <a:xfrm flipH="1" flipV="1">
            <a:off x="7315200" y="1425330"/>
            <a:ext cx="0" cy="1660770"/>
          </a:xfrm>
          <a:prstGeom prst="line">
            <a:avLst/>
          </a:prstGeom>
          <a:ln w="28575" cap="rnd">
            <a:solidFill>
              <a:schemeClr val="bg1"/>
            </a:solidFill>
            <a:prstDash val="sysDot"/>
            <a:headEnd type="none" w="sm" len="sm"/>
            <a:tailEnd type="none" w="sm" len="sm"/>
          </a:ln>
        </p:spPr>
      </p:sp>
      <p:pic>
        <p:nvPicPr>
          <p:cNvPr id="44" name="Picture 43">
            <a:extLst>
              <a:ext uri="{FF2B5EF4-FFF2-40B4-BE49-F238E27FC236}">
                <a16:creationId xmlns:a16="http://schemas.microsoft.com/office/drawing/2014/main" id="{55012C1C-47EA-46D5-80FF-E6473420DB1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5985" y="3534287"/>
            <a:ext cx="5854766" cy="6094166"/>
          </a:xfrm>
          <a:prstGeom prst="rect">
            <a:avLst/>
          </a:prstGeom>
        </p:spPr>
      </p:pic>
    </p:spTree>
    <p:extLst>
      <p:ext uri="{BB962C8B-B14F-4D97-AF65-F5344CB8AC3E}">
        <p14:creationId xmlns:p14="http://schemas.microsoft.com/office/powerpoint/2010/main" val="1720647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EE79F-BE13-45ED-A2BB-C201AD7BE620}"/>
              </a:ext>
            </a:extLst>
          </p:cNvPr>
          <p:cNvSpPr/>
          <p:nvPr/>
        </p:nvSpPr>
        <p:spPr>
          <a:xfrm>
            <a:off x="5924452" y="3555889"/>
            <a:ext cx="12287348" cy="605593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Evaluar la accesibilidad, la inclusión, y los impactos de las actividades</a:t>
            </a:r>
            <a:endParaRPr kumimoji="0" lang="en-U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26" name="Oval 25">
            <a:extLst>
              <a:ext uri="{FF2B5EF4-FFF2-40B4-BE49-F238E27FC236}">
                <a16:creationId xmlns:a16="http://schemas.microsoft.com/office/drawing/2014/main" id="{4780FD4F-2BD6-466C-AA50-5212F5E9695C}"/>
              </a:ext>
            </a:extLst>
          </p:cNvPr>
          <p:cNvSpPr/>
          <p:nvPr/>
        </p:nvSpPr>
        <p:spPr>
          <a:xfrm>
            <a:off x="10425480" y="5289613"/>
            <a:ext cx="2811906" cy="2154867"/>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ACTIVIDAD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PLANIFICADA</a:t>
            </a:r>
          </a:p>
        </p:txBody>
      </p:sp>
      <p:sp>
        <p:nvSpPr>
          <p:cNvPr id="27" name="Rectangle: Rounded Corners 26">
            <a:extLst>
              <a:ext uri="{FF2B5EF4-FFF2-40B4-BE49-F238E27FC236}">
                <a16:creationId xmlns:a16="http://schemas.microsoft.com/office/drawing/2014/main" id="{48494B4B-0C87-45B5-8318-EA562D6DB8F2}"/>
              </a:ext>
            </a:extLst>
          </p:cNvPr>
          <p:cNvSpPr/>
          <p:nvPr/>
        </p:nvSpPr>
        <p:spPr>
          <a:xfrm>
            <a:off x="13971590" y="7120664"/>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¿Contribuye a nuestro objetivo de empoderar a las mujeres? (¿y cómo?)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id="{CF8BF389-AFB5-4474-B72F-CAE294294489}"/>
              </a:ext>
            </a:extLst>
          </p:cNvPr>
          <p:cNvSpPr/>
          <p:nvPr/>
        </p:nvSpPr>
        <p:spPr>
          <a:xfrm>
            <a:off x="5924452" y="5954606"/>
            <a:ext cx="3323616"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¿Podrán las mujeres participar de forma segura, cómoda, y sin interrumpir sus otros compromisos?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10830DB3-F577-4FFF-B8D1-5F2F940B4A0E}"/>
              </a:ext>
            </a:extLst>
          </p:cNvPr>
          <p:cNvSpPr/>
          <p:nvPr/>
        </p:nvSpPr>
        <p:spPr>
          <a:xfrm>
            <a:off x="6000652" y="4804043"/>
            <a:ext cx="3823749" cy="921961"/>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¿Las mujeres en cuestión tienen las habilidades necesarias para participar activamente (o tenemos que desarrollarlas primero)?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D09AE8FC-5A2C-49A6-80F0-53F83F86C9EA}"/>
              </a:ext>
            </a:extLst>
          </p:cNvPr>
          <p:cNvSpPr/>
          <p:nvPr/>
        </p:nvSpPr>
        <p:spPr>
          <a:xfrm>
            <a:off x="6132749" y="7339246"/>
            <a:ext cx="3621182"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¿Esta actividad considera el contexto local y es apropiada</a:t>
            </a:r>
            <a:r>
              <a:rPr kumimoji="0" lang="en-US" sz="1800" b="0" i="0" u="none" strike="noStrike" kern="1200" cap="none" spc="0" normalizeH="0" baseline="0" noProof="0">
                <a:ln>
                  <a:noFill/>
                </a:ln>
                <a:solidFill>
                  <a:srgbClr val="FF0000"/>
                </a:solidFill>
                <a:effectLst/>
                <a:uLnTx/>
                <a:uFillTx/>
                <a:latin typeface="Calibri"/>
                <a:ea typeface="+mn-ea"/>
                <a:cs typeface="+mn-cs"/>
              </a:rPr>
              <a:t>*</a:t>
            </a: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32" name="Rectangle: Rounded Corners 31">
            <a:extLst>
              <a:ext uri="{FF2B5EF4-FFF2-40B4-BE49-F238E27FC236}">
                <a16:creationId xmlns:a16="http://schemas.microsoft.com/office/drawing/2014/main" id="{6AB2E4B1-F0F8-42ED-B31B-BDDA813F547D}"/>
              </a:ext>
            </a:extLst>
          </p:cNvPr>
          <p:cNvSpPr/>
          <p:nvPr/>
        </p:nvSpPr>
        <p:spPr>
          <a:xfrm>
            <a:off x="14122147" y="4911479"/>
            <a:ext cx="353710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¿Podremos evaluar la participación y los impactos de esta actividad? (¿y cómo?)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FD14B6FE-A123-415A-A2D4-186FA2006E05}"/>
              </a:ext>
            </a:extLst>
          </p:cNvPr>
          <p:cNvSpPr/>
          <p:nvPr/>
        </p:nvSpPr>
        <p:spPr>
          <a:xfrm>
            <a:off x="14445177" y="5989412"/>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¿Encaja en un plan a largo plazo para la participación de las mujeres en la conservación? (¿y cómo?)</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4B9532C4-B943-466B-A95B-7296DDC36D49}"/>
              </a:ext>
            </a:extLst>
          </p:cNvPr>
          <p:cNvSpPr/>
          <p:nvPr/>
        </p:nvSpPr>
        <p:spPr>
          <a:xfrm>
            <a:off x="6538626" y="8668506"/>
            <a:ext cx="5424774"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¿Esta actividad aprovecha las habilidades actuales, las habilidades potenciales, las experiencias, y los intereses de las mujeres?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6DA1D577-77E8-4055-BA55-1687248FB4B4}"/>
              </a:ext>
            </a:extLst>
          </p:cNvPr>
          <p:cNvSpPr/>
          <p:nvPr/>
        </p:nvSpPr>
        <p:spPr>
          <a:xfrm>
            <a:off x="10413465" y="4305852"/>
            <a:ext cx="991548" cy="980775"/>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19B2EC6C-77F9-4E02-AEB2-0849724FBD14}"/>
              </a:ext>
            </a:extLst>
          </p:cNvPr>
          <p:cNvSpPr/>
          <p:nvPr/>
        </p:nvSpPr>
        <p:spPr>
          <a:xfrm>
            <a:off x="9987109" y="5171133"/>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47477CB5-A778-4568-B3FB-76F1C13C902F}"/>
              </a:ext>
            </a:extLst>
          </p:cNvPr>
          <p:cNvCxnSpPr>
            <a:cxnSpLocks/>
          </p:cNvCxnSpPr>
          <p:nvPr/>
        </p:nvCxnSpPr>
        <p:spPr>
          <a:xfrm flipV="1">
            <a:off x="13237386" y="6390096"/>
            <a:ext cx="795213" cy="1"/>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63FD2E3A-8B5D-4D37-8799-E4C5B9C78E6C}"/>
              </a:ext>
            </a:extLst>
          </p:cNvPr>
          <p:cNvSpPr/>
          <p:nvPr/>
        </p:nvSpPr>
        <p:spPr>
          <a:xfrm>
            <a:off x="13223302" y="5654489"/>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7A95EF-D29B-4472-9530-F4BF0BE50C3A}"/>
              </a:ext>
            </a:extLst>
          </p:cNvPr>
          <p:cNvSpPr/>
          <p:nvPr/>
        </p:nvSpPr>
        <p:spPr>
          <a:xfrm flipV="1">
            <a:off x="13156274" y="6367046"/>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E1C42018-F4C8-4330-B890-639326BB217F}"/>
              </a:ext>
            </a:extLst>
          </p:cNvPr>
          <p:cNvSpPr/>
          <p:nvPr/>
        </p:nvSpPr>
        <p:spPr>
          <a:xfrm>
            <a:off x="6132750" y="3920264"/>
            <a:ext cx="3938408" cy="570498"/>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mn-ea"/>
                <a:cs typeface="+mn-cs"/>
              </a:rPr>
              <a:t>¿Participarán las mujeres de manera significativa en esta actividad?</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Arrow Connector 40">
            <a:extLst>
              <a:ext uri="{FF2B5EF4-FFF2-40B4-BE49-F238E27FC236}">
                <a16:creationId xmlns:a16="http://schemas.microsoft.com/office/drawing/2014/main" id="{275C94F4-F948-4525-AF6C-66395F4A834D}"/>
              </a:ext>
            </a:extLst>
          </p:cNvPr>
          <p:cNvCxnSpPr>
            <a:cxnSpLocks/>
            <a:endCxn id="26" idx="2"/>
          </p:cNvCxnSpPr>
          <p:nvPr/>
        </p:nvCxnSpPr>
        <p:spPr>
          <a:xfrm>
            <a:off x="9290467" y="6363823"/>
            <a:ext cx="1135013" cy="3224"/>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B761DE2-B1C2-48B6-BA72-15142BC2949D}"/>
              </a:ext>
            </a:extLst>
          </p:cNvPr>
          <p:cNvSpPr/>
          <p:nvPr/>
        </p:nvSpPr>
        <p:spPr>
          <a:xfrm flipV="1">
            <a:off x="10441007" y="7444479"/>
            <a:ext cx="991548" cy="994591"/>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6FD10C94-8528-46A8-8167-756106C13E75}"/>
              </a:ext>
            </a:extLst>
          </p:cNvPr>
          <p:cNvSpPr/>
          <p:nvPr/>
        </p:nvSpPr>
        <p:spPr>
          <a:xfrm flipV="1">
            <a:off x="9769945" y="7162921"/>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Rounded Corners 46">
            <a:extLst>
              <a:ext uri="{FF2B5EF4-FFF2-40B4-BE49-F238E27FC236}">
                <a16:creationId xmlns:a16="http://schemas.microsoft.com/office/drawing/2014/main" id="{22AE4BF2-83BA-4E0A-A168-CC0748B2EB95}"/>
              </a:ext>
            </a:extLst>
          </p:cNvPr>
          <p:cNvSpPr/>
          <p:nvPr/>
        </p:nvSpPr>
        <p:spPr>
          <a:xfrm>
            <a:off x="13895850" y="8465214"/>
            <a:ext cx="4315950"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0000"/>
                </a:solidFill>
                <a:effectLst/>
                <a:uLnTx/>
                <a:uFillTx/>
                <a:latin typeface="Calibri"/>
                <a:ea typeface="+mn-ea"/>
                <a:cs typeface="+mn-cs"/>
              </a:rPr>
              <a:t>*</a:t>
            </a:r>
            <a:r>
              <a:rPr kumimoji="0" lang="es-ES" sz="1800" b="0" i="1" u="none" strike="noStrike" kern="1200" cap="none" spc="0" normalizeH="0" baseline="0" noProof="0">
                <a:ln>
                  <a:noFill/>
                </a:ln>
                <a:solidFill>
                  <a:srgbClr val="FF0000"/>
                </a:solidFill>
                <a:effectLst/>
                <a:uLnTx/>
                <a:uFillTx/>
                <a:latin typeface="Calibri"/>
                <a:ea typeface="+mn-ea"/>
                <a:cs typeface="+mn-cs"/>
              </a:rPr>
              <a:t>¿Existen salvaguardas en caso de que esta actividad pueda tener impactos sociales o domésticos negativos?</a:t>
            </a:r>
            <a:endParaRPr kumimoji="0" lang="en-US" sz="1800" b="0" i="1" u="none" strike="noStrike" kern="1200" cap="none" spc="0" normalizeH="0" baseline="0" noProof="0">
              <a:ln>
                <a:noFill/>
              </a:ln>
              <a:solidFill>
                <a:srgbClr val="FF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D6D658A0-A822-4A0E-B263-AB34D4A56739}"/>
              </a:ext>
            </a:extLst>
          </p:cNvPr>
          <p:cNvSpPr/>
          <p:nvPr/>
        </p:nvSpPr>
        <p:spPr>
          <a:xfrm>
            <a:off x="13857336" y="512348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C698E92E-0F5D-46CF-A142-836BDEB799BB}"/>
              </a:ext>
            </a:extLst>
          </p:cNvPr>
          <p:cNvSpPr/>
          <p:nvPr/>
        </p:nvSpPr>
        <p:spPr>
          <a:xfrm>
            <a:off x="10086399" y="4031501"/>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107AA04F-E537-4D33-9BF4-41B195DCC9CA}"/>
              </a:ext>
            </a:extLst>
          </p:cNvPr>
          <p:cNvSpPr/>
          <p:nvPr/>
        </p:nvSpPr>
        <p:spPr>
          <a:xfrm>
            <a:off x="9823222" y="4992198"/>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1477B436-C549-4DDF-B87B-EBA67FA00940}"/>
              </a:ext>
            </a:extLst>
          </p:cNvPr>
          <p:cNvSpPr/>
          <p:nvPr/>
        </p:nvSpPr>
        <p:spPr>
          <a:xfrm>
            <a:off x="9224288" y="6176658"/>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5AF417D0-3D36-41EE-B830-7A43EE914846}"/>
              </a:ext>
            </a:extLst>
          </p:cNvPr>
          <p:cNvSpPr/>
          <p:nvPr/>
        </p:nvSpPr>
        <p:spPr>
          <a:xfrm>
            <a:off x="9705360" y="7560389"/>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CC807CCF-EE74-4C9E-A12B-B9F3E2AC4FB9}"/>
              </a:ext>
            </a:extLst>
          </p:cNvPr>
          <p:cNvSpPr/>
          <p:nvPr/>
        </p:nvSpPr>
        <p:spPr>
          <a:xfrm>
            <a:off x="10026911" y="828781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0126A5AD-F798-4EC5-A82B-BFF50A3891A3}"/>
              </a:ext>
            </a:extLst>
          </p:cNvPr>
          <p:cNvSpPr/>
          <p:nvPr/>
        </p:nvSpPr>
        <p:spPr>
          <a:xfrm>
            <a:off x="13704723" y="7192995"/>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Rounded Corners 55">
            <a:extLst>
              <a:ext uri="{FF2B5EF4-FFF2-40B4-BE49-F238E27FC236}">
                <a16:creationId xmlns:a16="http://schemas.microsoft.com/office/drawing/2014/main" id="{7D4FC5EC-0D33-408A-909A-D64200163364}"/>
              </a:ext>
            </a:extLst>
          </p:cNvPr>
          <p:cNvSpPr/>
          <p:nvPr/>
        </p:nvSpPr>
        <p:spPr>
          <a:xfrm>
            <a:off x="14138983" y="624547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7DBC5423-658B-4066-89B5-A818AA7D62D5}"/>
              </a:ext>
            </a:extLst>
          </p:cNvPr>
          <p:cNvSpPr txBox="1"/>
          <p:nvPr/>
        </p:nvSpPr>
        <p:spPr>
          <a:xfrm>
            <a:off x="7543800" y="1346418"/>
            <a:ext cx="1059921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Se puede utilizar este marco como guía para evaluar cómo sus actividades planificadas podrían contribuir a su objetivo de participación de las mujeres en la conservación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Ejemplos:</a:t>
            </a:r>
            <a:endParaRPr kumimoji="0" lang="en-US" sz="28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58" name="AutoShape 2">
            <a:extLst>
              <a:ext uri="{FF2B5EF4-FFF2-40B4-BE49-F238E27FC236}">
                <a16:creationId xmlns:a16="http://schemas.microsoft.com/office/drawing/2014/main" id="{CA5270D4-5F3D-41C2-ADD3-6BA5B0FDA600}"/>
              </a:ext>
            </a:extLst>
          </p:cNvPr>
          <p:cNvSpPr/>
          <p:nvPr/>
        </p:nvSpPr>
        <p:spPr>
          <a:xfrm flipH="1" flipV="1">
            <a:off x="7315200" y="1425330"/>
            <a:ext cx="0" cy="1660770"/>
          </a:xfrm>
          <a:prstGeom prst="line">
            <a:avLst/>
          </a:prstGeom>
          <a:ln w="28575" cap="rnd">
            <a:solidFill>
              <a:schemeClr val="bg1"/>
            </a:solidFill>
            <a:prstDash val="sysDot"/>
            <a:headEnd type="none" w="sm" len="sm"/>
            <a:tailEnd type="none" w="sm" len="sm"/>
          </a:ln>
        </p:spPr>
      </p:sp>
      <p:sp>
        <p:nvSpPr>
          <p:cNvPr id="45" name="Rectangle 44">
            <a:extLst>
              <a:ext uri="{FF2B5EF4-FFF2-40B4-BE49-F238E27FC236}">
                <a16:creationId xmlns:a16="http://schemas.microsoft.com/office/drawing/2014/main" id="{40CC303F-9FC4-4C5D-A9E9-90BA75BA681B}"/>
              </a:ext>
            </a:extLst>
          </p:cNvPr>
          <p:cNvSpPr/>
          <p:nvPr/>
        </p:nvSpPr>
        <p:spPr>
          <a:xfrm>
            <a:off x="457200" y="4746437"/>
            <a:ext cx="5392440" cy="4882015"/>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a:solidFill>
                  <a:schemeClr val="bg1"/>
                </a:solidFill>
                <a:latin typeface="Now" panose="020B0604020202020204" charset="0"/>
              </a:rPr>
              <a:t>Si la respuesta a cualquiera de estas preguntas es “no”, piense: </a:t>
            </a:r>
          </a:p>
          <a:p>
            <a:endParaRPr lang="es-ES" sz="2800">
              <a:solidFill>
                <a:schemeClr val="bg1"/>
              </a:solidFill>
              <a:latin typeface="Now" panose="020B0604020202020204" charset="0"/>
            </a:endParaRPr>
          </a:p>
          <a:p>
            <a:r>
              <a:rPr lang="es-ES" sz="2800">
                <a:solidFill>
                  <a:schemeClr val="bg1"/>
                </a:solidFill>
                <a:latin typeface="Now" panose="020B0604020202020204" charset="0"/>
              </a:rPr>
              <a:t>¿Por qué no? </a:t>
            </a:r>
          </a:p>
          <a:p>
            <a:r>
              <a:rPr lang="es-ES" sz="2800">
                <a:solidFill>
                  <a:schemeClr val="bg1"/>
                </a:solidFill>
                <a:latin typeface="Now" panose="020B0604020202020204" charset="0"/>
              </a:rPr>
              <a:t>¿Somos capaces de cambiar esto de manera responsable dentro de la capacidad de nuestro proyecto y organización? ¿Cómo? </a:t>
            </a:r>
            <a:endParaRPr lang="en-US" sz="2800">
              <a:solidFill>
                <a:schemeClr val="bg1"/>
              </a:solidFill>
              <a:latin typeface="Now" panose="020B0604020202020204" charset="0"/>
            </a:endParaRPr>
          </a:p>
        </p:txBody>
      </p:sp>
    </p:spTree>
    <p:extLst>
      <p:ext uri="{BB962C8B-B14F-4D97-AF65-F5344CB8AC3E}">
        <p14:creationId xmlns:p14="http://schemas.microsoft.com/office/powerpoint/2010/main" val="212667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4000">
                <a:latin typeface="Avenir Next LT Pro" panose="020B0504020202020204" pitchFamily="34" charset="0"/>
                <a:cs typeface="Aharoni" panose="02010803020104030203" pitchFamily="2" charset="-79"/>
              </a:rPr>
              <a:t>Incorporar el marco en la planificación y la implementación</a:t>
            </a:r>
            <a:endParaRPr kumimoji="0" lang="en-U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57" name="TextBox 56">
            <a:extLst>
              <a:ext uri="{FF2B5EF4-FFF2-40B4-BE49-F238E27FC236}">
                <a16:creationId xmlns:a16="http://schemas.microsoft.com/office/drawing/2014/main" id="{7DBC5423-658B-4066-89B5-A818AA7D62D5}"/>
              </a:ext>
            </a:extLst>
          </p:cNvPr>
          <p:cNvSpPr txBox="1"/>
          <p:nvPr/>
        </p:nvSpPr>
        <p:spPr>
          <a:xfrm>
            <a:off x="759538" y="3685487"/>
            <a:ext cx="6250861" cy="5262979"/>
          </a:xfrm>
          <a:prstGeom prst="rect">
            <a:avLst/>
          </a:prstGeom>
          <a:noFill/>
        </p:spPr>
        <p:txBody>
          <a:bodyPr wrap="square">
            <a:spAutoFit/>
          </a:bodyPr>
          <a:lstStyle/>
          <a:p>
            <a:r>
              <a:rPr lang="es-ES" sz="2800">
                <a:latin typeface="Avenir Next LT Pro" panose="020B0504020202020204" pitchFamily="34" charset="0"/>
              </a:rPr>
              <a:t>Los pasos de este marco generalmente se superpondrán y se revisarán a lo largo del ciclo del proyecto. </a:t>
            </a:r>
          </a:p>
          <a:p>
            <a:endParaRPr lang="es-ES" sz="2800">
              <a:latin typeface="Avenir Next LT Pro" panose="020B0504020202020204" pitchFamily="34" charset="0"/>
            </a:endParaRPr>
          </a:p>
          <a:p>
            <a:r>
              <a:rPr lang="es-ES" sz="2800">
                <a:latin typeface="Avenir Next LT Pro" panose="020B0504020202020204" pitchFamily="34" charset="0"/>
              </a:rPr>
              <a:t>Siempre que sea posible, estos pasos deben incorporarse en la </a:t>
            </a:r>
            <a:r>
              <a:rPr lang="es-ES" sz="2800" b="1">
                <a:latin typeface="Avenir Next LT Pro" panose="020B0504020202020204" pitchFamily="34" charset="0"/>
              </a:rPr>
              <a:t>planificación del proyecto </a:t>
            </a:r>
            <a:r>
              <a:rPr lang="es-ES" sz="2800">
                <a:latin typeface="Avenir Next LT Pro" panose="020B0504020202020204" pitchFamily="34" charset="0"/>
              </a:rPr>
              <a:t>para diseñar y proponer un proyecto óptimamente inclusivo - pero si esto no es posible, deben incorporarse lo antes posible.</a:t>
            </a:r>
            <a:endParaRPr lang="en-US" sz="2800">
              <a:latin typeface="Avenir Next LT Pro" panose="020B0504020202020204" pitchFamily="34" charset="0"/>
            </a:endParaRPr>
          </a:p>
        </p:txBody>
      </p:sp>
      <p:sp>
        <p:nvSpPr>
          <p:cNvPr id="58" name="AutoShape 2">
            <a:extLst>
              <a:ext uri="{FF2B5EF4-FFF2-40B4-BE49-F238E27FC236}">
                <a16:creationId xmlns:a16="http://schemas.microsoft.com/office/drawing/2014/main" id="{CA5270D4-5F3D-41C2-ADD3-6BA5B0FDA600}"/>
              </a:ext>
            </a:extLst>
          </p:cNvPr>
          <p:cNvSpPr/>
          <p:nvPr/>
        </p:nvSpPr>
        <p:spPr>
          <a:xfrm flipV="1">
            <a:off x="381000" y="3238500"/>
            <a:ext cx="3581400" cy="0"/>
          </a:xfrm>
          <a:prstGeom prst="line">
            <a:avLst/>
          </a:prstGeom>
          <a:ln w="28575" cap="rnd">
            <a:solidFill>
              <a:schemeClr val="bg1"/>
            </a:solidFill>
            <a:prstDash val="sysDot"/>
            <a:headEnd type="none" w="sm" len="sm"/>
            <a:tailEnd type="none" w="sm" len="sm"/>
          </a:ln>
        </p:spPr>
      </p:sp>
      <p:sp>
        <p:nvSpPr>
          <p:cNvPr id="44" name="Oval 43">
            <a:extLst>
              <a:ext uri="{FF2B5EF4-FFF2-40B4-BE49-F238E27FC236}">
                <a16:creationId xmlns:a16="http://schemas.microsoft.com/office/drawing/2014/main" id="{E59A7D0A-7985-45A9-968D-4A304EAB24C5}"/>
              </a:ext>
            </a:extLst>
          </p:cNvPr>
          <p:cNvSpPr/>
          <p:nvPr/>
        </p:nvSpPr>
        <p:spPr>
          <a:xfrm>
            <a:off x="7541534"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600">
                <a:solidFill>
                  <a:schemeClr val="bg1"/>
                </a:solidFill>
                <a:latin typeface="+mj-lt"/>
              </a:rPr>
              <a:t>planificación</a:t>
            </a:r>
          </a:p>
        </p:txBody>
      </p:sp>
      <p:sp>
        <p:nvSpPr>
          <p:cNvPr id="45" name="Oval 44">
            <a:extLst>
              <a:ext uri="{FF2B5EF4-FFF2-40B4-BE49-F238E27FC236}">
                <a16:creationId xmlns:a16="http://schemas.microsoft.com/office/drawing/2014/main" id="{6B7A12EB-7B1A-4869-920C-9449028C9137}"/>
              </a:ext>
            </a:extLst>
          </p:cNvPr>
          <p:cNvSpPr/>
          <p:nvPr/>
        </p:nvSpPr>
        <p:spPr>
          <a:xfrm>
            <a:off x="11141328"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bg1"/>
                </a:solidFill>
                <a:latin typeface="+mj-lt"/>
              </a:rPr>
              <a:t>actividades</a:t>
            </a:r>
          </a:p>
        </p:txBody>
      </p:sp>
      <p:sp>
        <p:nvSpPr>
          <p:cNvPr id="46" name="Oval 45">
            <a:extLst>
              <a:ext uri="{FF2B5EF4-FFF2-40B4-BE49-F238E27FC236}">
                <a16:creationId xmlns:a16="http://schemas.microsoft.com/office/drawing/2014/main" id="{28E15502-7DCF-4692-AF9F-AFB2E23FAC2A}"/>
              </a:ext>
            </a:extLst>
          </p:cNvPr>
          <p:cNvSpPr/>
          <p:nvPr/>
        </p:nvSpPr>
        <p:spPr>
          <a:xfrm>
            <a:off x="14741122" y="7476662"/>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a:solidFill>
                  <a:schemeClr val="bg1"/>
                </a:solidFill>
                <a:latin typeface="+mj-lt"/>
              </a:rPr>
              <a:t>evaluación</a:t>
            </a:r>
          </a:p>
        </p:txBody>
      </p:sp>
      <p:cxnSp>
        <p:nvCxnSpPr>
          <p:cNvPr id="48" name="Connector: Elbow 47">
            <a:extLst>
              <a:ext uri="{FF2B5EF4-FFF2-40B4-BE49-F238E27FC236}">
                <a16:creationId xmlns:a16="http://schemas.microsoft.com/office/drawing/2014/main" id="{441D77C8-07B1-429E-A1B1-4F8AAD5DEF8D}"/>
              </a:ext>
            </a:extLst>
          </p:cNvPr>
          <p:cNvCxnSpPr>
            <a:cxnSpLocks/>
            <a:stCxn id="46" idx="4"/>
            <a:endCxn id="44" idx="4"/>
          </p:cNvCxnSpPr>
          <p:nvPr/>
        </p:nvCxnSpPr>
        <p:spPr>
          <a:xfrm rot="5400000">
            <a:off x="12416950" y="5351189"/>
            <a:ext cx="5034" cy="7199588"/>
          </a:xfrm>
          <a:prstGeom prst="bentConnector3">
            <a:avLst>
              <a:gd name="adj1" fmla="val 4641120"/>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B2AFC2F-5857-4CFA-84BB-D1895F5337E4}"/>
              </a:ext>
            </a:extLst>
          </p:cNvPr>
          <p:cNvCxnSpPr>
            <a:cxnSpLocks/>
            <a:stCxn id="44" idx="6"/>
            <a:endCxn id="45" idx="2"/>
          </p:cNvCxnSpPr>
          <p:nvPr/>
        </p:nvCxnSpPr>
        <p:spPr>
          <a:xfrm>
            <a:off x="10097812" y="8217598"/>
            <a:ext cx="1043516" cy="0"/>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B554710-9145-4D86-B3D5-FF643BDBFAFF}"/>
              </a:ext>
            </a:extLst>
          </p:cNvPr>
          <p:cNvCxnSpPr>
            <a:cxnSpLocks/>
            <a:stCxn id="45" idx="6"/>
            <a:endCxn id="46" idx="2"/>
          </p:cNvCxnSpPr>
          <p:nvPr/>
        </p:nvCxnSpPr>
        <p:spPr>
          <a:xfrm flipV="1">
            <a:off x="13697606" y="8212564"/>
            <a:ext cx="1043516" cy="5034"/>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60" name="Right Brace 59">
            <a:extLst>
              <a:ext uri="{FF2B5EF4-FFF2-40B4-BE49-F238E27FC236}">
                <a16:creationId xmlns:a16="http://schemas.microsoft.com/office/drawing/2014/main" id="{8BD85DF6-636D-4DA6-B32E-72D08A708809}"/>
              </a:ext>
            </a:extLst>
          </p:cNvPr>
          <p:cNvSpPr/>
          <p:nvPr/>
        </p:nvSpPr>
        <p:spPr>
          <a:xfrm rot="16200000">
            <a:off x="12334774" y="4231203"/>
            <a:ext cx="303958" cy="6069043"/>
          </a:xfrm>
          <a:prstGeom prst="rightBrace">
            <a:avLst/>
          </a:prstGeom>
          <a:ln w="127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latin typeface="+mj-lt"/>
            </a:endParaRPr>
          </a:p>
        </p:txBody>
      </p:sp>
      <p:pic>
        <p:nvPicPr>
          <p:cNvPr id="14" name="Picture 13">
            <a:extLst>
              <a:ext uri="{FF2B5EF4-FFF2-40B4-BE49-F238E27FC236}">
                <a16:creationId xmlns:a16="http://schemas.microsoft.com/office/drawing/2014/main" id="{914DE0E8-31C5-46C6-8542-C2B8CAEDC3A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841285" y="1409700"/>
            <a:ext cx="5322515" cy="5540151"/>
          </a:xfrm>
          <a:prstGeom prst="rect">
            <a:avLst/>
          </a:prstGeom>
        </p:spPr>
      </p:pic>
    </p:spTree>
    <p:extLst>
      <p:ext uri="{BB962C8B-B14F-4D97-AF65-F5344CB8AC3E}">
        <p14:creationId xmlns:p14="http://schemas.microsoft.com/office/powerpoint/2010/main" val="245703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9A05C-B375-435B-98EA-81E8CA7BDB27}"/>
              </a:ext>
            </a:extLst>
          </p:cNvPr>
          <p:cNvSpPr/>
          <p:nvPr/>
        </p:nvSpPr>
        <p:spPr>
          <a:xfrm>
            <a:off x="381000" y="3235761"/>
            <a:ext cx="17373600" cy="678453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4000">
                <a:latin typeface="Avenir Next LT Pro" panose="020B0504020202020204" pitchFamily="34" charset="0"/>
                <a:cs typeface="Aharoni" panose="02010803020104030203" pitchFamily="2" charset="-79"/>
              </a:rPr>
              <a:t>Incorporar el marco en la planificación y la implementación</a:t>
            </a:r>
            <a:endParaRPr kumimoji="0" lang="en-US" sz="4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57" name="TextBox 56">
            <a:extLst>
              <a:ext uri="{FF2B5EF4-FFF2-40B4-BE49-F238E27FC236}">
                <a16:creationId xmlns:a16="http://schemas.microsoft.com/office/drawing/2014/main" id="{7DBC5423-658B-4066-89B5-A818AA7D62D5}"/>
              </a:ext>
            </a:extLst>
          </p:cNvPr>
          <p:cNvSpPr txBox="1"/>
          <p:nvPr/>
        </p:nvSpPr>
        <p:spPr>
          <a:xfrm>
            <a:off x="533400" y="3351193"/>
            <a:ext cx="625086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EJEMPLOS</a:t>
            </a:r>
            <a:endParaRPr kumimoji="0" lang="en-US" sz="2800" b="0" i="0" u="none" strike="noStrike" kern="1200" cap="none" spc="0" normalizeH="0" baseline="0" noProof="0">
              <a:ln>
                <a:noFill/>
              </a:ln>
              <a:solidFill>
                <a:srgbClr val="00B8B4"/>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grpSp>
        <p:nvGrpSpPr>
          <p:cNvPr id="2" name="Group 1">
            <a:extLst>
              <a:ext uri="{FF2B5EF4-FFF2-40B4-BE49-F238E27FC236}">
                <a16:creationId xmlns:a16="http://schemas.microsoft.com/office/drawing/2014/main" id="{70A5A01A-0C1D-4D5F-93E4-A8F5DBA63FB4}"/>
              </a:ext>
            </a:extLst>
          </p:cNvPr>
          <p:cNvGrpSpPr/>
          <p:nvPr/>
        </p:nvGrpSpPr>
        <p:grpSpPr>
          <a:xfrm>
            <a:off x="3933841" y="7786178"/>
            <a:ext cx="12985058" cy="1624522"/>
            <a:chOff x="7541534" y="7476662"/>
            <a:chExt cx="9755866" cy="1476838"/>
          </a:xfrm>
        </p:grpSpPr>
        <p:sp>
          <p:nvSpPr>
            <p:cNvPr id="44" name="Oval 43">
              <a:extLst>
                <a:ext uri="{FF2B5EF4-FFF2-40B4-BE49-F238E27FC236}">
                  <a16:creationId xmlns:a16="http://schemas.microsoft.com/office/drawing/2014/main" id="{E59A7D0A-7985-45A9-968D-4A304EAB24C5}"/>
                </a:ext>
              </a:extLst>
            </p:cNvPr>
            <p:cNvSpPr/>
            <p:nvPr/>
          </p:nvSpPr>
          <p:spPr>
            <a:xfrm>
              <a:off x="7541534"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mj-lt"/>
                </a:rPr>
                <a:t>planificación</a:t>
              </a:r>
            </a:p>
          </p:txBody>
        </p:sp>
        <p:sp>
          <p:nvSpPr>
            <p:cNvPr id="45" name="Oval 44">
              <a:extLst>
                <a:ext uri="{FF2B5EF4-FFF2-40B4-BE49-F238E27FC236}">
                  <a16:creationId xmlns:a16="http://schemas.microsoft.com/office/drawing/2014/main" id="{6B7A12EB-7B1A-4869-920C-9449028C9137}"/>
                </a:ext>
              </a:extLst>
            </p:cNvPr>
            <p:cNvSpPr/>
            <p:nvPr/>
          </p:nvSpPr>
          <p:spPr>
            <a:xfrm>
              <a:off x="11141328"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actividades</a:t>
              </a:r>
            </a:p>
          </p:txBody>
        </p:sp>
        <p:sp>
          <p:nvSpPr>
            <p:cNvPr id="46" name="Oval 45">
              <a:extLst>
                <a:ext uri="{FF2B5EF4-FFF2-40B4-BE49-F238E27FC236}">
                  <a16:creationId xmlns:a16="http://schemas.microsoft.com/office/drawing/2014/main" id="{28E15502-7DCF-4692-AF9F-AFB2E23FAC2A}"/>
                </a:ext>
              </a:extLst>
            </p:cNvPr>
            <p:cNvSpPr/>
            <p:nvPr/>
          </p:nvSpPr>
          <p:spPr>
            <a:xfrm>
              <a:off x="14741122" y="7476662"/>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a:solidFill>
                    <a:schemeClr val="bg1"/>
                  </a:solidFill>
                  <a:latin typeface="+mj-lt"/>
                </a:rPr>
                <a:t>evaluación</a:t>
              </a:r>
            </a:p>
          </p:txBody>
        </p:sp>
        <p:cxnSp>
          <p:nvCxnSpPr>
            <p:cNvPr id="48" name="Connector: Elbow 47">
              <a:extLst>
                <a:ext uri="{FF2B5EF4-FFF2-40B4-BE49-F238E27FC236}">
                  <a16:creationId xmlns:a16="http://schemas.microsoft.com/office/drawing/2014/main" id="{441D77C8-07B1-429E-A1B1-4F8AAD5DEF8D}"/>
                </a:ext>
              </a:extLst>
            </p:cNvPr>
            <p:cNvCxnSpPr>
              <a:cxnSpLocks/>
              <a:stCxn id="46" idx="4"/>
              <a:endCxn id="44" idx="4"/>
            </p:cNvCxnSpPr>
            <p:nvPr/>
          </p:nvCxnSpPr>
          <p:spPr>
            <a:xfrm rot="5400000">
              <a:off x="12416950" y="5351189"/>
              <a:ext cx="5034" cy="7199588"/>
            </a:xfrm>
            <a:prstGeom prst="bentConnector3">
              <a:avLst>
                <a:gd name="adj1" fmla="val 4641120"/>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B2AFC2F-5857-4CFA-84BB-D1895F5337E4}"/>
                </a:ext>
              </a:extLst>
            </p:cNvPr>
            <p:cNvCxnSpPr>
              <a:cxnSpLocks/>
              <a:stCxn id="44" idx="6"/>
              <a:endCxn id="45" idx="2"/>
            </p:cNvCxnSpPr>
            <p:nvPr/>
          </p:nvCxnSpPr>
          <p:spPr>
            <a:xfrm>
              <a:off x="10097812" y="8217598"/>
              <a:ext cx="1043516" cy="0"/>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B554710-9145-4D86-B3D5-FF643BDBFAFF}"/>
                </a:ext>
              </a:extLst>
            </p:cNvPr>
            <p:cNvCxnSpPr>
              <a:cxnSpLocks/>
              <a:stCxn id="45" idx="6"/>
              <a:endCxn id="46" idx="2"/>
            </p:cNvCxnSpPr>
            <p:nvPr/>
          </p:nvCxnSpPr>
          <p:spPr>
            <a:xfrm flipV="1">
              <a:off x="13697606" y="8212564"/>
              <a:ext cx="1043516" cy="5034"/>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856D628A-1654-4975-A2B5-4687A986B87B}"/>
              </a:ext>
            </a:extLst>
          </p:cNvPr>
          <p:cNvSpPr/>
          <p:nvPr/>
        </p:nvSpPr>
        <p:spPr>
          <a:xfrm>
            <a:off x="2224481" y="5067300"/>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Desarrollar directrices y políticas del proyecto para las prácticas relacionadas con el género.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6179AE77-E18E-47B0-9C6C-984F7F9BA067}"/>
              </a:ext>
            </a:extLst>
          </p:cNvPr>
          <p:cNvSpPr/>
          <p:nvPr/>
        </p:nvSpPr>
        <p:spPr>
          <a:xfrm>
            <a:off x="3676576" y="3767918"/>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Consultar con las comunidades, incluyendo las mujeres, en la planificación del diseño y los objetivos del proyecto.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F5888665-0CFC-4681-8621-2A251140DE7F}"/>
              </a:ext>
            </a:extLst>
          </p:cNvPr>
          <p:cNvSpPr/>
          <p:nvPr/>
        </p:nvSpPr>
        <p:spPr>
          <a:xfrm>
            <a:off x="11621376" y="6968318"/>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Recopilar datos desglosados por género sobre los participantes en todas las actividades.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5858B621-B3D3-4102-BD02-E0F1123461CD}"/>
              </a:ext>
            </a:extLst>
          </p:cNvPr>
          <p:cNvSpPr/>
          <p:nvPr/>
        </p:nvSpPr>
        <p:spPr>
          <a:xfrm>
            <a:off x="6748659" y="5139518"/>
            <a:ext cx="3228959"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Involucrar a los miembros de la comunidad en la investigación de análisis de género.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7CE8E44C-CD94-491D-9CFC-570693E49BF6}"/>
              </a:ext>
            </a:extLst>
          </p:cNvPr>
          <p:cNvSpPr/>
          <p:nvPr/>
        </p:nvSpPr>
        <p:spPr>
          <a:xfrm>
            <a:off x="14392217" y="3629916"/>
            <a:ext cx="3478512"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Conectarse con redes de mujeres en todas las comunidades.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8929FB3C-FDEC-452B-9493-D57B5FC468A1}"/>
              </a:ext>
            </a:extLst>
          </p:cNvPr>
          <p:cNvSpPr/>
          <p:nvPr/>
        </p:nvSpPr>
        <p:spPr>
          <a:xfrm>
            <a:off x="7134241" y="6915798"/>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prstClr val="black"/>
                </a:solidFill>
                <a:latin typeface="Calibri"/>
              </a:rPr>
              <a:t>F</a:t>
            </a:r>
            <a:r>
              <a:rPr kumimoji="0" lang="es-ES" sz="2000" b="0" i="0" u="none" strike="noStrike" kern="1200" cap="none" spc="0" normalizeH="0" baseline="0" noProof="0" dirty="0" err="1">
                <a:ln>
                  <a:noFill/>
                </a:ln>
                <a:solidFill>
                  <a:prstClr val="black"/>
                </a:solidFill>
                <a:effectLst/>
                <a:uLnTx/>
                <a:uFillTx/>
                <a:latin typeface="Calibri"/>
                <a:ea typeface="+mn-ea"/>
                <a:cs typeface="+mn-cs"/>
              </a:rPr>
              <a:t>acilitar</a:t>
            </a:r>
            <a:r>
              <a:rPr kumimoji="0" lang="es-ES" sz="2000" b="0" i="0" u="none" strike="noStrike" kern="1200" cap="none" spc="0" normalizeH="0" baseline="0" noProof="0" dirty="0">
                <a:ln>
                  <a:noFill/>
                </a:ln>
                <a:solidFill>
                  <a:prstClr val="black"/>
                </a:solidFill>
                <a:effectLst/>
                <a:uLnTx/>
                <a:uFillTx/>
                <a:latin typeface="Calibri"/>
                <a:ea typeface="+mn-ea"/>
                <a:cs typeface="+mn-cs"/>
              </a:rPr>
              <a:t> la participación de las mujeres en las actividades.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766FB414-8599-42BF-9BFB-31108F5BCF84}"/>
              </a:ext>
            </a:extLst>
          </p:cNvPr>
          <p:cNvSpPr/>
          <p:nvPr/>
        </p:nvSpPr>
        <p:spPr>
          <a:xfrm>
            <a:off x="9220200" y="3619500"/>
            <a:ext cx="331511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Involucrar a la comunidad en capacitaciones y discusiones de género.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0006F8AE-99BB-407A-BBEA-2C7D41FF50A1}"/>
              </a:ext>
            </a:extLst>
          </p:cNvPr>
          <p:cNvSpPr/>
          <p:nvPr/>
        </p:nvSpPr>
        <p:spPr>
          <a:xfrm>
            <a:off x="10161194" y="5829300"/>
            <a:ext cx="3402406"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prstClr val="black"/>
                </a:solidFill>
                <a:effectLst/>
                <a:uLnTx/>
                <a:uFillTx/>
                <a:latin typeface="Calibri"/>
                <a:ea typeface="+mn-ea"/>
                <a:cs typeface="+mn-cs"/>
              </a:rPr>
              <a:t>Providenciar la capacitación necesaria para desarrollar sus habilidades.</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FC166F82-17D3-4730-9A46-DB86A5FE5152}"/>
              </a:ext>
            </a:extLst>
          </p:cNvPr>
          <p:cNvSpPr/>
          <p:nvPr/>
        </p:nvSpPr>
        <p:spPr>
          <a:xfrm>
            <a:off x="14649376" y="5769685"/>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prstClr val="black"/>
                </a:solidFill>
                <a:latin typeface="Calibri"/>
              </a:rPr>
              <a:t>R</a:t>
            </a:r>
            <a:r>
              <a:rPr kumimoji="0" lang="es-ES" sz="2000" b="0" i="0" u="none" strike="noStrike" kern="1200" cap="none" spc="0" normalizeH="0" baseline="0" noProof="0" dirty="0" err="1">
                <a:ln>
                  <a:noFill/>
                </a:ln>
                <a:solidFill>
                  <a:prstClr val="black"/>
                </a:solidFill>
                <a:effectLst/>
                <a:uLnTx/>
                <a:uFillTx/>
                <a:latin typeface="Calibri"/>
                <a:ea typeface="+mn-ea"/>
                <a:cs typeface="+mn-cs"/>
              </a:rPr>
              <a:t>ecopilar</a:t>
            </a:r>
            <a:r>
              <a:rPr kumimoji="0" lang="es-ES" sz="2000" b="0" i="0" u="none" strike="noStrike" kern="1200" cap="none" spc="0" normalizeH="0" baseline="0" noProof="0" dirty="0">
                <a:ln>
                  <a:noFill/>
                </a:ln>
                <a:solidFill>
                  <a:prstClr val="black"/>
                </a:solidFill>
                <a:effectLst/>
                <a:uLnTx/>
                <a:uFillTx/>
                <a:latin typeface="Calibri"/>
                <a:ea typeface="+mn-ea"/>
                <a:cs typeface="+mn-cs"/>
              </a:rPr>
              <a:t> historias y comentarios de mujeres y hombres sobre los impactos.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Rectangle: Rounded Corners 23">
            <a:extLst>
              <a:ext uri="{FF2B5EF4-FFF2-40B4-BE49-F238E27FC236}">
                <a16:creationId xmlns:a16="http://schemas.microsoft.com/office/drawing/2014/main" id="{F47C4D12-061D-4865-AD9F-E0BD5530EC16}"/>
              </a:ext>
            </a:extLst>
          </p:cNvPr>
          <p:cNvSpPr/>
          <p:nvPr/>
        </p:nvSpPr>
        <p:spPr>
          <a:xfrm>
            <a:off x="3876864" y="6434918"/>
            <a:ext cx="2981136"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Diseñar un proyecto que se ajuste a una estrategia a largo plazo para la inclusión de género.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39F5BA7A-0CAE-4975-8D5B-D7214C36F284}"/>
              </a:ext>
            </a:extLst>
          </p:cNvPr>
          <p:cNvSpPr/>
          <p:nvPr/>
        </p:nvSpPr>
        <p:spPr>
          <a:xfrm>
            <a:off x="11365992" y="4610100"/>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black"/>
                </a:solidFill>
                <a:effectLst/>
                <a:uLnTx/>
                <a:uFillTx/>
                <a:latin typeface="Calibri"/>
                <a:ea typeface="+mn-ea"/>
                <a:cs typeface="+mn-cs"/>
              </a:rPr>
              <a:t>Proveer oportunidades y plataformas para que las mujeres compartan sus voces.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Rounded Corners 25">
            <a:extLst>
              <a:ext uri="{FF2B5EF4-FFF2-40B4-BE49-F238E27FC236}">
                <a16:creationId xmlns:a16="http://schemas.microsoft.com/office/drawing/2014/main" id="{5148034C-A8FB-4C7A-ADEB-35A53CD71782}"/>
              </a:ext>
            </a:extLst>
          </p:cNvPr>
          <p:cNvSpPr/>
          <p:nvPr/>
        </p:nvSpPr>
        <p:spPr>
          <a:xfrm>
            <a:off x="14397863" y="5783558"/>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8F9EF402-03DA-4E97-AFD9-0ABDDCFCFCB2}"/>
              </a:ext>
            </a:extLst>
          </p:cNvPr>
          <p:cNvSpPr/>
          <p:nvPr/>
        </p:nvSpPr>
        <p:spPr>
          <a:xfrm>
            <a:off x="3343727" y="3769274"/>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id="{66652153-0884-43C7-B27E-9318115E7829}"/>
              </a:ext>
            </a:extLst>
          </p:cNvPr>
          <p:cNvSpPr/>
          <p:nvPr/>
        </p:nvSpPr>
        <p:spPr>
          <a:xfrm>
            <a:off x="14093049" y="388065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70B3E541-6997-4F4D-BE68-6AD7D7550A68}"/>
              </a:ext>
            </a:extLst>
          </p:cNvPr>
          <p:cNvSpPr/>
          <p:nvPr/>
        </p:nvSpPr>
        <p:spPr>
          <a:xfrm>
            <a:off x="1981200" y="5081208"/>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E9E9D00C-D803-4F3A-B61C-9BC11DA23CE8}"/>
              </a:ext>
            </a:extLst>
          </p:cNvPr>
          <p:cNvSpPr/>
          <p:nvPr/>
        </p:nvSpPr>
        <p:spPr>
          <a:xfrm>
            <a:off x="3568071" y="6376400"/>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95924CC2-1487-4681-992D-E4F943CBBEA8}"/>
              </a:ext>
            </a:extLst>
          </p:cNvPr>
          <p:cNvSpPr/>
          <p:nvPr/>
        </p:nvSpPr>
        <p:spPr>
          <a:xfrm>
            <a:off x="11401441" y="7222543"/>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38B00E76-5BD5-4544-AA0C-BE9BD70B1299}"/>
              </a:ext>
            </a:extLst>
          </p:cNvPr>
          <p:cNvSpPr/>
          <p:nvPr/>
        </p:nvSpPr>
        <p:spPr>
          <a:xfrm>
            <a:off x="11049000" y="4844134"/>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7A9387A0-C3B9-49BF-9ABE-C782F09630F9}"/>
              </a:ext>
            </a:extLst>
          </p:cNvPr>
          <p:cNvSpPr/>
          <p:nvPr/>
        </p:nvSpPr>
        <p:spPr>
          <a:xfrm>
            <a:off x="9953641" y="6050519"/>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Rounded Corners 34">
            <a:extLst>
              <a:ext uri="{FF2B5EF4-FFF2-40B4-BE49-F238E27FC236}">
                <a16:creationId xmlns:a16="http://schemas.microsoft.com/office/drawing/2014/main" id="{C39586D0-09B9-48FA-B63C-F75654B1F606}"/>
              </a:ext>
            </a:extLst>
          </p:cNvPr>
          <p:cNvSpPr/>
          <p:nvPr/>
        </p:nvSpPr>
        <p:spPr>
          <a:xfrm>
            <a:off x="8953554" y="3804422"/>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Rounded Corners 36">
            <a:extLst>
              <a:ext uri="{FF2B5EF4-FFF2-40B4-BE49-F238E27FC236}">
                <a16:creationId xmlns:a16="http://schemas.microsoft.com/office/drawing/2014/main" id="{50391AAA-2EB0-4D4D-ABF5-0540BD26D1B1}"/>
              </a:ext>
            </a:extLst>
          </p:cNvPr>
          <p:cNvSpPr/>
          <p:nvPr/>
        </p:nvSpPr>
        <p:spPr>
          <a:xfrm>
            <a:off x="6871661" y="7192495"/>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Rounded Corners 37">
            <a:extLst>
              <a:ext uri="{FF2B5EF4-FFF2-40B4-BE49-F238E27FC236}">
                <a16:creationId xmlns:a16="http://schemas.microsoft.com/office/drawing/2014/main" id="{E9BF2DA5-CA9C-435B-B461-47508A6AA121}"/>
              </a:ext>
            </a:extLst>
          </p:cNvPr>
          <p:cNvSpPr/>
          <p:nvPr/>
        </p:nvSpPr>
        <p:spPr>
          <a:xfrm>
            <a:off x="6477000" y="521892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A216E5C9-CAB1-4B1F-B21D-84F7AF594BC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2280" y="6782718"/>
            <a:ext cx="3304864" cy="3439997"/>
          </a:xfrm>
          <a:prstGeom prst="rect">
            <a:avLst/>
          </a:prstGeom>
        </p:spPr>
      </p:pic>
    </p:spTree>
    <p:extLst>
      <p:ext uri="{BB962C8B-B14F-4D97-AF65-F5344CB8AC3E}">
        <p14:creationId xmlns:p14="http://schemas.microsoft.com/office/powerpoint/2010/main" val="377245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88DF2-2FF4-47AA-8914-652E4185CAF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10800000">
            <a:off x="0" y="0"/>
            <a:ext cx="18287999" cy="10286999"/>
          </a:xfrm>
          <a:prstGeom prst="rect">
            <a:avLst/>
          </a:prstGeom>
        </p:spPr>
      </p:pic>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39" name="TextBox 38">
            <a:extLst>
              <a:ext uri="{FF2B5EF4-FFF2-40B4-BE49-F238E27FC236}">
                <a16:creationId xmlns:a16="http://schemas.microsoft.com/office/drawing/2014/main" id="{BA9673A8-84AA-48FD-9743-9AFB134619D5}"/>
              </a:ext>
            </a:extLst>
          </p:cNvPr>
          <p:cNvSpPr txBox="1"/>
          <p:nvPr/>
        </p:nvSpPr>
        <p:spPr>
          <a:xfrm>
            <a:off x="5486400" y="5295900"/>
            <a:ext cx="11125200" cy="4431983"/>
          </a:xfrm>
          <a:prstGeom prst="rect">
            <a:avLst/>
          </a:prstGeom>
          <a:solidFill>
            <a:schemeClr val="accent6">
              <a:lumMod val="60000"/>
              <a:lumOff val="40000"/>
              <a:alpha val="81000"/>
            </a:schemeClr>
          </a:solidFill>
        </p:spPr>
        <p:txBody>
          <a:bodyPr wrap="square" lIns="182880" tIns="91440" rIns="182880" bIns="91440">
            <a:spAutoFit/>
          </a:bodyPr>
          <a:lstStyle/>
          <a:p>
            <a:pPr marL="0" marR="0">
              <a:spcBef>
                <a:spcPts val="0"/>
              </a:spcBef>
              <a:spcAft>
                <a:spcPts val="0"/>
              </a:spcAft>
            </a:pPr>
            <a:r>
              <a:rPr lang="es-ES" sz="3200">
                <a:effectLst/>
                <a:latin typeface="Now" panose="020B0604020202020204" charset="0"/>
                <a:ea typeface="Calibri" panose="020F0502020204030204" pitchFamily="34" charset="0"/>
                <a:cs typeface="Myanmar Text" panose="020B0502040204020203" pitchFamily="34" charset="0"/>
              </a:rPr>
              <a:t>Cada organización necesita incorporar la estrategia de género como un núcleo de la estrategia de implementación para su organización y proyecto.</a:t>
            </a:r>
          </a:p>
          <a:p>
            <a:pPr marL="0" marR="0">
              <a:spcBef>
                <a:spcPts val="0"/>
              </a:spcBef>
              <a:spcAft>
                <a:spcPts val="0"/>
              </a:spcAft>
            </a:pPr>
            <a:endParaRPr lang="es-ES" sz="3200">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s-ES" sz="3200">
                <a:effectLst/>
                <a:latin typeface="Now" panose="020B0604020202020204" charset="0"/>
                <a:ea typeface="Calibri" panose="020F0502020204030204" pitchFamily="34" charset="0"/>
                <a:cs typeface="Myanmar Text" panose="020B0502040204020203" pitchFamily="34" charset="0"/>
              </a:rPr>
              <a:t>Una vez que incorpore esto, usted considerará las cuestiones de género en cada etapa del proyecto y observará cómo apoyar a las mujeres según sea necesario.</a:t>
            </a:r>
            <a:r>
              <a:rPr lang="en-US" sz="3200">
                <a:effectLst/>
                <a:latin typeface="Now" panose="020B0604020202020204" charset="0"/>
                <a:ea typeface="Calibri" panose="020F0502020204030204" pitchFamily="34" charset="0"/>
                <a:cs typeface="Myanmar Text" panose="020B0502040204020203" pitchFamily="34" charset="0"/>
              </a:rPr>
              <a:t> </a:t>
            </a:r>
          </a:p>
          <a:p>
            <a:pPr marL="0" marR="0" algn="r">
              <a:spcBef>
                <a:spcPts val="0"/>
              </a:spcBef>
              <a:spcAft>
                <a:spcPts val="0"/>
              </a:spcAft>
            </a:pPr>
            <a:r>
              <a:rPr lang="es-ES" sz="2000">
                <a:effectLst/>
                <a:latin typeface="Now" panose="020B0604020202020204" charset="0"/>
                <a:ea typeface="Calibri" panose="020F0502020204030204" pitchFamily="34" charset="0"/>
                <a:cs typeface="Myanmar Text" panose="020B0502040204020203" pitchFamily="34" charset="0"/>
              </a:rPr>
              <a:t>Equipo de Desarrollo Rural de Camboya (</a:t>
            </a:r>
            <a:r>
              <a:rPr lang="en-US" sz="2000">
                <a:effectLst/>
                <a:latin typeface="Now" panose="020B0604020202020204" charset="0"/>
                <a:ea typeface="Calibri" panose="020F0502020204030204" pitchFamily="34" charset="0"/>
                <a:cs typeface="Myanmar Text" panose="020B0502040204020203" pitchFamily="34" charset="0"/>
              </a:rPr>
              <a:t>Cambodian Rural Development Team, CRDT)</a:t>
            </a:r>
          </a:p>
        </p:txBody>
      </p:sp>
      <p:sp>
        <p:nvSpPr>
          <p:cNvPr id="9" name="TextBox 4">
            <a:extLst>
              <a:ext uri="{FF2B5EF4-FFF2-40B4-BE49-F238E27FC236}">
                <a16:creationId xmlns:a16="http://schemas.microsoft.com/office/drawing/2014/main" id="{A7D5BAAC-85AD-4938-89F4-63869F84E6AB}"/>
              </a:ext>
            </a:extLst>
          </p:cNvPr>
          <p:cNvSpPr txBox="1"/>
          <p:nvPr/>
        </p:nvSpPr>
        <p:spPr>
          <a:xfrm>
            <a:off x="338796" y="377831"/>
            <a:ext cx="5833404" cy="843949"/>
          </a:xfrm>
          <a:prstGeom prst="rect">
            <a:avLst/>
          </a:prstGeom>
        </p:spPr>
        <p:txBody>
          <a:bodyPr wrap="square" lIns="0" tIns="0" rIns="0" bIns="0" rtlCol="0" anchor="t">
            <a:spAutoFit/>
          </a:bodyPr>
          <a:lstStyle/>
          <a:p>
            <a:pPr>
              <a:lnSpc>
                <a:spcPts val="2240"/>
              </a:lnSpc>
            </a:pPr>
            <a:r>
              <a:rPr lang="es-ES">
                <a:solidFill>
                  <a:schemeClr val="bg1"/>
                </a:solidFill>
                <a:latin typeface="Now"/>
              </a:rPr>
              <a:t>Mujeres y hombres que protegen el área de conservación comunitaria de Ou Akol, </a:t>
            </a:r>
            <a:r>
              <a:rPr lang="en-US">
                <a:solidFill>
                  <a:schemeClr val="bg1"/>
                </a:solidFill>
                <a:latin typeface="Now"/>
              </a:rPr>
              <a:t>Camboya</a:t>
            </a:r>
            <a:br>
              <a:rPr lang="en-US">
                <a:solidFill>
                  <a:schemeClr val="bg1"/>
                </a:solidFill>
                <a:latin typeface="Now"/>
              </a:rPr>
            </a:br>
            <a:r>
              <a:rPr lang="en-US">
                <a:solidFill>
                  <a:schemeClr val="bg1"/>
                </a:solidFill>
                <a:latin typeface="Now"/>
              </a:rPr>
              <a:t> © Conservation International</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286912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94" name="Rectangle 93">
            <a:extLst>
              <a:ext uri="{FF2B5EF4-FFF2-40B4-BE49-F238E27FC236}">
                <a16:creationId xmlns:a16="http://schemas.microsoft.com/office/drawing/2014/main" id="{52DE7195-B811-433F-8755-2FF7472B8F2C}"/>
              </a:ext>
            </a:extLst>
          </p:cNvPr>
          <p:cNvSpPr/>
          <p:nvPr/>
        </p:nvSpPr>
        <p:spPr>
          <a:xfrm>
            <a:off x="11658600" y="2599793"/>
            <a:ext cx="652876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INVESTIGACIÓN PARTICIPATIVA</a:t>
            </a:r>
          </a:p>
        </p:txBody>
      </p:sp>
      <p:sp>
        <p:nvSpPr>
          <p:cNvPr id="96" name="TextBox 95">
            <a:extLst>
              <a:ext uri="{FF2B5EF4-FFF2-40B4-BE49-F238E27FC236}">
                <a16:creationId xmlns:a16="http://schemas.microsoft.com/office/drawing/2014/main" id="{111B44B6-75E9-4D02-82DF-5710388DD8E3}"/>
              </a:ext>
            </a:extLst>
          </p:cNvPr>
          <p:cNvSpPr txBox="1"/>
          <p:nvPr/>
        </p:nvSpPr>
        <p:spPr>
          <a:xfrm>
            <a:off x="671051" y="647700"/>
            <a:ext cx="6110749"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0">
                <a:solidFill>
                  <a:prstClr val="white"/>
                </a:solidFill>
                <a:latin typeface="Now" panose="020B0604020202020204" charset="0"/>
                <a:cs typeface="Aharoni" panose="02010803020104030203" pitchFamily="2" charset="-79"/>
              </a:rPr>
              <a:t>Estrategias importantes:</a:t>
            </a:r>
            <a:endParaRPr kumimoji="0" lang="en-US" sz="50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1582400" y="2498055"/>
            <a:ext cx="0" cy="852237"/>
          </a:xfrm>
          <a:prstGeom prst="line">
            <a:avLst/>
          </a:prstGeom>
          <a:ln w="28575" cap="rnd">
            <a:solidFill>
              <a:srgbClr val="F9844A"/>
            </a:solidFill>
            <a:prstDash val="sysDot"/>
            <a:headEnd type="none" w="sm" len="sm"/>
            <a:tailEnd type="none" w="sm" len="sm"/>
          </a:ln>
        </p:spPr>
      </p:sp>
      <p:sp>
        <p:nvSpPr>
          <p:cNvPr id="47" name="Rectangle 46">
            <a:extLst>
              <a:ext uri="{FF2B5EF4-FFF2-40B4-BE49-F238E27FC236}">
                <a16:creationId xmlns:a16="http://schemas.microsoft.com/office/drawing/2014/main" id="{903B57F1-823D-4668-8A68-82EEE156F59A}"/>
              </a:ext>
            </a:extLst>
          </p:cNvPr>
          <p:cNvSpPr/>
          <p:nvPr/>
        </p:nvSpPr>
        <p:spPr>
          <a:xfrm>
            <a:off x="10886900" y="5115737"/>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GRUPOS Y REDES DE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48" name="AutoShape 2">
            <a:extLst>
              <a:ext uri="{FF2B5EF4-FFF2-40B4-BE49-F238E27FC236}">
                <a16:creationId xmlns:a16="http://schemas.microsoft.com/office/drawing/2014/main" id="{FFC2417B-1F58-4F10-89BC-718C456A815D}"/>
              </a:ext>
            </a:extLst>
          </p:cNvPr>
          <p:cNvSpPr/>
          <p:nvPr/>
        </p:nvSpPr>
        <p:spPr>
          <a:xfrm flipH="1" flipV="1">
            <a:off x="10744200" y="5066888"/>
            <a:ext cx="0" cy="852237"/>
          </a:xfrm>
          <a:prstGeom prst="line">
            <a:avLst/>
          </a:prstGeom>
          <a:ln w="28575" cap="rnd">
            <a:solidFill>
              <a:srgbClr val="F9844A"/>
            </a:solidFill>
            <a:prstDash val="sysDot"/>
            <a:headEnd type="none" w="sm" len="sm"/>
            <a:tailEnd type="none" w="sm" len="sm"/>
          </a:ln>
        </p:spPr>
      </p:sp>
      <p:sp>
        <p:nvSpPr>
          <p:cNvPr id="51" name="Rectangle 50">
            <a:extLst>
              <a:ext uri="{FF2B5EF4-FFF2-40B4-BE49-F238E27FC236}">
                <a16:creationId xmlns:a16="http://schemas.microsoft.com/office/drawing/2014/main" id="{520E0470-4872-47D5-9F2A-7AFE31BEE991}"/>
              </a:ext>
            </a:extLst>
          </p:cNvPr>
          <p:cNvSpPr/>
          <p:nvPr/>
        </p:nvSpPr>
        <p:spPr>
          <a:xfrm>
            <a:off x="10189289" y="7767105"/>
            <a:ext cx="724869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AMPLIFICANDO LAS VOCES DE LAS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52" name="AutoShape 2">
            <a:extLst>
              <a:ext uri="{FF2B5EF4-FFF2-40B4-BE49-F238E27FC236}">
                <a16:creationId xmlns:a16="http://schemas.microsoft.com/office/drawing/2014/main" id="{0B3D99A2-F18A-4E2A-99CE-92C10968DC45}"/>
              </a:ext>
            </a:extLst>
          </p:cNvPr>
          <p:cNvSpPr/>
          <p:nvPr/>
        </p:nvSpPr>
        <p:spPr>
          <a:xfrm flipH="1" flipV="1">
            <a:off x="10046589" y="7693928"/>
            <a:ext cx="0" cy="852237"/>
          </a:xfrm>
          <a:prstGeom prst="line">
            <a:avLst/>
          </a:prstGeom>
          <a:ln w="28575" cap="rnd">
            <a:solidFill>
              <a:srgbClr val="F9844A"/>
            </a:solidFill>
            <a:prstDash val="sysDot"/>
            <a:headEnd type="none" w="sm" len="sm"/>
            <a:tailEnd type="none" w="sm" len="sm"/>
          </a:ln>
        </p:spPr>
      </p:sp>
      <p:sp>
        <p:nvSpPr>
          <p:cNvPr id="54" name="TextBox 4">
            <a:extLst>
              <a:ext uri="{FF2B5EF4-FFF2-40B4-BE49-F238E27FC236}">
                <a16:creationId xmlns:a16="http://schemas.microsoft.com/office/drawing/2014/main" id="{6E066AB1-389F-494A-B3CA-A3069A92545C}"/>
              </a:ext>
            </a:extLst>
          </p:cNvPr>
          <p:cNvSpPr txBox="1"/>
          <p:nvPr/>
        </p:nvSpPr>
        <p:spPr>
          <a:xfrm>
            <a:off x="381000" y="9229880"/>
            <a:ext cx="4724400" cy="1126077"/>
          </a:xfrm>
          <a:prstGeom prst="rect">
            <a:avLst/>
          </a:prstGeom>
        </p:spPr>
        <p:txBody>
          <a:bodyPr wrap="square" lIns="0" tIns="0" rIns="0" bIns="0" rtlCol="0" anchor="t">
            <a:spAutoFit/>
          </a:bodyPr>
          <a:lstStyle/>
          <a:p>
            <a:pPr>
              <a:lnSpc>
                <a:spcPts val="2240"/>
              </a:lnSpc>
            </a:pPr>
            <a:r>
              <a:rPr lang="es-ES">
                <a:solidFill>
                  <a:schemeClr val="bg1"/>
                </a:solidFill>
                <a:latin typeface="Now"/>
              </a:rPr>
              <a:t>Ordenación de árboles en Tailandia: una bendición budista de los árboles</a:t>
            </a:r>
            <a:r>
              <a:rPr lang="en-US">
                <a:solidFill>
                  <a:schemeClr val="bg1"/>
                </a:solidFill>
                <a:latin typeface="Now"/>
              </a:rPr>
              <a:t>. </a:t>
            </a:r>
          </a:p>
          <a:p>
            <a:pPr>
              <a:lnSpc>
                <a:spcPts val="2240"/>
              </a:lnSpc>
            </a:pPr>
            <a:r>
              <a:rPr lang="en-US">
                <a:solidFill>
                  <a:schemeClr val="bg1"/>
                </a:solidFill>
                <a:latin typeface="Now"/>
              </a:rPr>
              <a:t>© Teerapong Pomun, MCI</a:t>
            </a:r>
          </a:p>
          <a:p>
            <a:pPr>
              <a:lnSpc>
                <a:spcPts val="2240"/>
              </a:lnSpc>
            </a:pPr>
            <a:r>
              <a:rPr lang="en-US">
                <a:solidFill>
                  <a:schemeClr val="bg1"/>
                </a:solidFill>
                <a:latin typeface="Now"/>
              </a:rPr>
              <a:t>I</a:t>
            </a:r>
            <a:endParaRPr lang="en-US">
              <a:solidFill>
                <a:schemeClr val="bg1"/>
              </a:solidFill>
              <a:highlight>
                <a:srgbClr val="FFFF00"/>
              </a:highlight>
              <a:latin typeface="Now"/>
            </a:endParaRPr>
          </a:p>
        </p:txBody>
      </p:sp>
      <p:grpSp>
        <p:nvGrpSpPr>
          <p:cNvPr id="55" name="Group 3">
            <a:extLst>
              <a:ext uri="{FF2B5EF4-FFF2-40B4-BE49-F238E27FC236}">
                <a16:creationId xmlns:a16="http://schemas.microsoft.com/office/drawing/2014/main" id="{FB3BFEED-10DB-404B-ACD5-0D0445F9954F}"/>
              </a:ext>
            </a:extLst>
          </p:cNvPr>
          <p:cNvGrpSpPr/>
          <p:nvPr/>
        </p:nvGrpSpPr>
        <p:grpSpPr>
          <a:xfrm>
            <a:off x="10363200" y="2488311"/>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4376" y="2538210"/>
            <a:ext cx="831273" cy="831273"/>
          </a:xfrm>
          <a:prstGeom prst="rect">
            <a:avLst/>
          </a:prstGeom>
        </p:spPr>
      </p:pic>
      <p:grpSp>
        <p:nvGrpSpPr>
          <p:cNvPr id="61" name="Group 3">
            <a:extLst>
              <a:ext uri="{FF2B5EF4-FFF2-40B4-BE49-F238E27FC236}">
                <a16:creationId xmlns:a16="http://schemas.microsoft.com/office/drawing/2014/main" id="{F0F2FCC9-EFB5-497D-AD0D-F222F96324A6}"/>
              </a:ext>
            </a:extLst>
          </p:cNvPr>
          <p:cNvGrpSpPr/>
          <p:nvPr/>
        </p:nvGrpSpPr>
        <p:grpSpPr>
          <a:xfrm>
            <a:off x="9525000" y="5031060"/>
            <a:ext cx="978789" cy="978789"/>
            <a:chOff x="0" y="0"/>
            <a:chExt cx="6350000" cy="6350000"/>
          </a:xfrm>
          <a:solidFill>
            <a:srgbClr val="F4A261"/>
          </a:solidFill>
        </p:grpSpPr>
        <p:sp>
          <p:nvSpPr>
            <p:cNvPr id="62" name="Freeform 4">
              <a:extLst>
                <a:ext uri="{FF2B5EF4-FFF2-40B4-BE49-F238E27FC236}">
                  <a16:creationId xmlns:a16="http://schemas.microsoft.com/office/drawing/2014/main" id="{34734EA7-2DEC-452F-B008-708A5B40EAB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4" name="Group 3">
            <a:extLst>
              <a:ext uri="{FF2B5EF4-FFF2-40B4-BE49-F238E27FC236}">
                <a16:creationId xmlns:a16="http://schemas.microsoft.com/office/drawing/2014/main" id="{4F370ECB-0636-453E-9DA9-9816613559DD}"/>
              </a:ext>
            </a:extLst>
          </p:cNvPr>
          <p:cNvGrpSpPr/>
          <p:nvPr/>
        </p:nvGrpSpPr>
        <p:grpSpPr>
          <a:xfrm>
            <a:off x="8839200" y="7658100"/>
            <a:ext cx="978789" cy="978789"/>
            <a:chOff x="0" y="0"/>
            <a:chExt cx="6350000" cy="6350000"/>
          </a:xfrm>
          <a:solidFill>
            <a:srgbClr val="F4A261"/>
          </a:solidFill>
        </p:grpSpPr>
        <p:sp>
          <p:nvSpPr>
            <p:cNvPr id="65" name="Freeform 4">
              <a:extLst>
                <a:ext uri="{FF2B5EF4-FFF2-40B4-BE49-F238E27FC236}">
                  <a16:creationId xmlns:a16="http://schemas.microsoft.com/office/drawing/2014/main" id="{9E24CE27-FD69-4479-AD29-627BBF9BF7D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2" name="Graphic 11" descr="Megaphone outline">
            <a:extLst>
              <a:ext uri="{FF2B5EF4-FFF2-40B4-BE49-F238E27FC236}">
                <a16:creationId xmlns:a16="http://schemas.microsoft.com/office/drawing/2014/main" id="{D5114694-35C2-428E-81D8-FAA0876A4C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84254" y="7667789"/>
            <a:ext cx="816700" cy="816700"/>
          </a:xfrm>
          <a:prstGeom prst="rect">
            <a:avLst/>
          </a:prstGeom>
        </p:spPr>
      </p:pic>
      <p:pic>
        <p:nvPicPr>
          <p:cNvPr id="14" name="Graphic 13" descr="Connections outline">
            <a:extLst>
              <a:ext uri="{FF2B5EF4-FFF2-40B4-BE49-F238E27FC236}">
                <a16:creationId xmlns:a16="http://schemas.microsoft.com/office/drawing/2014/main" id="{F6A3D870-ECA4-489B-B161-84C3A035D4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57194" y="5081168"/>
            <a:ext cx="914400" cy="914400"/>
          </a:xfrm>
          <a:prstGeom prst="rect">
            <a:avLst/>
          </a:prstGeom>
        </p:spPr>
      </p:pic>
    </p:spTree>
    <p:extLst>
      <p:ext uri="{BB962C8B-B14F-4D97-AF65-F5344CB8AC3E}">
        <p14:creationId xmlns:p14="http://schemas.microsoft.com/office/powerpoint/2010/main" val="127663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INVESTIGACIÓN PARTICIPATIVA</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304800" y="1714500"/>
            <a:ext cx="8305796" cy="7635295"/>
          </a:xfrm>
          <a:prstGeom prst="rect">
            <a:avLst/>
          </a:prstGeom>
          <a:solidFill>
            <a:srgbClr val="CCEAE0">
              <a:alpha val="86000"/>
            </a:srgbClr>
          </a:solidFill>
        </p:spPr>
        <p:txBody>
          <a:bodyPr wrap="square" lIns="274320" tIns="91440" rIns="182880" bIns="91440">
            <a:spAutoFit/>
          </a:bodyPr>
          <a:lstStyle/>
          <a:p>
            <a:pPr marR="0" lvl="0">
              <a:lnSpc>
                <a:spcPts val="3000"/>
              </a:lnSpc>
              <a:spcBef>
                <a:spcPts val="0"/>
              </a:spcBef>
              <a:spcAft>
                <a:spcPts val="1200"/>
              </a:spcAft>
            </a:pPr>
            <a:r>
              <a:rPr lang="en-US" sz="2000" dirty="0">
                <a:effectLst/>
                <a:latin typeface="Now" panose="020B0604020202020204" charset="0"/>
                <a:ea typeface="Calibri" panose="020F0502020204030204" pitchFamily="34" charset="0"/>
                <a:cs typeface="Myanmar Text" panose="020B0502040204020203" pitchFamily="34" charset="0"/>
              </a:rPr>
              <a:t>My Village, </a:t>
            </a:r>
            <a:r>
              <a:rPr lang="en-US" sz="2000" dirty="0" err="1">
                <a:effectLst/>
                <a:latin typeface="Now" panose="020B0604020202020204" charset="0"/>
                <a:ea typeface="Calibri" panose="020F0502020204030204" pitchFamily="34" charset="0"/>
                <a:cs typeface="Myanmar Text" panose="020B0502040204020203" pitchFamily="34" charset="0"/>
              </a:rPr>
              <a:t>Camboya</a:t>
            </a:r>
            <a:endParaRPr lang="en-US" sz="2000" dirty="0">
              <a:effectLst/>
              <a:latin typeface="Now" panose="020B0604020202020204" charset="0"/>
              <a:ea typeface="Calibri" panose="020F0502020204030204" pitchFamily="34" charset="0"/>
              <a:cs typeface="Myanmar Text" panose="020B0502040204020203" pitchFamily="34" charset="0"/>
            </a:endParaRPr>
          </a:p>
          <a:p>
            <a:pPr marR="0" lvl="0">
              <a:lnSpc>
                <a:spcPts val="3000"/>
              </a:lnSpc>
              <a:spcBef>
                <a:spcPts val="0"/>
              </a:spcBef>
              <a:spcAft>
                <a:spcPts val="1200"/>
              </a:spcAft>
            </a:pPr>
            <a:r>
              <a:rPr lang="es-ES" sz="2600" dirty="0">
                <a:effectLst/>
                <a:latin typeface="Now" panose="020B0604020202020204" charset="0"/>
                <a:ea typeface="Calibri" panose="020F0502020204030204" pitchFamily="34" charset="0"/>
                <a:cs typeface="Myanmar Text" panose="020B0502040204020203" pitchFamily="34" charset="0"/>
              </a:rPr>
              <a:t>Involucra a las mujeres en el análisis de género y la investigación del conocimiento local para informar la planificación del proyecto</a:t>
            </a:r>
          </a:p>
          <a:p>
            <a:pPr marL="457200" marR="0" lvl="0" indent="-457200">
              <a:lnSpc>
                <a:spcPts val="3000"/>
              </a:lnSpc>
              <a:spcBef>
                <a:spcPts val="0"/>
              </a:spcBef>
              <a:spcAft>
                <a:spcPts val="1200"/>
              </a:spcAft>
              <a:buFont typeface="Arial" panose="020B0604020202020204" pitchFamily="34" charset="0"/>
              <a:buChar char="•"/>
            </a:pPr>
            <a:r>
              <a:rPr lang="es-ES" sz="2200" dirty="0">
                <a:effectLst/>
                <a:latin typeface="Now" panose="020B0604020202020204" charset="0"/>
                <a:ea typeface="Calibri" panose="020F0502020204030204" pitchFamily="34" charset="0"/>
                <a:cs typeface="Myanmar Text" panose="020B0502040204020203" pitchFamily="34" charset="0"/>
              </a:rPr>
              <a:t>Analizar las barreras a la participación de mujeres y hombres, y planificar cómo reducir esas barreras.</a:t>
            </a:r>
          </a:p>
          <a:p>
            <a:pPr marL="457200" marR="0" lvl="0" indent="-457200">
              <a:lnSpc>
                <a:spcPts val="3000"/>
              </a:lnSpc>
              <a:spcBef>
                <a:spcPts val="0"/>
              </a:spcBef>
              <a:spcAft>
                <a:spcPts val="1200"/>
              </a:spcAft>
              <a:buFont typeface="Arial" panose="020B0604020202020204" pitchFamily="34" charset="0"/>
              <a:buChar char="•"/>
            </a:pPr>
            <a:r>
              <a:rPr lang="es-ES" sz="2200" dirty="0">
                <a:effectLst/>
                <a:latin typeface="Now" panose="020B0604020202020204" charset="0"/>
                <a:ea typeface="Calibri" panose="020F0502020204030204" pitchFamily="34" charset="0"/>
                <a:cs typeface="Myanmar Text" panose="020B0502040204020203" pitchFamily="34" charset="0"/>
              </a:rPr>
              <a:t>Las mujeres y los hombres monitorean los cambios en los ecosistemas y la comunidad.</a:t>
            </a:r>
          </a:p>
          <a:p>
            <a:pPr marL="457200" marR="0" lvl="0" indent="-457200">
              <a:lnSpc>
                <a:spcPts val="3000"/>
              </a:lnSpc>
              <a:spcBef>
                <a:spcPts val="0"/>
              </a:spcBef>
              <a:spcAft>
                <a:spcPts val="1200"/>
              </a:spcAft>
              <a:buFont typeface="Arial" panose="020B0604020202020204" pitchFamily="34" charset="0"/>
              <a:buChar char="•"/>
            </a:pPr>
            <a:r>
              <a:rPr lang="es-ES" sz="2200" dirty="0">
                <a:effectLst/>
                <a:latin typeface="Now" panose="020B0604020202020204" charset="0"/>
                <a:ea typeface="Calibri" panose="020F0502020204030204" pitchFamily="34" charset="0"/>
                <a:cs typeface="Myanmar Text" panose="020B0502040204020203" pitchFamily="34" charset="0"/>
              </a:rPr>
              <a:t>Las mujeres desarrollan sus planes para la comunidad con una base en las necesidades identificadas en la investigación.</a:t>
            </a:r>
          </a:p>
          <a:p>
            <a:pPr marL="457200" marR="0" lvl="0" indent="-457200">
              <a:lnSpc>
                <a:spcPts val="3000"/>
              </a:lnSpc>
              <a:spcBef>
                <a:spcPts val="0"/>
              </a:spcBef>
              <a:spcAft>
                <a:spcPts val="1200"/>
              </a:spcAft>
              <a:buFont typeface="Arial" panose="020B0604020202020204" pitchFamily="34" charset="0"/>
              <a:buChar char="•"/>
            </a:pPr>
            <a:r>
              <a:rPr lang="es-ES" sz="2200" dirty="0">
                <a:effectLst/>
                <a:latin typeface="Now" panose="020B0604020202020204" charset="0"/>
                <a:ea typeface="Calibri" panose="020F0502020204030204" pitchFamily="34" charset="0"/>
                <a:cs typeface="Myanmar Text" panose="020B0502040204020203" pitchFamily="34" charset="0"/>
              </a:rPr>
              <a:t>Capacítelos en el análisis situacional y análisis de actores para que puedan identificar e interactuar con los actores claves involucrados en los problemas.</a:t>
            </a:r>
          </a:p>
          <a:p>
            <a:pPr marL="457200" marR="0" lvl="0" indent="-457200">
              <a:lnSpc>
                <a:spcPts val="3000"/>
              </a:lnSpc>
              <a:spcBef>
                <a:spcPts val="0"/>
              </a:spcBef>
              <a:spcAft>
                <a:spcPts val="1200"/>
              </a:spcAft>
              <a:buFont typeface="Arial" panose="020B0604020202020204" pitchFamily="34" charset="0"/>
              <a:buChar char="•"/>
            </a:pPr>
            <a:r>
              <a:rPr lang="es-ES" sz="2200" dirty="0">
                <a:effectLst/>
                <a:latin typeface="Now" panose="020B0604020202020204" charset="0"/>
                <a:ea typeface="Calibri" panose="020F0502020204030204" pitchFamily="34" charset="0"/>
                <a:cs typeface="Myanmar Text" panose="020B0502040204020203" pitchFamily="34" charset="0"/>
              </a:rPr>
              <a:t>Apoyan los planes de estas mujeres con un presupuesto reducido y facilitan la colaboración con otras partes interesadas.</a:t>
            </a:r>
          </a:p>
        </p:txBody>
      </p:sp>
      <p:pic>
        <p:nvPicPr>
          <p:cNvPr id="4" name="Picture 3">
            <a:extLst>
              <a:ext uri="{FF2B5EF4-FFF2-40B4-BE49-F238E27FC236}">
                <a16:creationId xmlns:a16="http://schemas.microsoft.com/office/drawing/2014/main" id="{2976B93F-FF7C-4B07-A372-003A4D14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2980159"/>
            <a:ext cx="9160030" cy="5166830"/>
          </a:xfrm>
          <a:prstGeom prst="rect">
            <a:avLst/>
          </a:prstGeom>
        </p:spPr>
      </p:pic>
      <p:sp>
        <p:nvSpPr>
          <p:cNvPr id="13" name="TextBox 4">
            <a:extLst>
              <a:ext uri="{FF2B5EF4-FFF2-40B4-BE49-F238E27FC236}">
                <a16:creationId xmlns:a16="http://schemas.microsoft.com/office/drawing/2014/main" id="{CC458359-1334-43ED-B575-ECB547D0B068}"/>
              </a:ext>
            </a:extLst>
          </p:cNvPr>
          <p:cNvSpPr txBox="1"/>
          <p:nvPr/>
        </p:nvSpPr>
        <p:spPr>
          <a:xfrm>
            <a:off x="13585853" y="8267700"/>
            <a:ext cx="4157004" cy="561820"/>
          </a:xfrm>
          <a:prstGeom prst="rect">
            <a:avLst/>
          </a:prstGeom>
        </p:spPr>
        <p:txBody>
          <a:bodyPr wrap="square" lIns="0" tIns="0" rIns="0" bIns="0" rtlCol="0" anchor="t">
            <a:spAutoFit/>
          </a:bodyPr>
          <a:lstStyle/>
          <a:p>
            <a:pPr algn="r">
              <a:lnSpc>
                <a:spcPts val="2240"/>
              </a:lnSpc>
            </a:pPr>
            <a:r>
              <a:rPr lang="en-US">
                <a:solidFill>
                  <a:schemeClr val="bg1"/>
                </a:solidFill>
                <a:latin typeface="Now"/>
              </a:rPr>
              <a:t>Equipo de investigación local© O’Chay village,  </a:t>
            </a:r>
            <a:r>
              <a:rPr lang="en-US" dirty="0">
                <a:solidFill>
                  <a:schemeClr val="bg1"/>
                </a:solidFill>
                <a:latin typeface="Now"/>
              </a:rPr>
              <a:t>My Village</a:t>
            </a:r>
          </a:p>
        </p:txBody>
      </p:sp>
    </p:spTree>
    <p:extLst>
      <p:ext uri="{BB962C8B-B14F-4D97-AF65-F5344CB8AC3E}">
        <p14:creationId xmlns:p14="http://schemas.microsoft.com/office/powerpoint/2010/main" val="308712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INVESTIGACIÓN PARTICIPATIVA</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11" name="TextBox 10">
            <a:extLst>
              <a:ext uri="{FF2B5EF4-FFF2-40B4-BE49-F238E27FC236}">
                <a16:creationId xmlns:a16="http://schemas.microsoft.com/office/drawing/2014/main" id="{BAA3AF39-41A5-41F2-BDE9-55A6C3B3C9FE}"/>
              </a:ext>
            </a:extLst>
          </p:cNvPr>
          <p:cNvSpPr txBox="1"/>
          <p:nvPr/>
        </p:nvSpPr>
        <p:spPr>
          <a:xfrm>
            <a:off x="434948" y="1465365"/>
            <a:ext cx="17567400" cy="1544535"/>
          </a:xfrm>
          <a:prstGeom prst="rect">
            <a:avLst/>
          </a:prstGeom>
          <a:no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a:solidFill>
                  <a:srgbClr val="CCEAE0"/>
                </a:solidFill>
                <a:latin typeface="Now" panose="020B0604020202020204" charset="0"/>
                <a:ea typeface="Calibri" panose="020F0502020204030204" pitchFamily="34" charset="0"/>
                <a:cs typeface="Times New Roman" panose="02020603050405020304" pitchFamily="18" charset="0"/>
              </a:rPr>
              <a:t>WARECOD, Vietnam</a:t>
            </a:r>
          </a:p>
          <a:p>
            <a:pPr algn="ctr">
              <a:lnSpc>
                <a:spcPts val="3000"/>
              </a:lnSpc>
              <a:spcAft>
                <a:spcPts val="1200"/>
              </a:spcAft>
              <a:tabLst>
                <a:tab pos="457200" algn="l"/>
              </a:tabLst>
            </a:pPr>
            <a:r>
              <a:rPr lang="es-ES" sz="2600">
                <a:solidFill>
                  <a:srgbClr val="CCEAE0"/>
                </a:solidFill>
                <a:latin typeface="Now" panose="020B0604020202020204" charset="0"/>
                <a:ea typeface="Calibri" panose="020F0502020204030204" pitchFamily="34" charset="0"/>
                <a:cs typeface="Times New Roman" panose="02020603050405020304" pitchFamily="18" charset="0"/>
              </a:rPr>
              <a:t>Utilizar la investigación participativa del conocimiento ecológico local como método para ayudar a crear conciencia sobre el valor de los roles de los hombres y las mujeres, y para fomentar la confianza de las mujeres.</a:t>
            </a:r>
            <a:endParaRPr lang="en-US" sz="2600">
              <a:solidFill>
                <a:srgbClr val="CCEAE0"/>
              </a:solidFill>
              <a:latin typeface="Now" panose="020B060402020202020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224F85F1-39F6-4EE9-B63E-A97CF368B46E}"/>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52337" y="3131808"/>
            <a:ext cx="5962630" cy="5647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6B839F-6A43-42F3-B59C-9D5515C9F89A}"/>
              </a:ext>
            </a:extLst>
          </p:cNvPr>
          <p:cNvSpPr txBox="1"/>
          <p:nvPr/>
        </p:nvSpPr>
        <p:spPr>
          <a:xfrm>
            <a:off x="6534052" y="3110301"/>
            <a:ext cx="11601548" cy="5690799"/>
          </a:xfrm>
          <a:prstGeom prst="rect">
            <a:avLst/>
          </a:prstGeom>
          <a:solidFill>
            <a:srgbClr val="CCEAE0">
              <a:alpha val="83000"/>
            </a:srgbClr>
          </a:solidFill>
        </p:spPr>
        <p:txBody>
          <a:bodyPr wrap="square" lIns="274320" tIns="91440" rIns="274320" bIns="91440" anchor="ctr">
            <a:noAutofit/>
          </a:bodyPr>
          <a:lstStyle/>
          <a:p>
            <a:pPr marL="457200" marR="0" lvl="0" indent="-457200">
              <a:lnSpc>
                <a:spcPts val="3000"/>
              </a:lnSpc>
              <a:spcBef>
                <a:spcPts val="0"/>
              </a:spcBef>
              <a:spcAft>
                <a:spcPts val="1200"/>
              </a:spcAft>
              <a:buFont typeface="Wingdings" panose="05000000000000000000" pitchFamily="2" charset="2"/>
              <a:buChar char="à"/>
              <a:tabLst>
                <a:tab pos="457200" algn="l"/>
              </a:tabLst>
            </a:pPr>
            <a:r>
              <a:rPr lang="es-ES" sz="2600" dirty="0">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C</a:t>
            </a:r>
            <a:r>
              <a:rPr lang="es-ES" sz="2600" dirty="0">
                <a:latin typeface="Now" panose="020B0604020202020204" charset="0"/>
                <a:ea typeface="Calibri" panose="020F0502020204030204" pitchFamily="34" charset="0"/>
                <a:cs typeface="Times New Roman" panose="02020603050405020304" pitchFamily="18" charset="0"/>
              </a:rPr>
              <a:t>apacitó a equipos de investigación locales para realizar investigaciones sobre conocimiento ecológico local y evaluación rural participativa.</a:t>
            </a:r>
          </a:p>
          <a:p>
            <a:pPr marL="457200" marR="0" lvl="0" indent="-457200">
              <a:lnSpc>
                <a:spcPts val="3000"/>
              </a:lnSpc>
              <a:spcBef>
                <a:spcPts val="0"/>
              </a:spcBef>
              <a:spcAft>
                <a:spcPts val="1200"/>
              </a:spcAft>
              <a:buFont typeface="Wingdings" panose="05000000000000000000" pitchFamily="2" charset="2"/>
              <a:buChar char="à"/>
              <a:tabLst>
                <a:tab pos="457200" algn="l"/>
              </a:tabLst>
            </a:pPr>
            <a:r>
              <a:rPr lang="es-ES" sz="2600" dirty="0">
                <a:latin typeface="Now" panose="020B0604020202020204" charset="0"/>
                <a:ea typeface="Calibri" panose="020F0502020204030204" pitchFamily="34" charset="0"/>
                <a:cs typeface="Times New Roman" panose="02020603050405020304" pitchFamily="18" charset="0"/>
              </a:rPr>
              <a:t>Incluyendo la planificación de proyectos de investigación, la discusión de las acciones necesarias, y la presentación de informes sobre la investigación a sus propias comunidades, el público, y las autoridades locales.</a:t>
            </a:r>
          </a:p>
          <a:p>
            <a:pPr marL="457200" indent="-457200">
              <a:lnSpc>
                <a:spcPts val="3000"/>
              </a:lnSpc>
              <a:spcAft>
                <a:spcPts val="1200"/>
              </a:spcAft>
              <a:buFont typeface="Wingdings" panose="05000000000000000000" pitchFamily="2" charset="2"/>
              <a:buChar char="à"/>
              <a:tabLst>
                <a:tab pos="457200" algn="l"/>
              </a:tabLst>
            </a:pPr>
            <a:r>
              <a:rPr lang="es-ES" sz="2800" dirty="0">
                <a:latin typeface="Now" panose="020B0604020202020204" charset="0"/>
                <a:ea typeface="Calibri" panose="020F0502020204030204" pitchFamily="34" charset="0"/>
                <a:cs typeface="Times New Roman" panose="02020603050405020304" pitchFamily="18" charset="0"/>
              </a:rPr>
              <a:t>Los equipos de investigación incluyen mujeres y hombres de diferentes etnias y edades.</a:t>
            </a:r>
          </a:p>
        </p:txBody>
      </p:sp>
      <p:sp>
        <p:nvSpPr>
          <p:cNvPr id="15" name="TextBox 4">
            <a:extLst>
              <a:ext uri="{FF2B5EF4-FFF2-40B4-BE49-F238E27FC236}">
                <a16:creationId xmlns:a16="http://schemas.microsoft.com/office/drawing/2014/main" id="{D5CA7A7A-A23A-48BC-ACF6-CB898A1BC4F7}"/>
              </a:ext>
            </a:extLst>
          </p:cNvPr>
          <p:cNvSpPr txBox="1"/>
          <p:nvPr/>
        </p:nvSpPr>
        <p:spPr>
          <a:xfrm>
            <a:off x="1328650" y="7875209"/>
            <a:ext cx="4919750" cy="843949"/>
          </a:xfrm>
          <a:prstGeom prst="rect">
            <a:avLst/>
          </a:prstGeom>
        </p:spPr>
        <p:txBody>
          <a:bodyPr wrap="square" lIns="0" tIns="0" rIns="0" bIns="0" rtlCol="0" anchor="t">
            <a:spAutoFit/>
          </a:bodyPr>
          <a:lstStyle/>
          <a:p>
            <a:pPr algn="r">
              <a:lnSpc>
                <a:spcPts val="2240"/>
              </a:lnSpc>
            </a:pPr>
            <a:r>
              <a:rPr lang="es-ES">
                <a:solidFill>
                  <a:schemeClr val="bg1"/>
                </a:solidFill>
                <a:latin typeface="Now"/>
              </a:rPr>
              <a:t>Grupo de investigación de conocimiento local durante un evento de limpieza</a:t>
            </a:r>
            <a:br>
              <a:rPr lang="en-US">
                <a:solidFill>
                  <a:schemeClr val="bg1"/>
                </a:solidFill>
                <a:latin typeface="Now"/>
              </a:rPr>
            </a:br>
            <a:r>
              <a:rPr lang="en-US">
                <a:solidFill>
                  <a:schemeClr val="bg1"/>
                </a:solidFill>
                <a:latin typeface="Now"/>
              </a:rPr>
              <a:t>© Thi Sa Kha, WARECOD</a:t>
            </a:r>
          </a:p>
        </p:txBody>
      </p:sp>
    </p:spTree>
    <p:extLst>
      <p:ext uri="{BB962C8B-B14F-4D97-AF65-F5344CB8AC3E}">
        <p14:creationId xmlns:p14="http://schemas.microsoft.com/office/powerpoint/2010/main" val="412848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INVESTIGACIÓN PARTICIPATIVA</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11" name="TextBox 10">
            <a:extLst>
              <a:ext uri="{FF2B5EF4-FFF2-40B4-BE49-F238E27FC236}">
                <a16:creationId xmlns:a16="http://schemas.microsoft.com/office/drawing/2014/main" id="{BAA3AF39-41A5-41F2-BDE9-55A6C3B3C9FE}"/>
              </a:ext>
            </a:extLst>
          </p:cNvPr>
          <p:cNvSpPr txBox="1"/>
          <p:nvPr/>
        </p:nvSpPr>
        <p:spPr>
          <a:xfrm>
            <a:off x="434948" y="1465365"/>
            <a:ext cx="17567400" cy="1544535"/>
          </a:xfrm>
          <a:prstGeom prst="rect">
            <a:avLst/>
          </a:prstGeom>
          <a:no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a:solidFill>
                  <a:srgbClr val="CCEAE0"/>
                </a:solidFill>
                <a:latin typeface="Now" panose="020B0604020202020204" charset="0"/>
                <a:ea typeface="Calibri" panose="020F0502020204030204" pitchFamily="34" charset="0"/>
                <a:cs typeface="Times New Roman" panose="02020603050405020304" pitchFamily="18" charset="0"/>
              </a:rPr>
              <a:t>WARECOD, Vietnam</a:t>
            </a:r>
          </a:p>
          <a:p>
            <a:pPr algn="ctr">
              <a:lnSpc>
                <a:spcPts val="3000"/>
              </a:lnSpc>
              <a:spcAft>
                <a:spcPts val="1200"/>
              </a:spcAft>
              <a:tabLst>
                <a:tab pos="457200" algn="l"/>
              </a:tabLst>
            </a:pPr>
            <a:r>
              <a:rPr lang="es-ES" sz="2600">
                <a:solidFill>
                  <a:srgbClr val="CCEAE0"/>
                </a:solidFill>
                <a:latin typeface="Now" panose="020B0604020202020204" charset="0"/>
                <a:ea typeface="Calibri" panose="020F0502020204030204" pitchFamily="34" charset="0"/>
                <a:cs typeface="Times New Roman" panose="02020603050405020304" pitchFamily="18" charset="0"/>
              </a:rPr>
              <a:t>Utilizar la investigación participativa del conocimiento ecológico local como método para ayudar a crear conciencia sobre el valor de los roles de los hombres y las mujeres, y para fomentar la confianza de las mujeres.</a:t>
            </a:r>
            <a:endParaRPr lang="en-US" sz="2600">
              <a:solidFill>
                <a:srgbClr val="CCEAE0"/>
              </a:solidFill>
              <a:latin typeface="Now" panose="020B0604020202020204" charset="0"/>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224F85F1-39F6-4EE9-B63E-A97CF368B46E}"/>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52337" y="3131808"/>
            <a:ext cx="5962630" cy="5647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6B839F-6A43-42F3-B59C-9D5515C9F89A}"/>
              </a:ext>
            </a:extLst>
          </p:cNvPr>
          <p:cNvSpPr txBox="1"/>
          <p:nvPr/>
        </p:nvSpPr>
        <p:spPr>
          <a:xfrm>
            <a:off x="6534052" y="3110301"/>
            <a:ext cx="11601548" cy="5690799"/>
          </a:xfrm>
          <a:prstGeom prst="rect">
            <a:avLst/>
          </a:prstGeom>
          <a:solidFill>
            <a:srgbClr val="CCEAE0">
              <a:alpha val="83000"/>
            </a:srgbClr>
          </a:solid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s-ES" i="1" dirty="0">
                <a:latin typeface="Now" panose="020B0604020202020204" charset="0"/>
                <a:ea typeface="Calibri" panose="020F0502020204030204" pitchFamily="34" charset="0"/>
                <a:cs typeface="Times New Roman" panose="02020603050405020304" pitchFamily="18" charset="0"/>
              </a:rPr>
              <a:t>(continuado)</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Hacen el plan de investigación juntos y dividan el equipo de investigación en grupos pequeños con temas específicos.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Discuten la información que recopilaron, cómo aplicarla, y cómo es significativa.</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El equipo local se presenta a las autoridades locales y al público (se anima a las mujeres a presentar).</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Se puede utilizar la investigación para monitorear los riesgos y los impactos de los desarrollos en los recursos.</a:t>
            </a:r>
          </a:p>
        </p:txBody>
      </p:sp>
      <p:sp>
        <p:nvSpPr>
          <p:cNvPr id="14" name="TextBox 13">
            <a:extLst>
              <a:ext uri="{FF2B5EF4-FFF2-40B4-BE49-F238E27FC236}">
                <a16:creationId xmlns:a16="http://schemas.microsoft.com/office/drawing/2014/main" id="{BA5CF534-9484-4F88-9189-B21791847692}"/>
              </a:ext>
            </a:extLst>
          </p:cNvPr>
          <p:cNvSpPr txBox="1"/>
          <p:nvPr/>
        </p:nvSpPr>
        <p:spPr>
          <a:xfrm>
            <a:off x="361864" y="8909657"/>
            <a:ext cx="17716672" cy="1167793"/>
          </a:xfrm>
          <a:prstGeom prst="rect">
            <a:avLst/>
          </a:prstGeom>
          <a:noFill/>
        </p:spPr>
        <p:txBody>
          <a:bodyPr wrap="square" lIns="274320" tIns="91440" rIns="274320" bIns="91440" anchor="ctr">
            <a:noAutofit/>
          </a:bodyPr>
          <a:lstStyle/>
          <a:p>
            <a:pPr marR="0" lvl="0" algn="ctr">
              <a:lnSpc>
                <a:spcPts val="3000"/>
              </a:lnSpc>
              <a:spcBef>
                <a:spcPts val="0"/>
              </a:spcBef>
              <a:spcAft>
                <a:spcPts val="1200"/>
              </a:spcAft>
              <a:tabLst>
                <a:tab pos="457200" algn="l"/>
              </a:tabLst>
            </a:pPr>
            <a:r>
              <a:rPr lang="es-ES" sz="2600">
                <a:solidFill>
                  <a:srgbClr val="CCEAE0"/>
                </a:solidFill>
                <a:latin typeface="Now" panose="020B0604020202020204" charset="0"/>
                <a:ea typeface="Calibri" panose="020F0502020204030204" pitchFamily="34" charset="0"/>
                <a:cs typeface="Times New Roman" panose="02020603050405020304" pitchFamily="18" charset="0"/>
              </a:rPr>
              <a:t>Ahora los miembros de la comunidad, sean mujeres u hombres, pueden recopilar información, analizar y sintetizar información, y hacer que se escuchen sus voces cuando la presenten.</a:t>
            </a:r>
            <a:endParaRPr lang="en-US" sz="2600">
              <a:solidFill>
                <a:srgbClr val="CCEAE0"/>
              </a:solidFill>
              <a:latin typeface="Now"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911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4749"/>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pPr marL="342900" marR="0" lvl="0" indent="-342900">
              <a:spcBef>
                <a:spcPts val="0"/>
              </a:spcBef>
              <a:spcAft>
                <a:spcPts val="0"/>
              </a:spcAft>
              <a:buFont typeface="Arial" panose="020B0604020202020204" pitchFamily="34" charset="0"/>
              <a:buChar char="•"/>
              <a:tabLst>
                <a:tab pos="457200" algn="l"/>
              </a:tabLst>
            </a:pPr>
            <a:endParaRPr lang="en-US" sz="1800">
              <a:effectLst/>
              <a:latin typeface="Now" panose="020B0604020202020204" charset="0"/>
              <a:ea typeface="Calibri" panose="020F0502020204030204" pitchFamily="34" charset="0"/>
              <a:cs typeface="Times New Roman" panose="02020603050405020304" pitchFamily="18" charset="0"/>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INVESTIGACIÓN PARTICIPATIVA</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604776" y="1812896"/>
            <a:ext cx="9148824" cy="4397404"/>
          </a:xfrm>
          <a:prstGeom prst="rect">
            <a:avLst/>
          </a:prstGeom>
          <a:solidFill>
            <a:srgbClr val="CCEAE0">
              <a:alpha val="83000"/>
            </a:srgbClr>
          </a:solidFill>
        </p:spPr>
        <p:txBody>
          <a:bodyPr wrap="square" lIns="274320" tIns="91440" rIns="274320" bIns="91440" anchor="t">
            <a:noAutofit/>
          </a:bodyPr>
          <a:lstStyle/>
          <a:p>
            <a:pPr marR="0" lvl="0">
              <a:lnSpc>
                <a:spcPts val="3000"/>
              </a:lnSpc>
              <a:spcBef>
                <a:spcPts val="0"/>
              </a:spcBef>
              <a:spcAft>
                <a:spcPts val="1200"/>
              </a:spcAft>
              <a:tabLst>
                <a:tab pos="457200" algn="l"/>
              </a:tabLst>
            </a:pPr>
            <a:r>
              <a:rPr lang="en-US" dirty="0">
                <a:latin typeface="Now" panose="020B0604020202020204" charset="0"/>
                <a:ea typeface="Calibri" panose="020F0502020204030204" pitchFamily="34" charset="0"/>
                <a:cs typeface="Times New Roman" panose="02020603050405020304" pitchFamily="18" charset="0"/>
              </a:rPr>
              <a:t>MCI, </a:t>
            </a:r>
            <a:r>
              <a:rPr lang="en-US" dirty="0" err="1">
                <a:latin typeface="Now" panose="020B0604020202020204" charset="0"/>
                <a:ea typeface="Calibri" panose="020F0502020204030204" pitchFamily="34" charset="0"/>
                <a:cs typeface="Times New Roman" panose="02020603050405020304" pitchFamily="18" charset="0"/>
              </a:rPr>
              <a:t>Tailandia</a:t>
            </a:r>
            <a:r>
              <a:rPr lang="en-US" dirty="0">
                <a:latin typeface="Now" panose="020B0604020202020204" charset="0"/>
                <a:ea typeface="Calibri" panose="020F0502020204030204" pitchFamily="34" charset="0"/>
                <a:cs typeface="Times New Roman" panose="02020603050405020304" pitchFamily="18" charset="0"/>
              </a:rPr>
              <a:t> – Cuenca del </a:t>
            </a:r>
            <a:r>
              <a:rPr lang="en-US" dirty="0" err="1">
                <a:latin typeface="Now" panose="020B0604020202020204" charset="0"/>
                <a:ea typeface="Calibri" panose="020F0502020204030204" pitchFamily="34" charset="0"/>
                <a:cs typeface="Times New Roman" panose="02020603050405020304" pitchFamily="18" charset="0"/>
              </a:rPr>
              <a:t>río</a:t>
            </a:r>
            <a:r>
              <a:rPr lang="en-US" dirty="0">
                <a:latin typeface="Now" panose="020B0604020202020204" charset="0"/>
                <a:ea typeface="Calibri" panose="020F0502020204030204" pitchFamily="34" charset="0"/>
                <a:cs typeface="Times New Roman" panose="02020603050405020304" pitchFamily="18" charset="0"/>
              </a:rPr>
              <a:t> Ing</a:t>
            </a:r>
          </a:p>
          <a:p>
            <a:pPr marR="0" lvl="0">
              <a:lnSpc>
                <a:spcPts val="3000"/>
              </a:lnSpc>
              <a:spcBef>
                <a:spcPts val="0"/>
              </a:spcBef>
              <a:spcAft>
                <a:spcPts val="1200"/>
              </a:spcAft>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Mujeres capacitadas y comprometidas en la investigación de acción participativa (IAP) basada en el conocimiento local, incluyendo los roles de las mujeres en el uso y la gestión de los recursos naturales.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200" dirty="0">
                <a:latin typeface="Now" panose="020B0604020202020204" charset="0"/>
                <a:ea typeface="Calibri" panose="020F0502020204030204" pitchFamily="34" charset="0"/>
                <a:cs typeface="Times New Roman" panose="02020603050405020304" pitchFamily="18" charset="0"/>
              </a:rPr>
              <a:t>Las mujeres lideran la recopilación de datos sobre alimentos locales de plantas comestibles en los bosques comunitarios con el personal de MCI como asistentes de investigación para las mujeres.</a:t>
            </a:r>
          </a:p>
        </p:txBody>
      </p:sp>
      <p:pic>
        <p:nvPicPr>
          <p:cNvPr id="31" name="Picture 30" descr="A group of people posing for a photo&#10;&#10;Description automatically generated">
            <a:extLst>
              <a:ext uri="{FF2B5EF4-FFF2-40B4-BE49-F238E27FC236}">
                <a16:creationId xmlns:a16="http://schemas.microsoft.com/office/drawing/2014/main" id="{0F991B6F-F273-4559-8D09-52DDFBEBF66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221923" y="4411814"/>
            <a:ext cx="7742325" cy="5328693"/>
          </a:xfrm>
          <a:prstGeom prst="rect">
            <a:avLst/>
          </a:prstGeom>
        </p:spPr>
      </p:pic>
      <p:sp>
        <p:nvSpPr>
          <p:cNvPr id="32" name="TextBox 4">
            <a:extLst>
              <a:ext uri="{FF2B5EF4-FFF2-40B4-BE49-F238E27FC236}">
                <a16:creationId xmlns:a16="http://schemas.microsoft.com/office/drawing/2014/main" id="{EA554316-DE6C-4AFD-91CF-A098CBC2F1D4}"/>
              </a:ext>
            </a:extLst>
          </p:cNvPr>
          <p:cNvSpPr txBox="1"/>
          <p:nvPr/>
        </p:nvSpPr>
        <p:spPr>
          <a:xfrm>
            <a:off x="11734800" y="8871158"/>
            <a:ext cx="6022327" cy="843949"/>
          </a:xfrm>
          <a:prstGeom prst="rect">
            <a:avLst/>
          </a:prstGeom>
        </p:spPr>
        <p:txBody>
          <a:bodyPr wrap="square" lIns="0" tIns="0" rIns="0" bIns="0" rtlCol="0" anchor="t">
            <a:spAutoFit/>
          </a:bodyPr>
          <a:lstStyle/>
          <a:p>
            <a:pPr algn="r">
              <a:lnSpc>
                <a:spcPts val="2240"/>
              </a:lnSpc>
            </a:pPr>
            <a:r>
              <a:rPr lang="es-ES">
                <a:solidFill>
                  <a:schemeClr val="bg1"/>
                </a:solidFill>
                <a:latin typeface="Now"/>
              </a:rPr>
              <a:t>Evento para la presentación de una publicación de investigación sobre recursos naturales para mujeres. </a:t>
            </a:r>
          </a:p>
          <a:p>
            <a:pPr algn="r">
              <a:lnSpc>
                <a:spcPts val="2240"/>
              </a:lnSpc>
            </a:pPr>
            <a:r>
              <a:rPr lang="en-US">
                <a:solidFill>
                  <a:schemeClr val="bg1"/>
                </a:solidFill>
                <a:latin typeface="Now"/>
              </a:rPr>
              <a:t>© Teerapong Pomun, MCI</a:t>
            </a:r>
          </a:p>
        </p:txBody>
      </p:sp>
    </p:spTree>
    <p:extLst>
      <p:ext uri="{BB962C8B-B14F-4D97-AF65-F5344CB8AC3E}">
        <p14:creationId xmlns:p14="http://schemas.microsoft.com/office/powerpoint/2010/main" val="4178051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6"/>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340533"/>
            <a:ext cx="6966412" cy="523875"/>
          </a:xfrm>
          <a:prstGeom prst="rect">
            <a:avLst/>
          </a:prstGeom>
        </p:spPr>
        <p:txBody>
          <a:bodyPr lIns="0" tIns="0" rIns="0" bIns="0" rtlCol="0" anchor="t">
            <a:spAutoFit/>
          </a:bodyPr>
          <a:lstStyle/>
          <a:p>
            <a:pPr>
              <a:lnSpc>
                <a:spcPts val="4200"/>
              </a:lnSpc>
            </a:pPr>
            <a:r>
              <a:rPr lang="en-US" sz="3200" err="1">
                <a:solidFill>
                  <a:srgbClr val="1E1E1E"/>
                </a:solidFill>
                <a:latin typeface="Now"/>
              </a:rPr>
              <a:t>Acerca</a:t>
            </a:r>
            <a:endParaRPr lang="en-US" sz="3200">
              <a:solidFill>
                <a:srgbClr val="1E1E1E"/>
              </a:solidFill>
              <a:latin typeface="Now"/>
            </a:endParaRP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952061"/>
            <a:ext cx="7842122" cy="3251659"/>
          </a:xfrm>
          <a:prstGeom prst="rect">
            <a:avLst/>
          </a:prstGeom>
        </p:spPr>
        <p:txBody>
          <a:bodyPr wrap="square" lIns="0" tIns="0" rIns="0" bIns="0" rtlCol="0" anchor="t">
            <a:spAutoFit/>
          </a:bodyPr>
          <a:lstStyle/>
          <a:p>
            <a:pPr>
              <a:lnSpc>
                <a:spcPts val="2700"/>
              </a:lnSpc>
              <a:spcAft>
                <a:spcPts val="1200"/>
              </a:spcAft>
            </a:pPr>
            <a:r>
              <a:rPr lang="en-US">
                <a:latin typeface="Now" panose="00000500000000000000" pitchFamily="50" charset="0"/>
                <a:ea typeface="Calibri" panose="020F0502020204030204" pitchFamily="34" charset="0"/>
                <a:cs typeface="Myanmar Text" panose="020B0502040204020203" pitchFamily="34" charset="0"/>
              </a:rPr>
              <a:t>Este producto de conocimiento se</a:t>
            </a:r>
            <a:r>
              <a:rPr lang="en-US" sz="1800">
                <a:effectLst/>
                <a:latin typeface="Now" panose="00000500000000000000" pitchFamily="50" charset="0"/>
                <a:ea typeface="Calibri" panose="020F0502020204030204" pitchFamily="34" charset="0"/>
                <a:cs typeface="Myanmar Text" panose="020B0502040204020203" pitchFamily="34" charset="0"/>
              </a:rPr>
              <a:t> basa en las experiencias, ideas, y lecciones aprendidas de los beneficiarios del CEPF en el Hotspot Indo-Birmania, así como en las buenas prácticas generales para la transversalización de género en proyectos de conservación. Su objetivo es proporcionar información útil y pautas para apoyar a las mujeres en la conservación.</a:t>
            </a:r>
            <a:r>
              <a:rPr lang="en-US" sz="1800" i="1">
                <a:effectLst/>
                <a:latin typeface="Now" panose="00000500000000000000" pitchFamily="50" charset="0"/>
                <a:ea typeface="Calibri" panose="020F0502020204030204" pitchFamily="34" charset="0"/>
                <a:cs typeface="Myanmar Text" panose="020B0502040204020203" pitchFamily="34" charset="0"/>
              </a:rPr>
              <a:t> </a:t>
            </a:r>
            <a:r>
              <a:rPr lang="es-ES" sz="1800" i="1">
                <a:effectLst/>
                <a:latin typeface="Now" panose="00000500000000000000" pitchFamily="50" charset="0"/>
                <a:ea typeface="Calibri" panose="020F0502020204030204" pitchFamily="34" charset="0"/>
                <a:cs typeface="Myanmar Text" panose="020B0502040204020203" pitchFamily="34" charset="0"/>
              </a:rPr>
              <a:t>Material licenciado bajo </a:t>
            </a:r>
            <a:r>
              <a:rPr lang="es-ES" sz="1800" i="1" u="sng">
                <a:solidFill>
                  <a:srgbClr val="0563C1"/>
                </a:solidFill>
                <a:effectLst/>
                <a:latin typeface="Now" panose="00000500000000000000" pitchFamily="50" charset="0"/>
                <a:ea typeface="Calibri" panose="020F0502020204030204" pitchFamily="34" charset="0"/>
                <a:cs typeface="Myanmar Text" panose="020B0502040204020203" pitchFamily="34" charset="0"/>
                <a:hlinkClick r:id="rId4"/>
              </a:rPr>
              <a:t>CC BY-NC 4.0</a:t>
            </a:r>
            <a:endParaRPr lang="en-US" i="1">
              <a:solidFill>
                <a:srgbClr val="1E1E1E"/>
              </a:solidFill>
              <a:latin typeface="Now" panose="00000500000000000000" pitchFamily="50" charset="0"/>
              <a:cs typeface="Myanmar Text" panose="020B0502040204020203" pitchFamily="34" charset="0"/>
            </a:endParaRPr>
          </a:p>
          <a:p>
            <a:pPr>
              <a:lnSpc>
                <a:spcPts val="2700"/>
              </a:lnSpc>
              <a:spcAft>
                <a:spcPts val="1200"/>
              </a:spcAft>
            </a:pPr>
            <a:r>
              <a:rPr lang="es-ES">
                <a:solidFill>
                  <a:srgbClr val="1E1E1E"/>
                </a:solidFill>
                <a:latin typeface="Now"/>
              </a:rPr>
              <a:t>Financiado como parte de la serie de recursos de aprendizaje "Construyendo sobre el éxito" del CEPF, cuyo objetivo es promover prácticas de conservación eficaces en todo el planeta.</a:t>
            </a:r>
          </a:p>
        </p:txBody>
      </p:sp>
      <p:sp>
        <p:nvSpPr>
          <p:cNvPr id="22" name="TextBox 7">
            <a:extLst>
              <a:ext uri="{FF2B5EF4-FFF2-40B4-BE49-F238E27FC236}">
                <a16:creationId xmlns:a16="http://schemas.microsoft.com/office/drawing/2014/main" id="{B5DECDFD-E340-4BEE-8AAD-797EB71C4A3C}"/>
              </a:ext>
            </a:extLst>
          </p:cNvPr>
          <p:cNvSpPr txBox="1"/>
          <p:nvPr/>
        </p:nvSpPr>
        <p:spPr>
          <a:xfrm>
            <a:off x="838200" y="9486900"/>
            <a:ext cx="7950720"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err="1">
                <a:solidFill>
                  <a:srgbClr val="FBB38F"/>
                </a:solidFill>
                <a:latin typeface="Now"/>
              </a:rPr>
              <a:t>Publicado</a:t>
            </a:r>
            <a:r>
              <a:rPr lang="en-US" sz="2000">
                <a:solidFill>
                  <a:srgbClr val="FBB38F"/>
                </a:solidFill>
                <a:latin typeface="Now"/>
              </a:rPr>
              <a:t> 2021 |  Autor: Tara Sayuri Whitty, PhD. @ Keiruna Inc</a:t>
            </a:r>
          </a:p>
          <a:p>
            <a:pPr algn="ctr">
              <a:lnSpc>
                <a:spcPts val="2240"/>
              </a:lnSpc>
            </a:pPr>
            <a:r>
              <a:rPr lang="es-ES" sz="2000">
                <a:solidFill>
                  <a:srgbClr val="FBB38F"/>
                </a:solidFill>
                <a:latin typeface="Now"/>
              </a:rPr>
              <a:t>Traducción: </a:t>
            </a:r>
            <a:r>
              <a:rPr lang="es-ES" sz="2000" err="1">
                <a:solidFill>
                  <a:srgbClr val="FBB38F"/>
                </a:solidFill>
                <a:latin typeface="Now"/>
              </a:rPr>
              <a:t>Ellie</a:t>
            </a:r>
            <a:r>
              <a:rPr lang="es-ES" sz="2000">
                <a:solidFill>
                  <a:srgbClr val="FBB38F"/>
                </a:solidFill>
                <a:latin typeface="Now"/>
              </a:rPr>
              <a:t> </a:t>
            </a:r>
            <a:r>
              <a:rPr lang="es-ES" sz="2000" err="1">
                <a:solidFill>
                  <a:srgbClr val="FBB38F"/>
                </a:solidFill>
                <a:latin typeface="Now"/>
              </a:rPr>
              <a:t>Bergstrom</a:t>
            </a:r>
            <a:r>
              <a:rPr lang="es-ES" sz="2000">
                <a:solidFill>
                  <a:srgbClr val="FBB38F"/>
                </a:solidFill>
                <a:latin typeface="Now"/>
              </a:rPr>
              <a:t>, </a:t>
            </a:r>
            <a:r>
              <a:rPr lang="es-ES" sz="2000" err="1">
                <a:solidFill>
                  <a:srgbClr val="FBB38F"/>
                </a:solidFill>
                <a:latin typeface="Now"/>
              </a:rPr>
              <a:t>Ph.D</a:t>
            </a:r>
            <a:r>
              <a:rPr lang="es-ES" sz="2000">
                <a:solidFill>
                  <a:srgbClr val="FBB38F"/>
                </a:solidFill>
                <a:latin typeface="Now"/>
              </a:rPr>
              <a:t>.</a:t>
            </a:r>
            <a:endParaRPr lang="en-US" sz="2000">
              <a:solidFill>
                <a:srgbClr val="FBB38F"/>
              </a:solidFill>
              <a:latin typeface="Now"/>
            </a:endParaRP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31888"/>
            <a:ext cx="7365480" cy="523875"/>
          </a:xfrm>
          <a:prstGeom prst="rect">
            <a:avLst/>
          </a:prstGeom>
        </p:spPr>
        <p:txBody>
          <a:bodyPr wrap="square" lIns="0" tIns="0" rIns="0" bIns="0" rtlCol="0" anchor="t">
            <a:spAutoFit/>
          </a:bodyPr>
          <a:lstStyle/>
          <a:p>
            <a:pPr>
              <a:lnSpc>
                <a:spcPts val="4200"/>
              </a:lnSpc>
            </a:pPr>
            <a:r>
              <a:rPr lang="en-US" sz="3200" err="1">
                <a:solidFill>
                  <a:srgbClr val="1E1E1E"/>
                </a:solidFill>
                <a:latin typeface="Now"/>
              </a:rPr>
              <a:t>Cómo</a:t>
            </a:r>
            <a:r>
              <a:rPr lang="en-US" sz="3200">
                <a:solidFill>
                  <a:srgbClr val="1E1E1E"/>
                </a:solidFill>
                <a:latin typeface="Now"/>
              </a:rPr>
              <a:t> </a:t>
            </a:r>
            <a:r>
              <a:rPr lang="en-US" sz="3200" err="1">
                <a:solidFill>
                  <a:srgbClr val="1E1E1E"/>
                </a:solidFill>
                <a:latin typeface="Now"/>
              </a:rPr>
              <a:t>utilizar</a:t>
            </a:r>
            <a:r>
              <a:rPr lang="en-US" sz="3200">
                <a:solidFill>
                  <a:srgbClr val="1E1E1E"/>
                </a:solidFill>
                <a:latin typeface="Now"/>
              </a:rPr>
              <a:t> </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838700"/>
            <a:ext cx="7865552" cy="2212913"/>
          </a:xfrm>
          <a:prstGeom prst="rect">
            <a:avLst/>
          </a:prstGeom>
        </p:spPr>
        <p:txBody>
          <a:bodyPr wrap="square" lIns="0" tIns="0" rIns="0" bIns="0" rtlCol="0" anchor="t">
            <a:spAutoFit/>
          </a:bodyPr>
          <a:lstStyle/>
          <a:p>
            <a:pPr>
              <a:lnSpc>
                <a:spcPts val="2700"/>
              </a:lnSpc>
              <a:spcAft>
                <a:spcPts val="1200"/>
              </a:spcAft>
            </a:pPr>
            <a:r>
              <a:rPr lang="es-ES" dirty="0">
                <a:solidFill>
                  <a:srgbClr val="1E1E1E"/>
                </a:solidFill>
                <a:latin typeface="Now"/>
              </a:rPr>
              <a:t>Se trata de una guía de capacitación con 3 módulos que puede ser autoguiada o impartida por un profesional de capacitación a un grupo, incluye más detalle en el archivo de apuntes de capacitación. </a:t>
            </a:r>
          </a:p>
          <a:p>
            <a:pPr>
              <a:lnSpc>
                <a:spcPts val="2700"/>
              </a:lnSpc>
              <a:spcAft>
                <a:spcPts val="1200"/>
              </a:spcAft>
            </a:pPr>
            <a:r>
              <a:rPr lang="es-ES" dirty="0">
                <a:solidFill>
                  <a:srgbClr val="1E1E1E"/>
                </a:solidFill>
                <a:latin typeface="Now"/>
              </a:rPr>
              <a:t>Para obtener información más detallada sobre cualquier de los temas cubiertos, hay varias referencias útiles disponibles que se encuentran en el Anexo (Aprendizaje Adicional).</a:t>
            </a:r>
          </a:p>
        </p:txBody>
      </p:sp>
      <p:pic>
        <p:nvPicPr>
          <p:cNvPr id="28" name="Picture 27" descr="Text&#10;&#10;Description automatically generated with medium confidence">
            <a:extLst>
              <a:ext uri="{FF2B5EF4-FFF2-40B4-BE49-F238E27FC236}">
                <a16:creationId xmlns:a16="http://schemas.microsoft.com/office/drawing/2014/main" id="{3421265D-0C67-419E-90E9-CE5736199B7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993695" y="8039100"/>
            <a:ext cx="2734697" cy="847130"/>
          </a:xfrm>
          <a:prstGeom prst="rect">
            <a:avLst/>
          </a:prstGeom>
        </p:spPr>
      </p:pic>
      <p:sp>
        <p:nvSpPr>
          <p:cNvPr id="8" name="TextBox 8"/>
          <p:cNvSpPr txBox="1"/>
          <p:nvPr/>
        </p:nvSpPr>
        <p:spPr>
          <a:xfrm>
            <a:off x="12975923" y="8131757"/>
            <a:ext cx="5159677" cy="1956433"/>
          </a:xfrm>
          <a:prstGeom prst="rect">
            <a:avLst/>
          </a:prstGeom>
        </p:spPr>
        <p:txBody>
          <a:bodyPr wrap="square" lIns="0" tIns="0" rIns="0" bIns="0" rtlCol="0" anchor="t">
            <a:spAutoFit/>
          </a:bodyPr>
          <a:lstStyle/>
          <a:p>
            <a:pPr>
              <a:lnSpc>
                <a:spcPts val="3079"/>
              </a:lnSpc>
              <a:spcAft>
                <a:spcPts val="600"/>
              </a:spcAft>
            </a:pPr>
            <a:r>
              <a:rPr lang="es-ES">
                <a:solidFill>
                  <a:srgbClr val="0A9396"/>
                </a:solidFill>
                <a:effectLst/>
                <a:latin typeface="Now" panose="00000500000000000000" pitchFamily="50" charset="0"/>
                <a:ea typeface="Calibri" panose="020F0502020204030204" pitchFamily="34" charset="0"/>
                <a:cs typeface="Myanmar Text" panose="020B0502040204020203" pitchFamily="34" charset="0"/>
              </a:rPr>
              <a:t>El CEPF es una iniciativa conjunta de l’Agence Française de Développement, </a:t>
            </a:r>
            <a:r>
              <a:rPr lang="es-ES" err="1">
                <a:solidFill>
                  <a:srgbClr val="0A9396"/>
                </a:solidFill>
                <a:effectLst/>
                <a:latin typeface="Now" panose="00000500000000000000" pitchFamily="50" charset="0"/>
                <a:ea typeface="Calibri" panose="020F0502020204030204" pitchFamily="34" charset="0"/>
                <a:cs typeface="Myanmar Text" panose="020B0502040204020203" pitchFamily="34" charset="0"/>
              </a:rPr>
              <a:t>Conservation</a:t>
            </a:r>
            <a:r>
              <a:rPr lang="es-ES">
                <a:solidFill>
                  <a:srgbClr val="0A9396"/>
                </a:solidFill>
                <a:effectLst/>
                <a:latin typeface="Now" panose="00000500000000000000" pitchFamily="50" charset="0"/>
                <a:ea typeface="Calibri" panose="020F0502020204030204" pitchFamily="34" charset="0"/>
                <a:cs typeface="Myanmar Text" panose="020B0502040204020203" pitchFamily="34" charset="0"/>
              </a:rPr>
              <a:t> International, la Unión Europea, el Fondo Mundial para el Medio Ambiente, el Gobierno de Japón, y el Banco Mundial.</a:t>
            </a:r>
            <a:endParaRPr lang="en-US">
              <a:solidFill>
                <a:srgbClr val="0A9396"/>
              </a:solidFill>
              <a:latin typeface="Now"/>
            </a:endParaRPr>
          </a:p>
        </p:txBody>
      </p:sp>
      <p:pic>
        <p:nvPicPr>
          <p:cNvPr id="15" name="Picture 14">
            <a:extLst>
              <a:ext uri="{FF2B5EF4-FFF2-40B4-BE49-F238E27FC236}">
                <a16:creationId xmlns:a16="http://schemas.microsoft.com/office/drawing/2014/main" id="{333BD36F-5D16-4F1D-A122-9B553A07F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71" y="2646829"/>
            <a:ext cx="9797121" cy="4291956"/>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4749"/>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pPr marL="342900" marR="0" lvl="0" indent="-342900">
              <a:spcBef>
                <a:spcPts val="0"/>
              </a:spcBef>
              <a:spcAft>
                <a:spcPts val="0"/>
              </a:spcAft>
              <a:buFont typeface="Arial" panose="020B0604020202020204" pitchFamily="34" charset="0"/>
              <a:buChar char="•"/>
              <a:tabLst>
                <a:tab pos="457200" algn="l"/>
              </a:tabLst>
            </a:pPr>
            <a:endParaRPr lang="en-US" sz="1800">
              <a:effectLst/>
              <a:latin typeface="Now" panose="020B0604020202020204" charset="0"/>
              <a:ea typeface="Calibri" panose="020F0502020204030204" pitchFamily="34" charset="0"/>
              <a:cs typeface="Times New Roman" panose="02020603050405020304" pitchFamily="18" charset="0"/>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rPr>
              <a:t>INVESTIGACIÓN PARTICIPATIVA</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604776" y="1812896"/>
            <a:ext cx="9148824" cy="7978804"/>
          </a:xfrm>
          <a:prstGeom prst="rect">
            <a:avLst/>
          </a:prstGeom>
          <a:solidFill>
            <a:srgbClr val="CCEAE0">
              <a:alpha val="83000"/>
            </a:srgbClr>
          </a:solid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i="1" dirty="0">
                <a:latin typeface="Now" panose="020B0604020202020204" charset="0"/>
                <a:ea typeface="Calibri" panose="020F0502020204030204" pitchFamily="34" charset="0"/>
                <a:cs typeface="Times New Roman" panose="02020603050405020304" pitchFamily="18" charset="0"/>
              </a:rPr>
              <a:t>(</a:t>
            </a:r>
            <a:r>
              <a:rPr lang="en-US" i="1" dirty="0" err="1">
                <a:latin typeface="Now" panose="020B0604020202020204" charset="0"/>
                <a:ea typeface="Calibri" panose="020F0502020204030204" pitchFamily="34" charset="0"/>
                <a:cs typeface="Times New Roman" panose="02020603050405020304" pitchFamily="18" charset="0"/>
              </a:rPr>
              <a:t>continuado</a:t>
            </a:r>
            <a:r>
              <a:rPr lang="en-US" i="1" dirty="0">
                <a:latin typeface="Now" panose="020B0604020202020204" charset="0"/>
                <a:ea typeface="Calibri" panose="020F0502020204030204" pitchFamily="34" charset="0"/>
                <a:cs typeface="Times New Roman" panose="02020603050405020304" pitchFamily="18" charset="0"/>
              </a:rPr>
              <a:t>)</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MCI imprime libros con los resultados de la investigación para distribuirlos a las autoridades locales y por la comunidad, con investigadoras locales incluidas en la lista del equipo de investigación.</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El libro es el conocimiento y la publicación de las mujeres.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Organizar un seminario para lanzar el libro a las autoridades y organizaciones.</a:t>
            </a:r>
          </a:p>
          <a:p>
            <a:pPr marR="0" lvl="0">
              <a:lnSpc>
                <a:spcPts val="3000"/>
              </a:lnSpc>
              <a:spcBef>
                <a:spcPts val="0"/>
              </a:spcBef>
              <a:spcAft>
                <a:spcPts val="1200"/>
              </a:spcAft>
              <a:tabLst>
                <a:tab pos="457200" algn="l"/>
              </a:tabLst>
            </a:pPr>
            <a:endParaRPr lang="es-ES" sz="2400" dirty="0">
              <a:latin typeface="Now" panose="020B0604020202020204" charset="0"/>
              <a:ea typeface="Calibri" panose="020F0502020204030204" pitchFamily="34" charset="0"/>
              <a:cs typeface="Times New Roman" panose="02020603050405020304" pitchFamily="18" charset="0"/>
            </a:endParaRPr>
          </a:p>
          <a:p>
            <a:pPr marR="0" lvl="0">
              <a:lnSpc>
                <a:spcPts val="3000"/>
              </a:lnSpc>
              <a:spcBef>
                <a:spcPts val="0"/>
              </a:spcBef>
              <a:spcAft>
                <a:spcPts val="1200"/>
              </a:spcAft>
              <a:tabLst>
                <a:tab pos="457200" algn="l"/>
              </a:tabLst>
            </a:pPr>
            <a:r>
              <a:rPr lang="es-ES" sz="2400" dirty="0">
                <a:latin typeface="Now" panose="020B0604020202020204" charset="0"/>
                <a:ea typeface="Calibri" panose="020F0502020204030204" pitchFamily="34" charset="0"/>
                <a:cs typeface="Times New Roman" panose="02020603050405020304" pitchFamily="18" charset="0"/>
              </a:rPr>
              <a:t>Estas publicaciones y sesiones de intercambio han elevado el perfil de los grupos de mujeres en la cuenca del río </a:t>
            </a:r>
            <a:r>
              <a:rPr lang="es-ES" sz="2400" dirty="0" err="1">
                <a:latin typeface="Now" panose="020B0604020202020204" charset="0"/>
                <a:ea typeface="Calibri" panose="020F0502020204030204" pitchFamily="34" charset="0"/>
                <a:cs typeface="Times New Roman" panose="02020603050405020304" pitchFamily="18" charset="0"/>
              </a:rPr>
              <a:t>Ing</a:t>
            </a:r>
            <a:r>
              <a:rPr lang="es-ES" sz="2400" dirty="0">
                <a:latin typeface="Now" panose="020B0604020202020204" charset="0"/>
                <a:ea typeface="Calibri" panose="020F0502020204030204" pitchFamily="34" charset="0"/>
                <a:cs typeface="Times New Roman" panose="02020603050405020304" pitchFamily="18" charset="0"/>
              </a:rPr>
              <a:t> y han creado la confianza de las mujeres en la comunicación y la abogacía.</a:t>
            </a:r>
          </a:p>
          <a:p>
            <a:pPr marR="0" lvl="0">
              <a:lnSpc>
                <a:spcPts val="3000"/>
              </a:lnSpc>
              <a:spcBef>
                <a:spcPts val="0"/>
              </a:spcBef>
              <a:spcAft>
                <a:spcPts val="1200"/>
              </a:spcAft>
              <a:tabLst>
                <a:tab pos="457200" algn="l"/>
              </a:tabLst>
            </a:pPr>
            <a:endParaRPr lang="es-ES" sz="2400" dirty="0">
              <a:latin typeface="Now" panose="020B060402020202020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68178F6A-9FCF-48E4-89E8-5ECE9C1F6D8C}"/>
              </a:ext>
            </a:extLst>
          </p:cNvPr>
          <p:cNvSpPr txBox="1"/>
          <p:nvPr/>
        </p:nvSpPr>
        <p:spPr>
          <a:xfrm>
            <a:off x="10287000" y="1790700"/>
            <a:ext cx="7428781" cy="2585323"/>
          </a:xfrm>
          <a:prstGeom prst="rect">
            <a:avLst/>
          </a:prstGeom>
          <a:noFill/>
        </p:spPr>
        <p:txBody>
          <a:bodyPr wrap="square">
            <a:spAutoFit/>
          </a:bodyPr>
          <a:lstStyle/>
          <a:p>
            <a:pPr>
              <a:tabLst>
                <a:tab pos="457200" algn="l"/>
              </a:tabLst>
            </a:pPr>
            <a:r>
              <a:rPr lang="es-ES" sz="2800">
                <a:solidFill>
                  <a:srgbClr val="CCEAE0"/>
                </a:solidFill>
                <a:latin typeface="Now" panose="020B0604020202020204" charset="0"/>
                <a:ea typeface="Calibri" panose="020F0502020204030204" pitchFamily="34" charset="0"/>
                <a:cs typeface="Times New Roman" panose="02020603050405020304" pitchFamily="18" charset="0"/>
              </a:rPr>
              <a:t>Las mujeres son las dueñas de la investigación. </a:t>
            </a:r>
          </a:p>
          <a:p>
            <a:pPr>
              <a:tabLst>
                <a:tab pos="457200" algn="l"/>
              </a:tabLst>
            </a:pPr>
            <a:endParaRPr lang="es-ES" sz="2800">
              <a:solidFill>
                <a:srgbClr val="CCEAE0"/>
              </a:solidFill>
              <a:latin typeface="Now" panose="020B0604020202020204" charset="0"/>
              <a:ea typeface="Calibri" panose="020F0502020204030204" pitchFamily="34" charset="0"/>
              <a:cs typeface="Times New Roman" panose="02020603050405020304" pitchFamily="18" charset="0"/>
            </a:endParaRPr>
          </a:p>
          <a:p>
            <a:pPr>
              <a:tabLst>
                <a:tab pos="457200" algn="l"/>
              </a:tabLst>
            </a:pPr>
            <a:r>
              <a:rPr lang="es-ES" sz="2600">
                <a:solidFill>
                  <a:srgbClr val="CCEAE0"/>
                </a:solidFill>
                <a:latin typeface="Now" panose="020B0604020202020204" charset="0"/>
                <a:ea typeface="Calibri" panose="020F0502020204030204" pitchFamily="34" charset="0"/>
                <a:cs typeface="Times New Roman" panose="02020603050405020304" pitchFamily="18" charset="0"/>
              </a:rPr>
              <a:t>MCI les dice: “Esto es tu conocimiento, esto es tu poder; somos solo los que podemos ayudar a registrarlo y resumirlo".</a:t>
            </a:r>
            <a:endParaRPr lang="en-US" sz="2600">
              <a:solidFill>
                <a:srgbClr val="CCEAE0"/>
              </a:solidFill>
              <a:effectLst/>
              <a:latin typeface="Now" panose="020B0604020202020204" charset="0"/>
              <a:ea typeface="Calibri" panose="020F0502020204030204" pitchFamily="34" charset="0"/>
              <a:cs typeface="Times New Roman" panose="02020603050405020304" pitchFamily="18" charset="0"/>
            </a:endParaRPr>
          </a:p>
        </p:txBody>
      </p:sp>
      <p:pic>
        <p:nvPicPr>
          <p:cNvPr id="31" name="Picture 30" descr="A group of people posing for a photo&#10;&#10;Description automatically generated">
            <a:extLst>
              <a:ext uri="{FF2B5EF4-FFF2-40B4-BE49-F238E27FC236}">
                <a16:creationId xmlns:a16="http://schemas.microsoft.com/office/drawing/2014/main" id="{0F991B6F-F273-4559-8D09-52DDFBEBF66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0221923" y="4411814"/>
            <a:ext cx="7742325" cy="5328693"/>
          </a:xfrm>
          <a:prstGeom prst="rect">
            <a:avLst/>
          </a:prstGeom>
        </p:spPr>
      </p:pic>
    </p:spTree>
    <p:extLst>
      <p:ext uri="{BB962C8B-B14F-4D97-AF65-F5344CB8AC3E}">
        <p14:creationId xmlns:p14="http://schemas.microsoft.com/office/powerpoint/2010/main" val="3079577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9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GRUPOS Y REDES DE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8458200" y="1943100"/>
            <a:ext cx="9144000" cy="4832092"/>
          </a:xfrm>
          <a:prstGeom prst="rect">
            <a:avLst/>
          </a:prstGeom>
          <a:solidFill>
            <a:srgbClr val="F4A261">
              <a:alpha val="65000"/>
            </a:srgbClr>
          </a:solidFill>
        </p:spPr>
        <p:txBody>
          <a:bodyPr wrap="square">
            <a:spAutoFit/>
          </a:bodyPr>
          <a:lstStyle/>
          <a:p>
            <a:pPr marL="0" marR="0">
              <a:spcBef>
                <a:spcPts val="0"/>
              </a:spcBef>
              <a:spcAft>
                <a:spcPts val="0"/>
              </a:spcAft>
            </a:pPr>
            <a:r>
              <a:rPr lang="en-US" sz="2000" dirty="0">
                <a:solidFill>
                  <a:schemeClr val="bg1"/>
                </a:solidFill>
                <a:effectLst/>
                <a:latin typeface="Now" panose="020B0604020202020204" charset="0"/>
                <a:ea typeface="Calibri" panose="020F0502020204030204" pitchFamily="34" charset="0"/>
                <a:cs typeface="Myanmar Text" panose="020B0502040204020203" pitchFamily="34" charset="0"/>
              </a:rPr>
              <a:t>Cambodian Rural Development Team (CRDT)</a:t>
            </a:r>
          </a:p>
          <a:p>
            <a:pPr marL="0" marR="0">
              <a:spcBef>
                <a:spcPts val="0"/>
              </a:spcBef>
              <a:spcAft>
                <a:spcPts val="0"/>
              </a:spcAft>
            </a:pPr>
            <a:endPar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s-ES" sz="2400" dirty="0">
                <a:solidFill>
                  <a:schemeClr val="bg1"/>
                </a:solidFill>
                <a:latin typeface="Now" panose="020B0604020202020204" charset="0"/>
                <a:ea typeface="Calibri" panose="020F0502020204030204" pitchFamily="34" charset="0"/>
                <a:cs typeface="Myanmar Text" panose="020B0502040204020203" pitchFamily="34" charset="0"/>
              </a:rPr>
              <a:t>CRDT apoyó la formación de organizaciones comunitarias relacionadas con los medios de vida, incluyendo grupos de ahorros principalmente para mujeres</a:t>
            </a:r>
          </a:p>
          <a:p>
            <a:pPr marL="0" marR="0">
              <a:spcBef>
                <a:spcPts val="0"/>
              </a:spcBef>
              <a:spcAft>
                <a:spcPts val="0"/>
              </a:spcAft>
            </a:pPr>
            <a:endParaRPr lang="es-ES" sz="2400" dirty="0">
              <a:solidFill>
                <a:schemeClr val="bg1"/>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s-ES" sz="2400" dirty="0">
                <a:solidFill>
                  <a:schemeClr val="bg1"/>
                </a:solidFill>
                <a:latin typeface="Now" panose="020B0604020202020204" charset="0"/>
                <a:ea typeface="Calibri" panose="020F0502020204030204" pitchFamily="34" charset="0"/>
                <a:cs typeface="Myanmar Text" panose="020B0502040204020203" pitchFamily="34" charset="0"/>
              </a:rPr>
              <a:t>Estos grupos de ahorros juntan el dinero de los miembros, lo que permite que se otorguen préstamos a miembros seleccionados para invertir en medios de vida. </a:t>
            </a:r>
          </a:p>
          <a:p>
            <a:pPr marL="0" marR="0">
              <a:spcBef>
                <a:spcPts val="0"/>
              </a:spcBef>
              <a:spcAft>
                <a:spcPts val="0"/>
              </a:spcAft>
            </a:pPr>
            <a:endParaRPr lang="es-ES" sz="2400" dirty="0">
              <a:solidFill>
                <a:schemeClr val="bg1"/>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s-ES" sz="2400" dirty="0">
                <a:solidFill>
                  <a:schemeClr val="bg1"/>
                </a:solidFill>
                <a:latin typeface="Now" panose="020B0604020202020204" charset="0"/>
                <a:ea typeface="Calibri" panose="020F0502020204030204" pitchFamily="34" charset="0"/>
                <a:cs typeface="Myanmar Text" panose="020B0502040204020203" pitchFamily="34" charset="0"/>
              </a:rPr>
              <a:t>Parte de las ganancias de los intereses se utilizan para apoyar las actividades de conservación, que incluyen el patrullaje, la abogacía, y la coordinación.</a:t>
            </a:r>
            <a:endParaRPr lang="en-US" sz="2200" dirty="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
        <p:nvSpPr>
          <p:cNvPr id="18" name="TextBox 17">
            <a:extLst>
              <a:ext uri="{FF2B5EF4-FFF2-40B4-BE49-F238E27FC236}">
                <a16:creationId xmlns:a16="http://schemas.microsoft.com/office/drawing/2014/main" id="{68E10AAC-DB43-4407-B0FF-CAFA76265397}"/>
              </a:ext>
            </a:extLst>
          </p:cNvPr>
          <p:cNvSpPr txBox="1"/>
          <p:nvPr/>
        </p:nvSpPr>
        <p:spPr>
          <a:xfrm>
            <a:off x="880094" y="5981700"/>
            <a:ext cx="7528560" cy="3293209"/>
          </a:xfrm>
          <a:prstGeom prst="rect">
            <a:avLst/>
          </a:prstGeom>
          <a:noFill/>
        </p:spPr>
        <p:txBody>
          <a:bodyPr wrap="square">
            <a:spAutoFit/>
          </a:bodyPr>
          <a:lstStyle/>
          <a:p>
            <a:pPr marL="0" marR="0">
              <a:spcBef>
                <a:spcPts val="0"/>
              </a:spcBef>
              <a:spcAft>
                <a:spcPts val="0"/>
              </a:spcAft>
            </a:pPr>
            <a:r>
              <a:rPr lang="es-ES" sz="2600">
                <a:solidFill>
                  <a:schemeClr val="bg1"/>
                </a:solidFill>
                <a:effectLst/>
                <a:latin typeface="Now" panose="020B0604020202020204" charset="0"/>
                <a:ea typeface="Calibri" panose="020F0502020204030204" pitchFamily="34" charset="0"/>
                <a:cs typeface="Myanmar Text" panose="020B0502040204020203" pitchFamily="34" charset="0"/>
              </a:rPr>
              <a:t>La idea principal: empoderar a las mujeres económicamente y en términos de comprensión de la importancia de sus roles en la sociedad, y construir experiencia en el trabajo con todos los niveles de personas y autoridad </a:t>
            </a:r>
          </a:p>
          <a:p>
            <a:pPr marL="0" marR="0">
              <a:spcBef>
                <a:spcPts val="0"/>
              </a:spcBef>
              <a:spcAft>
                <a:spcPts val="0"/>
              </a:spcAft>
            </a:pPr>
            <a:r>
              <a:rPr lang="es-ES" sz="2600">
                <a:solidFill>
                  <a:schemeClr val="bg1"/>
                </a:solidFill>
                <a:effectLst/>
                <a:latin typeface="Now" panose="020B0604020202020204" charset="0"/>
                <a:ea typeface="Calibri" panose="020F0502020204030204" pitchFamily="34" charset="0"/>
                <a:cs typeface="Myanmar Text" panose="020B0502040204020203" pitchFamily="34" charset="0"/>
                <a:sym typeface="Wingdings" panose="05000000000000000000" pitchFamily="2" charset="2"/>
              </a:rPr>
              <a:t> </a:t>
            </a:r>
            <a:r>
              <a:rPr lang="es-ES" sz="2600">
                <a:solidFill>
                  <a:schemeClr val="bg1"/>
                </a:solidFill>
                <a:effectLst/>
                <a:latin typeface="Now" panose="020B0604020202020204" charset="0"/>
                <a:ea typeface="Calibri" panose="020F0502020204030204" pitchFamily="34" charset="0"/>
                <a:cs typeface="Myanmar Text" panose="020B0502040204020203" pitchFamily="34" charset="0"/>
              </a:rPr>
              <a:t>pueden aprender a participar en grupos, comunicarse, y tomar decisiones.</a:t>
            </a:r>
            <a:endParaRPr lang="en-US" sz="260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Tree>
    <p:extLst>
      <p:ext uri="{BB962C8B-B14F-4D97-AF65-F5344CB8AC3E}">
        <p14:creationId xmlns:p14="http://schemas.microsoft.com/office/powerpoint/2010/main" val="3009314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9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GRUPOS Y REDES DE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8458200" y="1943100"/>
            <a:ext cx="9144000" cy="4370427"/>
          </a:xfrm>
          <a:prstGeom prst="rect">
            <a:avLst/>
          </a:prstGeom>
          <a:solidFill>
            <a:srgbClr val="F4A261">
              <a:alpha val="65000"/>
            </a:srgbClr>
          </a:solidFill>
        </p:spPr>
        <p:txBody>
          <a:bodyPr wrap="square">
            <a:spAutoFit/>
          </a:bodyPr>
          <a:lstStyle/>
          <a:p>
            <a:pPr marL="0" marR="0">
              <a:spcBef>
                <a:spcPts val="0"/>
              </a:spcBef>
              <a:spcAft>
                <a:spcPts val="0"/>
              </a:spcAft>
            </a:pPr>
            <a:r>
              <a:rPr lang="en-US" sz="2000" i="1">
                <a:solidFill>
                  <a:schemeClr val="bg1"/>
                </a:solidFill>
                <a:effectLst/>
                <a:latin typeface="Now" panose="020B0604020202020204" charset="0"/>
                <a:ea typeface="Calibri" panose="020F0502020204030204" pitchFamily="34" charset="0"/>
                <a:cs typeface="Myanmar Text" panose="020B0502040204020203" pitchFamily="34" charset="0"/>
              </a:rPr>
              <a:t>(continuado)</a:t>
            </a:r>
          </a:p>
          <a:p>
            <a:pPr marL="0" marR="0">
              <a:spcBef>
                <a:spcPts val="0"/>
              </a:spcBef>
              <a:spcAft>
                <a:spcPts val="0"/>
              </a:spcAft>
            </a:pPr>
            <a:endParaRPr lang="en-US" sz="240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n-US" sz="2600">
                <a:solidFill>
                  <a:schemeClr val="bg1"/>
                </a:solidFill>
                <a:latin typeface="Now" panose="020B0604020202020204" charset="0"/>
                <a:ea typeface="Calibri" panose="020F0502020204030204" pitchFamily="34" charset="0"/>
                <a:cs typeface="Myanmar Text" panose="020B0502040204020203" pitchFamily="34" charset="0"/>
              </a:rPr>
              <a:t>“</a:t>
            </a:r>
            <a:r>
              <a:rPr lang="es-ES" sz="2600">
                <a:solidFill>
                  <a:schemeClr val="bg1"/>
                </a:solidFill>
                <a:latin typeface="Now" panose="020B0604020202020204" charset="0"/>
                <a:ea typeface="Calibri" panose="020F0502020204030204" pitchFamily="34" charset="0"/>
                <a:cs typeface="Myanmar Text" panose="020B0502040204020203" pitchFamily="34" charset="0"/>
              </a:rPr>
              <a:t>Después de trabajar con nosotros durante algunos años, algunos de los miembros de nuestra comunidad se han convertido en miembros electos del consejo comunal e incluso en subdirectores del consejo comunal. </a:t>
            </a:r>
          </a:p>
          <a:p>
            <a:pPr marL="0" marR="0">
              <a:spcBef>
                <a:spcPts val="0"/>
              </a:spcBef>
              <a:spcAft>
                <a:spcPts val="0"/>
              </a:spcAft>
            </a:pPr>
            <a:endParaRPr lang="es-ES" sz="2600">
              <a:solidFill>
                <a:schemeClr val="bg1"/>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s-ES" sz="2600">
                <a:solidFill>
                  <a:schemeClr val="bg1"/>
                </a:solidFill>
                <a:latin typeface="Now" panose="020B0604020202020204" charset="0"/>
                <a:ea typeface="Calibri" panose="020F0502020204030204" pitchFamily="34" charset="0"/>
                <a:cs typeface="Myanmar Text" panose="020B0502040204020203" pitchFamily="34" charset="0"/>
              </a:rPr>
              <a:t>“Las mujeres pasaron de ser tímidas a participar activamente y ser elegidas para el gobierno local. Tienen más confianza y están más dispuestas a hablar.”</a:t>
            </a:r>
            <a:endParaRPr lang="en-US" sz="260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
        <p:nvSpPr>
          <p:cNvPr id="21" name="TextBox 20">
            <a:extLst>
              <a:ext uri="{FF2B5EF4-FFF2-40B4-BE49-F238E27FC236}">
                <a16:creationId xmlns:a16="http://schemas.microsoft.com/office/drawing/2014/main" id="{4E6C40CC-94B7-4E5C-9BB6-EB18862A6CB8}"/>
              </a:ext>
            </a:extLst>
          </p:cNvPr>
          <p:cNvSpPr txBox="1"/>
          <p:nvPr/>
        </p:nvSpPr>
        <p:spPr>
          <a:xfrm>
            <a:off x="1295399" y="6743700"/>
            <a:ext cx="7543799" cy="2787558"/>
          </a:xfrm>
          <a:prstGeom prst="rect">
            <a:avLst/>
          </a:prstGeom>
          <a:noFill/>
        </p:spPr>
        <p:txBody>
          <a:bodyPr wrap="square">
            <a:spAutoFit/>
          </a:bodyPr>
          <a:lstStyle/>
          <a:p>
            <a:pPr marL="0" marR="0">
              <a:lnSpc>
                <a:spcPts val="3000"/>
              </a:lnSpc>
              <a:spcBef>
                <a:spcPts val="0"/>
              </a:spcBef>
              <a:spcAft>
                <a:spcPts val="0"/>
              </a:spcAft>
            </a:pPr>
            <a:r>
              <a:rPr lang="en-US" sz="2600">
                <a:solidFill>
                  <a:srgbClr val="CCEAE0"/>
                </a:solidFill>
                <a:effectLst/>
                <a:latin typeface="Now" panose="020B0604020202020204" charset="0"/>
                <a:ea typeface="Calibri" panose="020F0502020204030204" pitchFamily="34" charset="0"/>
                <a:cs typeface="Myanmar Text" panose="020B0502040204020203" pitchFamily="34" charset="0"/>
              </a:rPr>
              <a:t>“</a:t>
            </a:r>
            <a:r>
              <a:rPr lang="es-ES" sz="2600">
                <a:solidFill>
                  <a:srgbClr val="CCEAE0"/>
                </a:solidFill>
                <a:effectLst/>
                <a:latin typeface="Now" panose="020B0604020202020204" charset="0"/>
                <a:ea typeface="Calibri" panose="020F0502020204030204" pitchFamily="34" charset="0"/>
                <a:cs typeface="Myanmar Text" panose="020B0502040204020203" pitchFamily="34" charset="0"/>
              </a:rPr>
              <a:t>Cuando se desarrolla la capacidad de las madres, los niños también se benefician. Esto da forma a las actitudes de los niños, abre la mente hacia una mayor educación en las futuras generaciones. Ahora puedes ver que nuestra sociedad se vuelve más abierta y receptiva.” </a:t>
            </a:r>
            <a:r>
              <a:rPr lang="en-US" sz="2000">
                <a:solidFill>
                  <a:srgbClr val="CCEAE0"/>
                </a:solidFill>
                <a:effectLst/>
                <a:latin typeface="Now" panose="020B0604020202020204" charset="0"/>
                <a:ea typeface="Calibri" panose="020F0502020204030204" pitchFamily="34" charset="0"/>
                <a:cs typeface="Myanmar Text" panose="020B0502040204020203" pitchFamily="34" charset="0"/>
              </a:rPr>
              <a:t>CRDT</a:t>
            </a:r>
          </a:p>
        </p:txBody>
      </p:sp>
      <p:sp>
        <p:nvSpPr>
          <p:cNvPr id="22" name="AutoShape 2">
            <a:extLst>
              <a:ext uri="{FF2B5EF4-FFF2-40B4-BE49-F238E27FC236}">
                <a16:creationId xmlns:a16="http://schemas.microsoft.com/office/drawing/2014/main" id="{9B2537C6-5528-4266-9F75-182C99BFCBD0}"/>
              </a:ext>
            </a:extLst>
          </p:cNvPr>
          <p:cNvSpPr/>
          <p:nvPr/>
        </p:nvSpPr>
        <p:spPr>
          <a:xfrm flipH="1" flipV="1">
            <a:off x="1219200" y="6865821"/>
            <a:ext cx="0" cy="2009532"/>
          </a:xfrm>
          <a:prstGeom prst="line">
            <a:avLst/>
          </a:prstGeom>
          <a:ln w="28575" cap="rnd">
            <a:solidFill>
              <a:srgbClr val="F9844A"/>
            </a:solidFill>
            <a:prstDash val="sysDot"/>
            <a:headEnd type="none" w="sm" len="sm"/>
            <a:tailEnd type="none" w="sm" len="sm"/>
          </a:ln>
        </p:spPr>
      </p:sp>
    </p:spTree>
    <p:extLst>
      <p:ext uri="{BB962C8B-B14F-4D97-AF65-F5344CB8AC3E}">
        <p14:creationId xmlns:p14="http://schemas.microsoft.com/office/powerpoint/2010/main" val="174761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GRUPOS Y REDES DE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540290" y="2883039"/>
            <a:ext cx="8065312" cy="5539978"/>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en-US" sz="2000" dirty="0">
                <a:solidFill>
                  <a:schemeClr val="bg1"/>
                </a:solidFill>
                <a:effectLst/>
                <a:latin typeface="Now" panose="020B0604020202020204" charset="0"/>
                <a:ea typeface="Calibri" panose="020F0502020204030204" pitchFamily="34" charset="0"/>
                <a:cs typeface="Times New Roman" panose="02020603050405020304" pitchFamily="18" charset="0"/>
              </a:rPr>
              <a:t>Instituto </a:t>
            </a:r>
            <a:r>
              <a:rPr lang="en-US" sz="2000" dirty="0" err="1">
                <a:solidFill>
                  <a:schemeClr val="bg1"/>
                </a:solidFill>
                <a:effectLst/>
                <a:latin typeface="Now" panose="020B0604020202020204" charset="0"/>
                <a:ea typeface="Calibri" panose="020F0502020204030204" pitchFamily="34" charset="0"/>
                <a:cs typeface="Times New Roman" panose="02020603050405020304" pitchFamily="18" charset="0"/>
              </a:rPr>
              <a:t>Comunitario</a:t>
            </a:r>
            <a:r>
              <a:rPr lang="en-US" sz="2000" dirty="0">
                <a:solidFill>
                  <a:schemeClr val="bg1"/>
                </a:solidFill>
                <a:effectLst/>
                <a:latin typeface="Now" panose="020B0604020202020204" charset="0"/>
                <a:ea typeface="Calibri" panose="020F0502020204030204" pitchFamily="34" charset="0"/>
                <a:cs typeface="Times New Roman" panose="02020603050405020304" pitchFamily="18" charset="0"/>
              </a:rPr>
              <a:t> del Mekong (Mekong Community Institute, MCI), Cuenca del </a:t>
            </a:r>
            <a:r>
              <a:rPr lang="en-US" sz="2000" dirty="0" err="1">
                <a:solidFill>
                  <a:schemeClr val="bg1"/>
                </a:solidFill>
                <a:effectLst/>
                <a:latin typeface="Now" panose="020B0604020202020204" charset="0"/>
                <a:ea typeface="Calibri" panose="020F0502020204030204" pitchFamily="34" charset="0"/>
                <a:cs typeface="Times New Roman" panose="02020603050405020304" pitchFamily="18" charset="0"/>
              </a:rPr>
              <a:t>río</a:t>
            </a:r>
            <a:r>
              <a:rPr lang="en-US" sz="2000" dirty="0">
                <a:solidFill>
                  <a:schemeClr val="bg1"/>
                </a:solidFill>
                <a:effectLst/>
                <a:latin typeface="Now" panose="020B0604020202020204" charset="0"/>
                <a:ea typeface="Calibri" panose="020F0502020204030204" pitchFamily="34" charset="0"/>
                <a:cs typeface="Times New Roman" panose="02020603050405020304" pitchFamily="18" charset="0"/>
              </a:rPr>
              <a:t> Ing, </a:t>
            </a:r>
            <a:r>
              <a:rPr lang="en-US" sz="2000" dirty="0" err="1">
                <a:solidFill>
                  <a:schemeClr val="bg1"/>
                </a:solidFill>
                <a:effectLst/>
                <a:latin typeface="Now" panose="020B0604020202020204" charset="0"/>
                <a:ea typeface="Calibri" panose="020F0502020204030204" pitchFamily="34" charset="0"/>
                <a:cs typeface="Times New Roman" panose="02020603050405020304" pitchFamily="18" charset="0"/>
              </a:rPr>
              <a:t>Tailandia</a:t>
            </a:r>
            <a:endParaRPr lang="en-US" sz="2000" dirty="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endParaRPr lang="en-US" sz="2000" dirty="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Se conectaron con la Red de Mujeres </a:t>
            </a:r>
            <a:r>
              <a:rPr lang="es-E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Phayao</a:t>
            </a: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 ya existente (</a:t>
            </a:r>
            <a:r>
              <a:rPr lang="es-E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Phayao</a:t>
            </a: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Women’s</a:t>
            </a: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 Network, PWN). PWN ya era una red sólida que trabajaba para fortalecer las voces de las mujeres en la política y el liderazgo, pero no en la conservación.</a:t>
            </a:r>
          </a:p>
          <a:p>
            <a:pPr marR="0" lvl="0">
              <a:spcBef>
                <a:spcPts val="0"/>
              </a:spcBef>
              <a:spcAft>
                <a:spcPts val="0"/>
              </a:spcAft>
              <a:tabLst>
                <a:tab pos="457200" algn="l"/>
              </a:tabLst>
            </a:pPr>
            <a:endParaRPr lang="en-US" sz="2400" dirty="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400" b="1" dirty="0">
                <a:solidFill>
                  <a:schemeClr val="bg1"/>
                </a:solidFill>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s-ES" sz="2400" b="1" dirty="0">
                <a:solidFill>
                  <a:schemeClr val="bg1"/>
                </a:solidFill>
                <a:latin typeface="Now" panose="020B0604020202020204" charset="0"/>
                <a:ea typeface="Calibri" panose="020F0502020204030204" pitchFamily="34" charset="0"/>
                <a:cs typeface="Times New Roman" panose="02020603050405020304" pitchFamily="18" charset="0"/>
              </a:rPr>
              <a:t>expandieron la red más allá de la provincia de </a:t>
            </a:r>
            <a:r>
              <a:rPr lang="es-ES" sz="2400" b="1" dirty="0" err="1">
                <a:solidFill>
                  <a:schemeClr val="bg1"/>
                </a:solidFill>
                <a:latin typeface="Now" panose="020B0604020202020204" charset="0"/>
                <a:ea typeface="Calibri" panose="020F0502020204030204" pitchFamily="34" charset="0"/>
                <a:cs typeface="Times New Roman" panose="02020603050405020304" pitchFamily="18" charset="0"/>
              </a:rPr>
              <a:t>Phayao</a:t>
            </a:r>
            <a:r>
              <a:rPr lang="es-ES" sz="2400" b="1" dirty="0">
                <a:solidFill>
                  <a:schemeClr val="bg1"/>
                </a:solidFill>
                <a:latin typeface="Now" panose="020B0604020202020204" charset="0"/>
                <a:ea typeface="Calibri" panose="020F0502020204030204" pitchFamily="34" charset="0"/>
                <a:cs typeface="Times New Roman" panose="02020603050405020304" pitchFamily="18" charset="0"/>
              </a:rPr>
              <a:t> hasta la provincia de Chiang Rai a lo largo del río Ing.</a:t>
            </a:r>
            <a:endParaRPr lang="en-US" sz="2400" b="1" dirty="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endParaRPr lang="en-US" sz="2400" dirty="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400" dirty="0" err="1">
                <a:solidFill>
                  <a:schemeClr val="bg1"/>
                </a:solidFill>
                <a:latin typeface="Now" panose="020B0604020202020204" charset="0"/>
                <a:ea typeface="Calibri" panose="020F0502020204030204" pitchFamily="34" charset="0"/>
                <a:cs typeface="Times New Roman" panose="02020603050405020304" pitchFamily="18" charset="0"/>
              </a:rPr>
              <a:t>Objetivo</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Fortalecer las redes de mujeres y hacer crecer las conexiones entre las redes.</a:t>
            </a:r>
            <a:endParaRPr lang="en-US" sz="2200" dirty="0">
              <a:solidFill>
                <a:schemeClr val="bg1"/>
              </a:solidFill>
              <a:effectLst/>
              <a:latin typeface="Now" panose="020B060402020202020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0444360-6BF9-48BD-921C-4A8AD1D84343}"/>
              </a:ext>
            </a:extLst>
          </p:cNvPr>
          <p:cNvSpPr txBox="1"/>
          <p:nvPr/>
        </p:nvSpPr>
        <p:spPr>
          <a:xfrm>
            <a:off x="8610599" y="3088539"/>
            <a:ext cx="9284516" cy="5026761"/>
          </a:xfrm>
          <a:prstGeom prst="rect">
            <a:avLst/>
          </a:prstGeom>
          <a:noFill/>
        </p:spPr>
        <p:txBody>
          <a:bodyPr wrap="square" lIns="182880" tIns="91440" rIns="182880" bIns="91440">
            <a:spAutoFit/>
          </a:bodyPr>
          <a:lstStyle/>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a:solidFill>
                  <a:schemeClr val="bg1"/>
                </a:solidFill>
                <a:effectLst/>
                <a:latin typeface="Now" panose="020B0604020202020204" charset="0"/>
                <a:ea typeface="Calibri" panose="020F0502020204030204" pitchFamily="34" charset="0"/>
                <a:cs typeface="Times New Roman" panose="02020603050405020304" pitchFamily="18" charset="0"/>
              </a:rPr>
              <a:t>Se aprende de PWN cómo trabajar con mujeres y se puede aplicar a los problemas ambientales.</a:t>
            </a:r>
          </a:p>
          <a:p>
            <a:pPr marR="0" lvl="0">
              <a:lnSpc>
                <a:spcPts val="3000"/>
              </a:lnSpc>
              <a:spcBef>
                <a:spcPts val="0"/>
              </a:spcBef>
              <a:spcAft>
                <a:spcPts val="1200"/>
              </a:spcAft>
              <a:tabLst>
                <a:tab pos="457200" algn="l"/>
              </a:tabLst>
            </a:pPr>
            <a:endParaRPr lang="es-ES" sz="240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a:solidFill>
                  <a:schemeClr val="bg1"/>
                </a:solidFill>
                <a:effectLst/>
                <a:latin typeface="Now" panose="020B0604020202020204" charset="0"/>
                <a:ea typeface="Calibri" panose="020F0502020204030204" pitchFamily="34" charset="0"/>
                <a:cs typeface="Times New Roman" panose="02020603050405020304" pitchFamily="18" charset="0"/>
              </a:rPr>
              <a:t>Esto se alineó con el trabajo anterior de MCI con otras ONG para establecer una red comunitaria, el Consejo Popular de la Cuenca del Río Ing.</a:t>
            </a:r>
          </a:p>
          <a:p>
            <a:pPr marR="0" lvl="0">
              <a:lnSpc>
                <a:spcPts val="3000"/>
              </a:lnSpc>
              <a:spcBef>
                <a:spcPts val="0"/>
              </a:spcBef>
              <a:spcAft>
                <a:spcPts val="1200"/>
              </a:spcAft>
              <a:tabLst>
                <a:tab pos="457200" algn="l"/>
              </a:tabLst>
            </a:pPr>
            <a:endParaRPr lang="es-ES" sz="240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a:solidFill>
                  <a:schemeClr val="bg1"/>
                </a:solidFill>
                <a:effectLst/>
                <a:latin typeface="Now" panose="020B0604020202020204" charset="0"/>
                <a:ea typeface="Calibri" panose="020F0502020204030204" pitchFamily="34" charset="0"/>
                <a:cs typeface="Times New Roman" panose="02020603050405020304" pitchFamily="18" charset="0"/>
              </a:rPr>
              <a:t>Vincula a grupos de mujeres en las comunidades de la provincia de Chiang Rai con el PWN para compartir conocimientos, establecer conexiones, y pensar más sobre el papel de las mujeres en la conservación.</a:t>
            </a:r>
          </a:p>
        </p:txBody>
      </p:sp>
    </p:spTree>
    <p:extLst>
      <p:ext uri="{BB962C8B-B14F-4D97-AF65-F5344CB8AC3E}">
        <p14:creationId xmlns:p14="http://schemas.microsoft.com/office/powerpoint/2010/main" val="34313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GRUPOS Y REDES DE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540290" y="2883039"/>
            <a:ext cx="8065312" cy="5539978"/>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en-US" sz="2000">
                <a:solidFill>
                  <a:schemeClr val="bg1"/>
                </a:solidFill>
                <a:effectLst/>
                <a:latin typeface="Now" panose="020B0604020202020204" charset="0"/>
                <a:ea typeface="Calibri" panose="020F0502020204030204" pitchFamily="34" charset="0"/>
                <a:cs typeface="Times New Roman" panose="02020603050405020304" pitchFamily="18" charset="0"/>
              </a:rPr>
              <a:t>Instituto Comunitario del Mekong (Mekong Community Institute, MCI), Cuenca del río Ing, Tailandia</a:t>
            </a:r>
          </a:p>
          <a:p>
            <a:pPr marR="0" lvl="0">
              <a:spcBef>
                <a:spcPts val="0"/>
              </a:spcBef>
              <a:spcAft>
                <a:spcPts val="0"/>
              </a:spcAft>
              <a:tabLst>
                <a:tab pos="457200" algn="l"/>
              </a:tabLst>
            </a:pPr>
            <a:endParaRPr lang="en-US" sz="200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s-ES" sz="2400">
                <a:solidFill>
                  <a:schemeClr val="bg1"/>
                </a:solidFill>
                <a:effectLst/>
                <a:latin typeface="Now" panose="020B0604020202020204" charset="0"/>
                <a:ea typeface="Calibri" panose="020F0502020204030204" pitchFamily="34" charset="0"/>
                <a:cs typeface="Times New Roman" panose="02020603050405020304" pitchFamily="18" charset="0"/>
              </a:rPr>
              <a:t>Se conectaron con la Red de Mujeres Phayao ya existente (Phayao Women’s Network, PWN). PWN ya era una red sólida que trabajaba para fortalecer las voces de las mujeres en la política y el liderazgo, pero no en la conservación.</a:t>
            </a:r>
          </a:p>
          <a:p>
            <a:pPr marR="0" lvl="0">
              <a:spcBef>
                <a:spcPts val="0"/>
              </a:spcBef>
              <a:spcAft>
                <a:spcPts val="0"/>
              </a:spcAft>
              <a:tabLst>
                <a:tab pos="457200" algn="l"/>
              </a:tabLst>
            </a:pPr>
            <a:endParaRPr lang="en-US" sz="240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400" b="1">
                <a:solidFill>
                  <a:schemeClr val="bg1"/>
                </a:solidFill>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s-ES" sz="2400" b="1">
                <a:solidFill>
                  <a:schemeClr val="bg1"/>
                </a:solidFill>
                <a:latin typeface="Now" panose="020B0604020202020204" charset="0"/>
                <a:ea typeface="Calibri" panose="020F0502020204030204" pitchFamily="34" charset="0"/>
                <a:cs typeface="Times New Roman" panose="02020603050405020304" pitchFamily="18" charset="0"/>
              </a:rPr>
              <a:t>expandieron la red más allá de la provincia de Phayao hasta la provincia de Chiang Rai a lo largo del río Ing</a:t>
            </a:r>
            <a:endParaRPr lang="en-US" sz="2400" b="1">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endParaRPr lang="en-US" sz="240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400">
                <a:solidFill>
                  <a:schemeClr val="bg1"/>
                </a:solidFill>
                <a:latin typeface="Now" panose="020B0604020202020204" charset="0"/>
                <a:ea typeface="Calibri" panose="020F0502020204030204" pitchFamily="34" charset="0"/>
                <a:cs typeface="Times New Roman" panose="02020603050405020304" pitchFamily="18" charset="0"/>
              </a:rPr>
              <a:t>Objetivo</a:t>
            </a:r>
            <a:r>
              <a:rPr lang="en-US" sz="240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400">
                <a:solidFill>
                  <a:schemeClr val="bg1"/>
                </a:solidFill>
                <a:effectLst/>
                <a:latin typeface="Now" panose="020B0604020202020204" charset="0"/>
                <a:ea typeface="Calibri" panose="020F0502020204030204" pitchFamily="34" charset="0"/>
                <a:cs typeface="Times New Roman" panose="02020603050405020304" pitchFamily="18" charset="0"/>
              </a:rPr>
              <a:t>Fortalecer las redes de mujeres y hacer crecer las conexiones entre las redes</a:t>
            </a:r>
            <a:endParaRPr lang="en-US" sz="2200">
              <a:solidFill>
                <a:schemeClr val="bg1"/>
              </a:solidFill>
              <a:effectLst/>
              <a:latin typeface="Now" panose="020B060402020202020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0444360-6BF9-48BD-921C-4A8AD1D84343}"/>
              </a:ext>
            </a:extLst>
          </p:cNvPr>
          <p:cNvSpPr txBox="1"/>
          <p:nvPr/>
        </p:nvSpPr>
        <p:spPr>
          <a:xfrm>
            <a:off x="8610599" y="3323092"/>
            <a:ext cx="9284516" cy="4411208"/>
          </a:xfrm>
          <a:prstGeom prst="rect">
            <a:avLst/>
          </a:prstGeom>
          <a:noFill/>
        </p:spPr>
        <p:txBody>
          <a:bodyPr wrap="square" lIns="182880" tIns="91440" rIns="182880" bIns="91440">
            <a:spAutoFit/>
          </a:bodyPr>
          <a:lstStyle/>
          <a:p>
            <a:pPr marR="0" lvl="0">
              <a:lnSpc>
                <a:spcPts val="3000"/>
              </a:lnSpc>
              <a:spcBef>
                <a:spcPts val="0"/>
              </a:spcBef>
              <a:spcAft>
                <a:spcPts val="1200"/>
              </a:spcAft>
              <a:tabLst>
                <a:tab pos="457200" algn="l"/>
              </a:tabLst>
            </a:pPr>
            <a:r>
              <a:rPr lang="es-ES" sz="2000" i="1" dirty="0">
                <a:solidFill>
                  <a:schemeClr val="bg1"/>
                </a:solidFill>
                <a:effectLst/>
                <a:latin typeface="Now" panose="020B0604020202020204" charset="0"/>
                <a:ea typeface="Calibri" panose="020F0502020204030204" pitchFamily="34" charset="0"/>
                <a:cs typeface="Times New Roman" panose="02020603050405020304" pitchFamily="18" charset="0"/>
              </a:rPr>
              <a:t>(continuado)</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Las mujeres han solicitado más reuniones y oportunidades para trabajar juntas, para que los grupos de mujeres de Chiang Rai aprendan más del PWN.</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La construcción de una red a través de las fronteras provinciales fue muy importante.</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PWN ahora trabaja más en temas ambientales también.</a:t>
            </a:r>
          </a:p>
        </p:txBody>
      </p:sp>
    </p:spTree>
    <p:extLst>
      <p:ext uri="{BB962C8B-B14F-4D97-AF65-F5344CB8AC3E}">
        <p14:creationId xmlns:p14="http://schemas.microsoft.com/office/powerpoint/2010/main" val="362823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GRUPOS Y REDES DE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5" name="TextBox 14">
            <a:extLst>
              <a:ext uri="{FF2B5EF4-FFF2-40B4-BE49-F238E27FC236}">
                <a16:creationId xmlns:a16="http://schemas.microsoft.com/office/drawing/2014/main" id="{1739F11D-E9DA-4B2A-8EE8-A0538B9880EA}"/>
              </a:ext>
            </a:extLst>
          </p:cNvPr>
          <p:cNvSpPr txBox="1"/>
          <p:nvPr/>
        </p:nvSpPr>
        <p:spPr>
          <a:xfrm>
            <a:off x="406625" y="2714123"/>
            <a:ext cx="8729627" cy="6696577"/>
          </a:xfrm>
          <a:prstGeom prst="rect">
            <a:avLst/>
          </a:prstGeom>
          <a:noFill/>
        </p:spPr>
        <p:txBody>
          <a:bodyPr wrap="square">
            <a:spAutoFit/>
          </a:bodyPr>
          <a:lstStyle/>
          <a:p>
            <a:pPr marR="0" lvl="0">
              <a:lnSpc>
                <a:spcPts val="3000"/>
              </a:lnSpc>
              <a:spcBef>
                <a:spcPts val="0"/>
              </a:spcBef>
              <a:spcAft>
                <a:spcPts val="1200"/>
              </a:spcAft>
              <a:tabLst>
                <a:tab pos="457200" algn="l"/>
              </a:tabLst>
            </a:pPr>
            <a:r>
              <a:rPr lang="es-ES" sz="2400" dirty="0">
                <a:solidFill>
                  <a:schemeClr val="bg1"/>
                </a:solidFill>
                <a:latin typeface="Now" panose="020B0604020202020204" charset="0"/>
                <a:ea typeface="Calibri" panose="020F0502020204030204" pitchFamily="34" charset="0"/>
                <a:cs typeface="Times New Roman" panose="02020603050405020304" pitchFamily="18" charset="0"/>
              </a:rPr>
              <a:t>E</a:t>
            </a: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l grupo de mujeres para la conservación de </a:t>
            </a:r>
            <a:r>
              <a:rPr lang="es-E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Boon</a:t>
            </a: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Rueang</a:t>
            </a:r>
            <a:r>
              <a:rPr lang="es-ES" sz="2400" dirty="0">
                <a:solidFill>
                  <a:schemeClr val="bg1"/>
                </a:solidFill>
                <a:effectLst/>
                <a:latin typeface="Now" panose="020B0604020202020204" charset="0"/>
                <a:ea typeface="Calibri" panose="020F0502020204030204" pitchFamily="34" charset="0"/>
                <a:cs typeface="Times New Roman" panose="02020603050405020304" pitchFamily="18" charset="0"/>
              </a:rPr>
              <a:t>, que se inspiró en PWN</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Boon</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Rueang</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tiene el bosque de humedales más grande en la parte baja del río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Ing</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administrado por el Grupo de Conservación de Bosques de Humedales de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Boon</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Rueang</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incluyendo el grupo de mujeres.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MCI apoyó al grupo de mujeres con el Grupo de Conservación, incluyendo su investigación, publicaciones, comunicaciones con las autoridades y los medios, organizando seminarios en la comunidad, estableciendo una zona de conservación, estableciendo un centro de aprendizaje local.</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2020: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Boon</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Rueang</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Wetland</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Forest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Conservation</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Group</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recibió el Premio Ecuatorial del Programa de las Naciones Unidas para el Desarrollo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United</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Nations</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Development</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a:t>
            </a:r>
            <a:r>
              <a:rPr lang="es-ES" sz="2200" dirty="0" err="1">
                <a:solidFill>
                  <a:schemeClr val="bg1"/>
                </a:solidFill>
                <a:effectLst/>
                <a:latin typeface="Now" panose="020B0604020202020204" charset="0"/>
                <a:ea typeface="Calibri" panose="020F0502020204030204" pitchFamily="34" charset="0"/>
                <a:cs typeface="Times New Roman" panose="02020603050405020304" pitchFamily="18" charset="0"/>
              </a:rPr>
              <a:t>Program</a:t>
            </a:r>
            <a:r>
              <a:rPr lang="es-ES" sz="2200" dirty="0">
                <a:solidFill>
                  <a:schemeClr val="bg1"/>
                </a:solidFill>
                <a:effectLst/>
                <a:latin typeface="Now" panose="020B0604020202020204" charset="0"/>
                <a:ea typeface="Calibri" panose="020F0502020204030204" pitchFamily="34" charset="0"/>
                <a:cs typeface="Times New Roman" panose="02020603050405020304" pitchFamily="18" charset="0"/>
              </a:rPr>
              <a:t>, UNDP</a:t>
            </a:r>
            <a:r>
              <a:rPr lang="es-ES" sz="2000" dirty="0">
                <a:solidFill>
                  <a:schemeClr val="bg1"/>
                </a:solidFill>
                <a:effectLst/>
                <a:latin typeface="Now" panose="020B0604020202020204" charset="0"/>
                <a:ea typeface="Calibri" panose="020F0502020204030204" pitchFamily="34" charset="0"/>
                <a:cs typeface="Times New Roman" panose="02020603050405020304" pitchFamily="18" charset="0"/>
              </a:rPr>
              <a:t>).</a:t>
            </a:r>
          </a:p>
        </p:txBody>
      </p:sp>
      <p:pic>
        <p:nvPicPr>
          <p:cNvPr id="19" name="Picture 18" descr="A group of people posing for a photo in front of a screen&#10;&#10;Description automatically generated">
            <a:extLst>
              <a:ext uri="{FF2B5EF4-FFF2-40B4-BE49-F238E27FC236}">
                <a16:creationId xmlns:a16="http://schemas.microsoft.com/office/drawing/2014/main" id="{2A892334-5E5E-4418-8D18-F214EB42842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9936075" y="5156425"/>
            <a:ext cx="7742325" cy="4482875"/>
          </a:xfrm>
          <a:prstGeom prst="rect">
            <a:avLst/>
          </a:prstGeom>
        </p:spPr>
      </p:pic>
      <p:sp>
        <p:nvSpPr>
          <p:cNvPr id="22" name="TextBox 21">
            <a:extLst>
              <a:ext uri="{FF2B5EF4-FFF2-40B4-BE49-F238E27FC236}">
                <a16:creationId xmlns:a16="http://schemas.microsoft.com/office/drawing/2014/main" id="{8DF846CD-62FC-443D-86A3-57CBE46889CC}"/>
              </a:ext>
            </a:extLst>
          </p:cNvPr>
          <p:cNvSpPr txBox="1"/>
          <p:nvPr/>
        </p:nvSpPr>
        <p:spPr>
          <a:xfrm>
            <a:off x="10257312" y="3499933"/>
            <a:ext cx="7624063" cy="1015663"/>
          </a:xfrm>
          <a:prstGeom prst="rect">
            <a:avLst/>
          </a:prstGeom>
          <a:noFill/>
        </p:spPr>
        <p:txBody>
          <a:bodyPr wrap="square">
            <a:spAutoFit/>
          </a:bodyPr>
          <a:lstStyle/>
          <a:p>
            <a:pPr marR="0" lvl="0">
              <a:spcBef>
                <a:spcPts val="0"/>
              </a:spcBef>
              <a:spcAft>
                <a:spcPts val="0"/>
              </a:spcAft>
              <a:tabLst>
                <a:tab pos="457200" algn="l"/>
              </a:tabLst>
            </a:pPr>
            <a:r>
              <a:rPr lang="en-US" sz="3000">
                <a:solidFill>
                  <a:srgbClr val="CCEAE0"/>
                </a:solidFill>
                <a:effectLst/>
                <a:latin typeface="Now" panose="020B0604020202020204" charset="0"/>
                <a:ea typeface="Calibri" panose="020F0502020204030204" pitchFamily="34" charset="0"/>
                <a:cs typeface="Myanmar Text" panose="020B0502040204020203" pitchFamily="34" charset="0"/>
              </a:rPr>
              <a:t>“</a:t>
            </a:r>
            <a:r>
              <a:rPr lang="es-ES" sz="3000">
                <a:solidFill>
                  <a:srgbClr val="CCEAE0"/>
                </a:solidFill>
                <a:effectLst/>
                <a:latin typeface="Now" panose="020B0604020202020204" charset="0"/>
                <a:ea typeface="Calibri" panose="020F0502020204030204" pitchFamily="34" charset="0"/>
                <a:cs typeface="Myanmar Text" panose="020B0502040204020203" pitchFamily="34" charset="0"/>
              </a:rPr>
              <a:t>Las mujeres están inspirando a otras mujeres a través de las redes</a:t>
            </a:r>
            <a:r>
              <a:rPr lang="en-US" sz="3000">
                <a:solidFill>
                  <a:srgbClr val="CCEAE0"/>
                </a:solidFill>
                <a:effectLst/>
                <a:latin typeface="Now" panose="020B0604020202020204" charset="0"/>
                <a:ea typeface="Calibri" panose="020F0502020204030204" pitchFamily="34" charset="0"/>
                <a:cs typeface="Myanmar Text" panose="020B0502040204020203" pitchFamily="34" charset="0"/>
              </a:rPr>
              <a:t>.”</a:t>
            </a:r>
          </a:p>
        </p:txBody>
      </p:sp>
      <p:sp>
        <p:nvSpPr>
          <p:cNvPr id="23" name="TextBox 4">
            <a:extLst>
              <a:ext uri="{FF2B5EF4-FFF2-40B4-BE49-F238E27FC236}">
                <a16:creationId xmlns:a16="http://schemas.microsoft.com/office/drawing/2014/main" id="{D4A10A0B-DC9C-4A4E-A92D-827DA9FF8950}"/>
              </a:ext>
            </a:extLst>
          </p:cNvPr>
          <p:cNvSpPr txBox="1"/>
          <p:nvPr/>
        </p:nvSpPr>
        <p:spPr>
          <a:xfrm>
            <a:off x="12039600" y="5199211"/>
            <a:ext cx="5410200" cy="843949"/>
          </a:xfrm>
          <a:prstGeom prst="rect">
            <a:avLst/>
          </a:prstGeom>
        </p:spPr>
        <p:txBody>
          <a:bodyPr wrap="square" lIns="0" tIns="0" rIns="0" bIns="0" rtlCol="0" anchor="t">
            <a:spAutoFit/>
          </a:bodyPr>
          <a:lstStyle/>
          <a:p>
            <a:pPr algn="r">
              <a:lnSpc>
                <a:spcPts val="2240"/>
              </a:lnSpc>
            </a:pPr>
            <a:r>
              <a:rPr lang="es-ES">
                <a:latin typeface="Now" panose="020B0604020202020204" charset="0"/>
              </a:rPr>
              <a:t>Reunión anual de la Red de Mujeres en la Cuenca del Río Ing para la Conservación del Medio Ambiente</a:t>
            </a:r>
            <a:r>
              <a:rPr lang="en-US">
                <a:latin typeface="Now" panose="020B0604020202020204" charset="0"/>
              </a:rPr>
              <a:t>. © Teerapong Pomun, MCI</a:t>
            </a:r>
          </a:p>
        </p:txBody>
      </p:sp>
      <p:sp>
        <p:nvSpPr>
          <p:cNvPr id="24" name="TextBox 23">
            <a:extLst>
              <a:ext uri="{FF2B5EF4-FFF2-40B4-BE49-F238E27FC236}">
                <a16:creationId xmlns:a16="http://schemas.microsoft.com/office/drawing/2014/main" id="{F3B56B15-90D7-44B9-8969-85FD6FB83165}"/>
              </a:ext>
            </a:extLst>
          </p:cNvPr>
          <p:cNvSpPr txBox="1"/>
          <p:nvPr/>
        </p:nvSpPr>
        <p:spPr>
          <a:xfrm>
            <a:off x="540290" y="2019300"/>
            <a:ext cx="8065312" cy="492443"/>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en-US" sz="2000">
                <a:solidFill>
                  <a:schemeClr val="bg1"/>
                </a:solidFill>
                <a:effectLst/>
                <a:latin typeface="Now" panose="020B0604020202020204" charset="0"/>
                <a:ea typeface="Calibri" panose="020F0502020204030204" pitchFamily="34" charset="0"/>
                <a:cs typeface="Times New Roman" panose="02020603050405020304" pitchFamily="18" charset="0"/>
              </a:rPr>
              <a:t>MCI </a:t>
            </a:r>
            <a:r>
              <a:rPr lang="en-US" sz="2000" i="1">
                <a:solidFill>
                  <a:schemeClr val="bg1"/>
                </a:solidFill>
                <a:effectLst/>
                <a:latin typeface="Now" panose="020B0604020202020204" charset="0"/>
                <a:ea typeface="Calibri" panose="020F0502020204030204" pitchFamily="34" charset="0"/>
                <a:cs typeface="Times New Roman" panose="02020603050405020304" pitchFamily="18" charset="0"/>
              </a:rPr>
              <a:t>(continuado)</a:t>
            </a:r>
          </a:p>
        </p:txBody>
      </p:sp>
      <p:sp>
        <p:nvSpPr>
          <p:cNvPr id="25" name="AutoShape 2">
            <a:extLst>
              <a:ext uri="{FF2B5EF4-FFF2-40B4-BE49-F238E27FC236}">
                <a16:creationId xmlns:a16="http://schemas.microsoft.com/office/drawing/2014/main" id="{99B70C35-7297-412B-B5CE-3B0AE2C96DC1}"/>
              </a:ext>
            </a:extLst>
          </p:cNvPr>
          <p:cNvSpPr/>
          <p:nvPr/>
        </p:nvSpPr>
        <p:spPr>
          <a:xfrm flipH="1" flipV="1">
            <a:off x="10169284" y="3520239"/>
            <a:ext cx="0" cy="937461"/>
          </a:xfrm>
          <a:prstGeom prst="line">
            <a:avLst/>
          </a:prstGeom>
          <a:ln w="28575" cap="rnd">
            <a:solidFill>
              <a:srgbClr val="F9844A"/>
            </a:solidFill>
            <a:prstDash val="sysDot"/>
            <a:headEnd type="none" w="sm" len="sm"/>
            <a:tailEnd type="none" w="sm" len="sm"/>
          </a:ln>
        </p:spPr>
      </p:sp>
    </p:spTree>
    <p:extLst>
      <p:ext uri="{BB962C8B-B14F-4D97-AF65-F5344CB8AC3E}">
        <p14:creationId xmlns:p14="http://schemas.microsoft.com/office/powerpoint/2010/main" val="3296745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10" name="Rectangle 9">
            <a:extLst>
              <a:ext uri="{FF2B5EF4-FFF2-40B4-BE49-F238E27FC236}">
                <a16:creationId xmlns:a16="http://schemas.microsoft.com/office/drawing/2014/main" id="{376D193F-DF5A-4F58-9C84-6864411AE01F}"/>
              </a:ext>
            </a:extLst>
          </p:cNvPr>
          <p:cNvSpPr/>
          <p:nvPr/>
        </p:nvSpPr>
        <p:spPr>
          <a:xfrm>
            <a:off x="1828799" y="430064"/>
            <a:ext cx="9257621"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AMPLIFICANDO LAS VOCES DE LAS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1D0B0D89-F357-4276-8628-CF3BD59F0927}"/>
              </a:ext>
            </a:extLst>
          </p:cNvPr>
          <p:cNvSpPr/>
          <p:nvPr/>
        </p:nvSpPr>
        <p:spPr>
          <a:xfrm flipH="1" flipV="1">
            <a:off x="1686100" y="356887"/>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0711F00C-4782-4C48-9674-40C874D93459}"/>
              </a:ext>
            </a:extLst>
          </p:cNvPr>
          <p:cNvGrpSpPr/>
          <p:nvPr/>
        </p:nvGrpSpPr>
        <p:grpSpPr>
          <a:xfrm>
            <a:off x="478711" y="321059"/>
            <a:ext cx="978789" cy="978789"/>
            <a:chOff x="0" y="0"/>
            <a:chExt cx="6350000" cy="6350000"/>
          </a:xfrm>
          <a:solidFill>
            <a:srgbClr val="F4A261"/>
          </a:solidFill>
        </p:grpSpPr>
        <p:sp>
          <p:nvSpPr>
            <p:cNvPr id="13" name="Freeform 4">
              <a:extLst>
                <a:ext uri="{FF2B5EF4-FFF2-40B4-BE49-F238E27FC236}">
                  <a16:creationId xmlns:a16="http://schemas.microsoft.com/office/drawing/2014/main" id="{CFB9997F-5314-42E6-A7CB-42B5958144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Megaphone outline">
            <a:extLst>
              <a:ext uri="{FF2B5EF4-FFF2-40B4-BE49-F238E27FC236}">
                <a16:creationId xmlns:a16="http://schemas.microsoft.com/office/drawing/2014/main" id="{EB32C7AD-4C7E-46CF-B5CC-E7F49B5C25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765" y="330748"/>
            <a:ext cx="816700" cy="816700"/>
          </a:xfrm>
          <a:prstGeom prst="rect">
            <a:avLst/>
          </a:prstGeom>
        </p:spPr>
      </p:pic>
      <p:sp>
        <p:nvSpPr>
          <p:cNvPr id="16" name="TextBox 15">
            <a:extLst>
              <a:ext uri="{FF2B5EF4-FFF2-40B4-BE49-F238E27FC236}">
                <a16:creationId xmlns:a16="http://schemas.microsoft.com/office/drawing/2014/main" id="{7DF1F7E4-F75E-4607-A48F-A996282E8353}"/>
              </a:ext>
            </a:extLst>
          </p:cNvPr>
          <p:cNvSpPr txBox="1"/>
          <p:nvPr/>
        </p:nvSpPr>
        <p:spPr>
          <a:xfrm>
            <a:off x="1828800" y="2019300"/>
            <a:ext cx="13868400" cy="7419595"/>
          </a:xfrm>
          <a:prstGeom prst="rect">
            <a:avLst/>
          </a:prstGeom>
          <a:solidFill>
            <a:srgbClr val="0A9396">
              <a:alpha val="78000"/>
            </a:srgbClr>
          </a:solidFill>
        </p:spPr>
        <p:txBody>
          <a:bodyPr wrap="square" lIns="182880" tIns="91440" rIns="182880" bIns="91440">
            <a:spAutoFit/>
          </a:bodyPr>
          <a:lstStyle/>
          <a:p>
            <a:pPr marL="0" marR="0">
              <a:lnSpc>
                <a:spcPts val="3000"/>
              </a:lnSpc>
              <a:spcBef>
                <a:spcPts val="0"/>
              </a:spcBef>
              <a:spcAft>
                <a:spcPts val="1200"/>
              </a:spcAft>
            </a:pPr>
            <a:r>
              <a:rPr lang="en-US" sz="2000" dirty="0">
                <a:solidFill>
                  <a:schemeClr val="bg1"/>
                </a:solidFill>
                <a:latin typeface="Now" panose="020B0604020202020204" charset="0"/>
                <a:ea typeface="Calibri" panose="020F0502020204030204" pitchFamily="34" charset="0"/>
                <a:cs typeface="Myanmar Text" panose="020B0502040204020203" pitchFamily="34" charset="0"/>
              </a:rPr>
              <a:t>My Village, </a:t>
            </a:r>
            <a:r>
              <a:rPr lang="en-US" sz="2000" dirty="0" err="1">
                <a:solidFill>
                  <a:schemeClr val="bg1"/>
                </a:solidFill>
                <a:latin typeface="Now" panose="020B0604020202020204" charset="0"/>
                <a:ea typeface="Calibri" panose="020F0502020204030204" pitchFamily="34" charset="0"/>
                <a:cs typeface="Myanmar Text" panose="020B0502040204020203" pitchFamily="34" charset="0"/>
              </a:rPr>
              <a:t>Camboya</a:t>
            </a:r>
            <a:endPar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lnSpc>
                <a:spcPts val="3000"/>
              </a:lnSpc>
              <a:spcBef>
                <a:spcPts val="0"/>
              </a:spcBef>
              <a:spcAft>
                <a:spcPts val="1200"/>
              </a:spcAft>
            </a:pPr>
            <a:endParaRPr lang="es-ES" sz="2600" dirty="0">
              <a:solidFill>
                <a:schemeClr val="bg1"/>
              </a:solidFill>
              <a:latin typeface="Now" panose="020B0604020202020204" charset="0"/>
              <a:ea typeface="Calibri" panose="020F0502020204030204" pitchFamily="34" charset="0"/>
              <a:cs typeface="Myanmar Text" panose="020B0502040204020203" pitchFamily="34" charset="0"/>
            </a:endParaRPr>
          </a:p>
          <a:p>
            <a:pPr marL="0" marR="0">
              <a:lnSpc>
                <a:spcPts val="3000"/>
              </a:lnSpc>
              <a:spcBef>
                <a:spcPts val="0"/>
              </a:spcBef>
              <a:spcAft>
                <a:spcPts val="1200"/>
              </a:spcAft>
            </a:pP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Para ayudar a las mujeres a compartir sus voces, </a:t>
            </a: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My</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a:t>
            </a: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Village</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trabaja para desarrollar la capacidad de las mujeres y crear entornos propicios en plataformas públicas:</a:t>
            </a:r>
          </a:p>
          <a:p>
            <a:pPr marL="0" marR="0">
              <a:lnSpc>
                <a:spcPts val="3000"/>
              </a:lnSpc>
              <a:spcBef>
                <a:spcPts val="0"/>
              </a:spcBef>
              <a:spcAft>
                <a:spcPts val="1200"/>
              </a:spcAft>
            </a:pPr>
            <a:endParaRPr lang="es-ES" sz="2600" dirty="0">
              <a:solidFill>
                <a:schemeClr val="bg1"/>
              </a:solidFill>
              <a:latin typeface="Now" panose="020B0604020202020204" charset="0"/>
              <a:ea typeface="Calibri" panose="020F0502020204030204" pitchFamily="34" charset="0"/>
              <a:cs typeface="Myanmar Text" panose="020B0502040204020203" pitchFamily="34" charset="0"/>
            </a:endParaRPr>
          </a:p>
          <a:p>
            <a:pPr marL="457200" marR="0" indent="-457200">
              <a:lnSpc>
                <a:spcPts val="3000"/>
              </a:lnSpc>
              <a:spcBef>
                <a:spcPts val="0"/>
              </a:spcBef>
              <a:spcAft>
                <a:spcPts val="1200"/>
              </a:spcAft>
              <a:buFont typeface="Arial" panose="020B0604020202020204" pitchFamily="34" charset="0"/>
              <a:buChar char="•"/>
            </a:pP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Antes del foro público, por lo general, hay una reunión con las mujeres para prepararse: identificar/discutir entre ellas las cuestiones que quieren plantear, asegurarse de que tengan confianza para plantear el asunto en el foro público.</a:t>
            </a:r>
          </a:p>
          <a:p>
            <a:pPr marL="457200" marR="0" indent="-457200">
              <a:lnSpc>
                <a:spcPts val="3000"/>
              </a:lnSpc>
              <a:spcBef>
                <a:spcPts val="0"/>
              </a:spcBef>
              <a:spcAft>
                <a:spcPts val="1200"/>
              </a:spcAft>
              <a:buFont typeface="Arial" panose="020B0604020202020204" pitchFamily="34" charset="0"/>
              <a:buChar char="•"/>
            </a:pP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Public</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a:t>
            </a: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Forum</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es una plataforma del gobierno; </a:t>
            </a: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My</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a:t>
            </a: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Village</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aprendió que pueden trabajar de manera proactiva para organizar y facilitar estos foros públicos para garantizar la inclusión de la comunidad (incluyendo las mujeres).</a:t>
            </a:r>
          </a:p>
          <a:p>
            <a:pPr marL="457200" marR="0" indent="-457200">
              <a:lnSpc>
                <a:spcPts val="3000"/>
              </a:lnSpc>
              <a:spcBef>
                <a:spcPts val="0"/>
              </a:spcBef>
              <a:spcAft>
                <a:spcPts val="1200"/>
              </a:spcAft>
              <a:buFont typeface="Arial" panose="020B0604020202020204" pitchFamily="34" charset="0"/>
              <a:buChar char="•"/>
            </a:pPr>
            <a:endParaRPr lang="es-ES" sz="2600" dirty="0">
              <a:solidFill>
                <a:schemeClr val="bg1"/>
              </a:solidFill>
              <a:latin typeface="Now" panose="020B0604020202020204" charset="0"/>
              <a:ea typeface="Calibri" panose="020F0502020204030204" pitchFamily="34" charset="0"/>
              <a:cs typeface="Myanmar Text" panose="020B0502040204020203" pitchFamily="34" charset="0"/>
            </a:endParaRPr>
          </a:p>
          <a:p>
            <a:pPr marR="0">
              <a:lnSpc>
                <a:spcPts val="3000"/>
              </a:lnSpc>
              <a:spcBef>
                <a:spcPts val="0"/>
              </a:spcBef>
              <a:spcAft>
                <a:spcPts val="1200"/>
              </a:spcAft>
            </a:pPr>
            <a:r>
              <a:rPr lang="es-ES" sz="2600" dirty="0">
                <a:solidFill>
                  <a:schemeClr val="bg1"/>
                </a:solidFill>
                <a:latin typeface="Now" panose="020B0604020202020204" charset="0"/>
                <a:ea typeface="Calibri" panose="020F0502020204030204" pitchFamily="34" charset="0"/>
                <a:cs typeface="Myanmar Text" panose="020B0502040204020203" pitchFamily="34" charset="0"/>
                <a:sym typeface="Wingdings" panose="05000000000000000000" pitchFamily="2" charset="2"/>
              </a:rPr>
              <a:t>	 </a:t>
            </a: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My</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a:t>
            </a:r>
            <a:r>
              <a:rPr lang="es-ES" sz="2600" dirty="0" err="1">
                <a:solidFill>
                  <a:schemeClr val="bg1"/>
                </a:solidFill>
                <a:latin typeface="Now" panose="020B0604020202020204" charset="0"/>
                <a:ea typeface="Calibri" panose="020F0502020204030204" pitchFamily="34" charset="0"/>
                <a:cs typeface="Myanmar Text" panose="020B0502040204020203" pitchFamily="34" charset="0"/>
              </a:rPr>
              <a:t>Village</a:t>
            </a:r>
            <a:r>
              <a:rPr lang="es-ES" sz="2600" dirty="0">
                <a:solidFill>
                  <a:schemeClr val="bg1"/>
                </a:solidFill>
                <a:latin typeface="Now" panose="020B0604020202020204" charset="0"/>
                <a:ea typeface="Calibri" panose="020F0502020204030204" pitchFamily="34" charset="0"/>
                <a:cs typeface="Myanmar Text" panose="020B0502040204020203" pitchFamily="34" charset="0"/>
              </a:rPr>
              <a:t> trabaja con las comunidades y discute con la autoridad 	gubernamental con anticipación para incluir las preocupaciones de la 	comunidad en la agenda</a:t>
            </a:r>
          </a:p>
        </p:txBody>
      </p:sp>
    </p:spTree>
    <p:extLst>
      <p:ext uri="{BB962C8B-B14F-4D97-AF65-F5344CB8AC3E}">
        <p14:creationId xmlns:p14="http://schemas.microsoft.com/office/powerpoint/2010/main" val="1936305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3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10" name="Rectangle 9">
            <a:extLst>
              <a:ext uri="{FF2B5EF4-FFF2-40B4-BE49-F238E27FC236}">
                <a16:creationId xmlns:a16="http://schemas.microsoft.com/office/drawing/2014/main" id="{376D193F-DF5A-4F58-9C84-6864411AE01F}"/>
              </a:ext>
            </a:extLst>
          </p:cNvPr>
          <p:cNvSpPr/>
          <p:nvPr/>
        </p:nvSpPr>
        <p:spPr>
          <a:xfrm>
            <a:off x="1828799" y="430064"/>
            <a:ext cx="9372471"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prstClr val="white"/>
                </a:solidFill>
                <a:effectLst/>
                <a:uLnTx/>
                <a:uFillTx/>
                <a:latin typeface="Now" panose="020B0604020202020204" charset="0"/>
                <a:ea typeface="+mn-ea"/>
                <a:cs typeface="+mn-cs"/>
              </a:rPr>
              <a:t>AMPLIFICANDO LAS VOCES DE LAS MUJERES</a:t>
            </a:r>
            <a:endParaRPr kumimoji="0" lang="en-US" sz="32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1D0B0D89-F357-4276-8628-CF3BD59F0927}"/>
              </a:ext>
            </a:extLst>
          </p:cNvPr>
          <p:cNvSpPr/>
          <p:nvPr/>
        </p:nvSpPr>
        <p:spPr>
          <a:xfrm flipH="1" flipV="1">
            <a:off x="1686100" y="356887"/>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0711F00C-4782-4C48-9674-40C874D93459}"/>
              </a:ext>
            </a:extLst>
          </p:cNvPr>
          <p:cNvGrpSpPr/>
          <p:nvPr/>
        </p:nvGrpSpPr>
        <p:grpSpPr>
          <a:xfrm>
            <a:off x="478711" y="321059"/>
            <a:ext cx="978789" cy="978789"/>
            <a:chOff x="0" y="0"/>
            <a:chExt cx="6350000" cy="6350000"/>
          </a:xfrm>
          <a:solidFill>
            <a:srgbClr val="F4A261"/>
          </a:solidFill>
        </p:grpSpPr>
        <p:sp>
          <p:nvSpPr>
            <p:cNvPr id="13" name="Freeform 4">
              <a:extLst>
                <a:ext uri="{FF2B5EF4-FFF2-40B4-BE49-F238E27FC236}">
                  <a16:creationId xmlns:a16="http://schemas.microsoft.com/office/drawing/2014/main" id="{CFB9997F-5314-42E6-A7CB-42B5958144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Megaphone outline">
            <a:extLst>
              <a:ext uri="{FF2B5EF4-FFF2-40B4-BE49-F238E27FC236}">
                <a16:creationId xmlns:a16="http://schemas.microsoft.com/office/drawing/2014/main" id="{EB32C7AD-4C7E-46CF-B5CC-E7F49B5C25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765" y="330748"/>
            <a:ext cx="816700" cy="816700"/>
          </a:xfrm>
          <a:prstGeom prst="rect">
            <a:avLst/>
          </a:prstGeom>
        </p:spPr>
      </p:pic>
      <p:sp>
        <p:nvSpPr>
          <p:cNvPr id="16" name="TextBox 15">
            <a:extLst>
              <a:ext uri="{FF2B5EF4-FFF2-40B4-BE49-F238E27FC236}">
                <a16:creationId xmlns:a16="http://schemas.microsoft.com/office/drawing/2014/main" id="{7DF1F7E4-F75E-4607-A48F-A996282E8353}"/>
              </a:ext>
            </a:extLst>
          </p:cNvPr>
          <p:cNvSpPr txBox="1"/>
          <p:nvPr/>
        </p:nvSpPr>
        <p:spPr>
          <a:xfrm>
            <a:off x="557113" y="1869339"/>
            <a:ext cx="7748687" cy="6334811"/>
          </a:xfrm>
          <a:prstGeom prst="rect">
            <a:avLst/>
          </a:prstGeom>
          <a:solidFill>
            <a:srgbClr val="0A9396">
              <a:alpha val="74000"/>
            </a:srgbClr>
          </a:solidFill>
        </p:spPr>
        <p:txBody>
          <a:bodyPr wrap="square" lIns="182880" tIns="91440" bIns="91440">
            <a:spAutoFit/>
          </a:bodyPr>
          <a:lstStyle/>
          <a:p>
            <a:pPr marL="0" marR="0">
              <a:lnSpc>
                <a:spcPts val="3000"/>
              </a:lnSpc>
              <a:spcBef>
                <a:spcPts val="0"/>
              </a:spcBef>
              <a:spcAft>
                <a:spcPts val="1200"/>
              </a:spcAft>
            </a:pPr>
            <a:r>
              <a:rPr lang="en-US" sz="2000" dirty="0">
                <a:solidFill>
                  <a:schemeClr val="bg1"/>
                </a:solidFill>
                <a:latin typeface="Now" panose="020B0604020202020204" charset="0"/>
                <a:ea typeface="Calibri" panose="020F0502020204030204" pitchFamily="34" charset="0"/>
                <a:cs typeface="Myanmar Text" panose="020B0502040204020203" pitchFamily="34" charset="0"/>
              </a:rPr>
              <a:t>International Rivers, Cuenca del Mekong</a:t>
            </a:r>
          </a:p>
          <a:p>
            <a:pPr marL="0" marR="0">
              <a:lnSpc>
                <a:spcPts val="3000"/>
              </a:lnSpc>
              <a:spcBef>
                <a:spcPts val="0"/>
              </a:spcBef>
              <a:spcAft>
                <a:spcPts val="1200"/>
              </a:spcAft>
            </a:pPr>
            <a:r>
              <a:rPr lang="es-ES" sz="2400" dirty="0">
                <a:solidFill>
                  <a:schemeClr val="bg1"/>
                </a:solidFill>
                <a:effectLst/>
                <a:latin typeface="Now" panose="020B0604020202020204" charset="0"/>
                <a:ea typeface="Calibri" panose="020F0502020204030204" pitchFamily="34" charset="0"/>
                <a:cs typeface="Myanmar Text" panose="020B0502040204020203" pitchFamily="34" charset="0"/>
              </a:rPr>
              <a:t>Trabaja para promover el papel importante que desempeñan las mujeres. </a:t>
            </a:r>
          </a:p>
          <a:p>
            <a:pPr marL="0" marR="0">
              <a:lnSpc>
                <a:spcPts val="3000"/>
              </a:lnSpc>
              <a:spcBef>
                <a:spcPts val="0"/>
              </a:spcBef>
              <a:spcAft>
                <a:spcPts val="1200"/>
              </a:spcAft>
            </a:pPr>
            <a:r>
              <a:rPr lang="es-ES" sz="2400" dirty="0">
                <a:solidFill>
                  <a:schemeClr val="bg1"/>
                </a:solidFill>
                <a:effectLst/>
                <a:latin typeface="Now" panose="020B0604020202020204" charset="0"/>
                <a:ea typeface="Calibri" panose="020F0502020204030204" pitchFamily="34" charset="0"/>
                <a:cs typeface="Myanmar Text" panose="020B0502040204020203" pitchFamily="34" charset="0"/>
              </a:rPr>
              <a:t>Como parte de esto, convocaron al Congreso de Mujeres y Ríos para compartir experiencias, estrategias, desafíos, y oportunidades. Los resultados de esto incluyen:</a:t>
            </a:r>
          </a:p>
          <a:p>
            <a:pPr marL="0" marR="0">
              <a:lnSpc>
                <a:spcPts val="3000"/>
              </a:lnSpc>
              <a:spcBef>
                <a:spcPts val="0"/>
              </a:spcBef>
              <a:spcAft>
                <a:spcPts val="1200"/>
              </a:spcAft>
            </a:pPr>
            <a:r>
              <a:rPr lang="es-ES" sz="2400" dirty="0">
                <a:solidFill>
                  <a:schemeClr val="bg1"/>
                </a:solidFill>
                <a:latin typeface="Now" panose="020B0604020202020204" charset="0"/>
                <a:ea typeface="Calibri" panose="020F0502020204030204" pitchFamily="34" charset="0"/>
                <a:cs typeface="Myanmar Text" panose="020B0502040204020203" pitchFamily="34" charset="0"/>
                <a:sym typeface="Wingdings" panose="05000000000000000000" pitchFamily="2" charset="2"/>
              </a:rPr>
              <a:t> </a:t>
            </a:r>
            <a:r>
              <a:rPr lang="es-ES" sz="2400" dirty="0">
                <a:solidFill>
                  <a:schemeClr val="bg1"/>
                </a:solidFill>
                <a:effectLst/>
                <a:latin typeface="Now" panose="020B0604020202020204" charset="0"/>
                <a:ea typeface="Calibri" panose="020F0502020204030204" pitchFamily="34" charset="0"/>
                <a:cs typeface="Myanmar Text" panose="020B0502040204020203" pitchFamily="34" charset="0"/>
              </a:rPr>
              <a:t>Una declaración y hoja de ruta donde se necesitaba más trabajo y apoyo.</a:t>
            </a:r>
          </a:p>
          <a:p>
            <a:pPr marL="0" marR="0">
              <a:lnSpc>
                <a:spcPts val="3000"/>
              </a:lnSpc>
              <a:spcBef>
                <a:spcPts val="0"/>
              </a:spcBef>
              <a:spcAft>
                <a:spcPts val="1200"/>
              </a:spcAft>
            </a:pPr>
            <a:r>
              <a:rPr lang="es-ES" sz="2400" dirty="0">
                <a:solidFill>
                  <a:schemeClr val="bg1"/>
                </a:solidFill>
                <a:latin typeface="Now" panose="020B0604020202020204" charset="0"/>
                <a:ea typeface="Calibri" panose="020F0502020204030204" pitchFamily="34" charset="0"/>
                <a:cs typeface="Myanmar Text" panose="020B0502040204020203" pitchFamily="34" charset="0"/>
                <a:sym typeface="Wingdings" panose="05000000000000000000" pitchFamily="2" charset="2"/>
              </a:rPr>
              <a:t> </a:t>
            </a:r>
            <a:r>
              <a:rPr lang="es-ES" sz="2400" dirty="0">
                <a:solidFill>
                  <a:schemeClr val="bg1"/>
                </a:solidFill>
                <a:effectLst/>
                <a:latin typeface="Now" panose="020B0604020202020204" charset="0"/>
                <a:ea typeface="Calibri" panose="020F0502020204030204" pitchFamily="34" charset="0"/>
                <a:cs typeface="Myanmar Text" panose="020B0502040204020203" pitchFamily="34" charset="0"/>
              </a:rPr>
              <a:t>Investigación respaldada sobre el estado del conocimiento de las mujeres y los ríos: entrevistas, perspectivas de las mujeres en términos de los desafíos que enfrentan las mujeres.</a:t>
            </a:r>
          </a:p>
          <a:p>
            <a:pPr marL="0" marR="0">
              <a:lnSpc>
                <a:spcPts val="3000"/>
              </a:lnSpc>
              <a:spcBef>
                <a:spcPts val="0"/>
              </a:spcBef>
              <a:spcAft>
                <a:spcPts val="1200"/>
              </a:spcAft>
            </a:pPr>
            <a:endParaRPr lang="es-ES" sz="2400" dirty="0">
              <a:solidFill>
                <a:schemeClr val="bg1"/>
              </a:solidFill>
              <a:effectLst/>
              <a:latin typeface="Now" panose="020B0604020202020204" charset="0"/>
              <a:ea typeface="Calibri" panose="020F0502020204030204" pitchFamily="34" charset="0"/>
              <a:cs typeface="Myanmar Text" panose="020B0502040204020203" pitchFamily="34" charset="0"/>
            </a:endParaRPr>
          </a:p>
        </p:txBody>
      </p:sp>
      <p:sp>
        <p:nvSpPr>
          <p:cNvPr id="15" name="TextBox 14">
            <a:extLst>
              <a:ext uri="{FF2B5EF4-FFF2-40B4-BE49-F238E27FC236}">
                <a16:creationId xmlns:a16="http://schemas.microsoft.com/office/drawing/2014/main" id="{2E987104-2C1A-4CEB-9861-232EF8EE26F5}"/>
              </a:ext>
            </a:extLst>
          </p:cNvPr>
          <p:cNvSpPr txBox="1"/>
          <p:nvPr/>
        </p:nvSpPr>
        <p:spPr>
          <a:xfrm>
            <a:off x="8763000" y="3162300"/>
            <a:ext cx="9220200" cy="6555641"/>
          </a:xfrm>
          <a:prstGeom prst="rect">
            <a:avLst/>
          </a:prstGeom>
          <a:noFill/>
        </p:spPr>
        <p:txBody>
          <a:bodyPr wrap="square">
            <a:spAutoFit/>
          </a:bodyPr>
          <a:lstStyle/>
          <a:p>
            <a:pPr marL="0" marR="0">
              <a:spcBef>
                <a:spcPts val="0"/>
              </a:spcBef>
              <a:spcAft>
                <a:spcPts val="0"/>
              </a:spcAft>
            </a:pPr>
            <a:r>
              <a:rPr lang="es-ES" sz="280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rPr>
              <a:t>“Cómo facilitar oportunidades y espacios que sean seguros y puedan proporcionar vías para que las voces - en particular las de las mujeres - sean escuchadas en plataformas como programas de radio, programas de capacitación, diálogos de políticas o eventos: aquí es donde las ONG pueden desempeñar un papel.“</a:t>
            </a:r>
          </a:p>
          <a:p>
            <a:pPr marL="0" marR="0">
              <a:spcBef>
                <a:spcPts val="0"/>
              </a:spcBef>
              <a:spcAft>
                <a:spcPts val="0"/>
              </a:spcAft>
            </a:pPr>
            <a:endParaRPr lang="es-ES" sz="280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s-ES" sz="280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rPr>
              <a:t>“Al diseñar un evento o foro, podemos decidir a quién invitamos a ser orador, a quién invitamos a asistir. </a:t>
            </a:r>
          </a:p>
          <a:p>
            <a:pPr marL="0" marR="0">
              <a:spcBef>
                <a:spcPts val="0"/>
              </a:spcBef>
              <a:spcAft>
                <a:spcPts val="0"/>
              </a:spcAft>
            </a:pPr>
            <a:endParaRPr lang="es-ES" sz="2800">
              <a:solidFill>
                <a:schemeClr val="accent6">
                  <a:lumMod val="40000"/>
                  <a:lumOff val="60000"/>
                </a:schemeClr>
              </a:solidFill>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s-ES" sz="280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rPr>
              <a:t>“Podemos ser más conscientes al priorizar a las personas y las voces que se escuchan con menos frecuencia y brindarles oportunidades."</a:t>
            </a:r>
            <a:endParaRPr lang="en-US" sz="2800">
              <a:solidFill>
                <a:schemeClr val="accent6">
                  <a:lumMod val="40000"/>
                  <a:lumOff val="60000"/>
                </a:schemeClr>
              </a:solidFill>
              <a:effectLst/>
              <a:latin typeface="Now" panose="020B0604020202020204" charset="0"/>
              <a:ea typeface="Calibri" panose="020F0502020204030204" pitchFamily="34" charset="0"/>
              <a:cs typeface="Myanmar Text" panose="020B0502040204020203" pitchFamily="34" charset="0"/>
            </a:endParaRPr>
          </a:p>
        </p:txBody>
      </p:sp>
    </p:spTree>
    <p:extLst>
      <p:ext uri="{BB962C8B-B14F-4D97-AF65-F5344CB8AC3E}">
        <p14:creationId xmlns:p14="http://schemas.microsoft.com/office/powerpoint/2010/main" val="366739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a:solidFill>
            <a:schemeClr val="bg1">
              <a:lumMod val="75000"/>
            </a:schemeClr>
          </a:solidFill>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a:solidFill>
            <a:schemeClr val="bg1">
              <a:lumMod val="75000"/>
            </a:schemeClr>
          </a:solidFill>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7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1</a:t>
            </a:r>
          </a:p>
        </p:txBody>
      </p:sp>
      <p:sp>
        <p:nvSpPr>
          <p:cNvPr id="18" name="TextBox 18"/>
          <p:cNvSpPr txBox="1"/>
          <p:nvPr/>
        </p:nvSpPr>
        <p:spPr>
          <a:xfrm>
            <a:off x="591227" y="5715288"/>
            <a:ext cx="3812131" cy="2640659"/>
          </a:xfrm>
          <a:prstGeom prst="rect">
            <a:avLst/>
          </a:prstGeom>
        </p:spPr>
        <p:txBody>
          <a:bodyPr lIns="0" tIns="0" rIns="0" bIns="0" rtlCol="0" anchor="t">
            <a:spAutoFit/>
          </a:bodyPr>
          <a:lstStyle/>
          <a:p>
            <a:pPr algn="ctr">
              <a:lnSpc>
                <a:spcPts val="5179"/>
              </a:lnSpc>
            </a:pPr>
            <a:r>
              <a:rPr lang="es-ES" sz="3699">
                <a:solidFill>
                  <a:srgbClr val="03989E"/>
                </a:solidFill>
                <a:latin typeface="Now"/>
              </a:rPr>
              <a:t>Por qué el género es importante en la conservación</a:t>
            </a:r>
            <a:endParaRPr lang="en-US" sz="240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Módulos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2</a:t>
            </a:r>
          </a:p>
        </p:txBody>
      </p:sp>
      <p:sp>
        <p:nvSpPr>
          <p:cNvPr id="23" name="TextBox 23"/>
          <p:cNvSpPr txBox="1"/>
          <p:nvPr/>
        </p:nvSpPr>
        <p:spPr>
          <a:xfrm>
            <a:off x="5063118" y="5715288"/>
            <a:ext cx="3812131" cy="2207912"/>
          </a:xfrm>
          <a:prstGeom prst="rect">
            <a:avLst/>
          </a:prstGeom>
        </p:spPr>
        <p:txBody>
          <a:bodyPr lIns="0" tIns="0" rIns="0" bIns="0" rtlCol="0" anchor="t">
            <a:spAutoFit/>
          </a:bodyPr>
          <a:lstStyle/>
          <a:p>
            <a:pPr algn="ctr">
              <a:lnSpc>
                <a:spcPts val="4339"/>
              </a:lnSpc>
            </a:pPr>
            <a:r>
              <a:rPr lang="es-ES" sz="3700">
                <a:solidFill>
                  <a:srgbClr val="03989E"/>
                </a:solidFill>
                <a:latin typeface="Now"/>
              </a:rPr>
              <a:t>Marco de empoderar a las mujeres en conservación</a:t>
            </a:r>
            <a:endParaRPr lang="en-US" sz="370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3</a:t>
            </a:r>
          </a:p>
        </p:txBody>
      </p:sp>
      <p:sp>
        <p:nvSpPr>
          <p:cNvPr id="25" name="TextBox 25"/>
          <p:cNvSpPr txBox="1"/>
          <p:nvPr/>
        </p:nvSpPr>
        <p:spPr>
          <a:xfrm>
            <a:off x="9549688" y="5715288"/>
            <a:ext cx="3812131" cy="1973810"/>
          </a:xfrm>
          <a:prstGeom prst="rect">
            <a:avLst/>
          </a:prstGeom>
        </p:spPr>
        <p:txBody>
          <a:bodyPr lIns="0" tIns="0" rIns="0" bIns="0" rtlCol="0" anchor="t">
            <a:spAutoFit/>
          </a:bodyPr>
          <a:lstStyle/>
          <a:p>
            <a:pPr algn="ctr">
              <a:lnSpc>
                <a:spcPts val="5179"/>
              </a:lnSpc>
            </a:pPr>
            <a:r>
              <a:rPr lang="es-ES" sz="3699">
                <a:solidFill>
                  <a:srgbClr val="03989E"/>
                </a:solidFill>
                <a:latin typeface="Now"/>
              </a:rPr>
              <a:t>Formas de pensar y trabajar</a:t>
            </a:r>
            <a:endParaRPr lang="en-US" sz="3699">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Anexo</a:t>
            </a:r>
          </a:p>
        </p:txBody>
      </p:sp>
      <p:sp>
        <p:nvSpPr>
          <p:cNvPr id="27" name="TextBox 27"/>
          <p:cNvSpPr txBox="1"/>
          <p:nvPr/>
        </p:nvSpPr>
        <p:spPr>
          <a:xfrm>
            <a:off x="13993340" y="5715288"/>
            <a:ext cx="3812131" cy="1954959"/>
          </a:xfrm>
          <a:prstGeom prst="rect">
            <a:avLst/>
          </a:prstGeom>
        </p:spPr>
        <p:txBody>
          <a:bodyPr lIns="0" tIns="0" rIns="0" bIns="0" rtlCol="0" anchor="t">
            <a:spAutoFit/>
          </a:bodyPr>
          <a:lstStyle/>
          <a:p>
            <a:pPr algn="ctr">
              <a:lnSpc>
                <a:spcPts val="5179"/>
              </a:lnSpc>
            </a:pPr>
            <a:r>
              <a:rPr lang="en-US" sz="3699">
                <a:solidFill>
                  <a:srgbClr val="03989E"/>
                </a:solidFill>
                <a:latin typeface="Now" panose="020B0604020202020204" charset="0"/>
              </a:rPr>
              <a:t>Aprendizaje Adicional:</a:t>
            </a:r>
          </a:p>
          <a:p>
            <a:pPr algn="ctr">
              <a:lnSpc>
                <a:spcPts val="5179"/>
              </a:lnSpc>
            </a:pPr>
            <a:r>
              <a:rPr lang="en-US" sz="3200">
                <a:solidFill>
                  <a:srgbClr val="03989E"/>
                </a:solidFill>
                <a:latin typeface="Now" panose="020B0604020202020204" charset="0"/>
              </a:rPr>
              <a:t>Recursos útiles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40706"/>
            <a:ext cx="9731065"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panose="00000500000000000000" pitchFamily="50" charset="0"/>
              </a:rPr>
              <a:t>EMPODERANDO A LAS MUJERES  EN LA CONSERVACIÓN</a:t>
            </a:r>
          </a:p>
        </p:txBody>
      </p:sp>
      <p:sp>
        <p:nvSpPr>
          <p:cNvPr id="29" name="AutoShape 4">
            <a:extLst>
              <a:ext uri="{FF2B5EF4-FFF2-40B4-BE49-F238E27FC236}">
                <a16:creationId xmlns:a16="http://schemas.microsoft.com/office/drawing/2014/main" id="{E9F3D7D2-9573-44D3-B9C9-06079613BE3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321F8C-AE02-4145-9455-E6DBED3EEA4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4872" b="10754"/>
          <a:stretch/>
        </p:blipFill>
        <p:spPr>
          <a:xfrm>
            <a:off x="1" y="1"/>
            <a:ext cx="18288000" cy="1028699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27040" y="-1"/>
            <a:ext cx="18288000" cy="10287000"/>
          </a:xfrm>
          <a:custGeom>
            <a:avLst/>
            <a:gdLst/>
            <a:ahLst/>
            <a:cxnLst/>
            <a:rect l="l" t="t" r="r" b="b"/>
            <a:pathLst>
              <a:path w="1913890" h="1913890">
                <a:moveTo>
                  <a:pt x="0" y="0"/>
                </a:moveTo>
                <a:lnTo>
                  <a:pt x="1913890" y="0"/>
                </a:lnTo>
                <a:lnTo>
                  <a:pt x="1913890" y="1913890"/>
                </a:lnTo>
                <a:lnTo>
                  <a:pt x="0" y="1913890"/>
                </a:lnTo>
                <a:close/>
              </a:path>
            </a:pathLst>
          </a:custGeom>
          <a:gradFill>
            <a:gsLst>
              <a:gs pos="0">
                <a:schemeClr val="tx1">
                  <a:alpha val="0"/>
                </a:schemeClr>
              </a:gs>
              <a:gs pos="83000">
                <a:schemeClr val="tx1">
                  <a:alpha val="43000"/>
                </a:schemeClr>
              </a:gs>
              <a:gs pos="100000">
                <a:schemeClr val="tx1">
                  <a:alpha val="66000"/>
                </a:schemeClr>
              </a:gs>
            </a:gsLst>
            <a:lin ang="5400000" scaled="1"/>
          </a:gradFill>
        </p:spPr>
      </p:sp>
      <p:sp>
        <p:nvSpPr>
          <p:cNvPr id="17" name="TextBox 4">
            <a:extLst>
              <a:ext uri="{FF2B5EF4-FFF2-40B4-BE49-F238E27FC236}">
                <a16:creationId xmlns:a16="http://schemas.microsoft.com/office/drawing/2014/main" id="{2B3E693F-2A01-4207-88C9-E2E403949B09}"/>
              </a:ext>
            </a:extLst>
          </p:cNvPr>
          <p:cNvSpPr txBox="1"/>
          <p:nvPr/>
        </p:nvSpPr>
        <p:spPr>
          <a:xfrm>
            <a:off x="13597596" y="9252551"/>
            <a:ext cx="4385604" cy="843949"/>
          </a:xfrm>
          <a:prstGeom prst="rect">
            <a:avLst/>
          </a:prstGeom>
        </p:spPr>
        <p:txBody>
          <a:bodyPr wrap="square" lIns="0" tIns="0" rIns="0" bIns="0" rtlCol="0" anchor="t">
            <a:spAutoFit/>
          </a:bodyPr>
          <a:lstStyle/>
          <a:p>
            <a:pPr algn="r">
              <a:lnSpc>
                <a:spcPts val="2240"/>
              </a:lnSpc>
            </a:pPr>
            <a:r>
              <a:rPr lang="es-ES">
                <a:solidFill>
                  <a:schemeClr val="bg1"/>
                </a:solidFill>
                <a:latin typeface="Now"/>
              </a:rPr>
              <a:t>Mujeres facilitando un debate de grupo sobre gestión de recursos pesqueros. </a:t>
            </a:r>
            <a:r>
              <a:rPr lang="en-US">
                <a:solidFill>
                  <a:schemeClr val="bg1"/>
                </a:solidFill>
                <a:latin typeface="Now"/>
              </a:rPr>
              <a:t>© FACT</a:t>
            </a:r>
            <a:endParaRPr lang="en-US">
              <a:solidFill>
                <a:schemeClr val="bg1"/>
              </a:solidFill>
              <a:highlight>
                <a:srgbClr val="FFFF00"/>
              </a:highlight>
              <a:latin typeface="Now"/>
            </a:endParaRPr>
          </a:p>
        </p:txBody>
      </p:sp>
      <p:sp>
        <p:nvSpPr>
          <p:cNvPr id="6" name="TextBox 2">
            <a:extLst>
              <a:ext uri="{FF2B5EF4-FFF2-40B4-BE49-F238E27FC236}">
                <a16:creationId xmlns:a16="http://schemas.microsoft.com/office/drawing/2014/main" id="{08208AB9-C757-4602-AB19-06374EB09A59}"/>
              </a:ext>
            </a:extLst>
          </p:cNvPr>
          <p:cNvSpPr txBox="1"/>
          <p:nvPr/>
        </p:nvSpPr>
        <p:spPr>
          <a:xfrm>
            <a:off x="914400" y="7379319"/>
            <a:ext cx="11559517" cy="2154436"/>
          </a:xfrm>
          <a:prstGeom prst="rect">
            <a:avLst/>
          </a:prstGeom>
        </p:spPr>
        <p:txBody>
          <a:bodyPr lIns="0" tIns="0" rIns="0" bIns="0" rtlCol="0" anchor="t">
            <a:spAutoFit/>
          </a:bodyPr>
          <a:lstStyle/>
          <a:p>
            <a:pPr>
              <a:lnSpc>
                <a:spcPts val="8400"/>
              </a:lnSpc>
            </a:pPr>
            <a:r>
              <a:rPr lang="es-ES" sz="7000">
                <a:solidFill>
                  <a:srgbClr val="FFFFFF"/>
                </a:solidFill>
                <a:latin typeface="Now"/>
              </a:rPr>
              <a:t>Formas de pensar y trabajar en proyectos</a:t>
            </a:r>
            <a:endParaRPr lang="en-US" sz="5500">
              <a:solidFill>
                <a:srgbClr val="FFFFFF"/>
              </a:solidFill>
              <a:latin typeface="Now"/>
            </a:endParaRPr>
          </a:p>
        </p:txBody>
      </p:sp>
      <p:sp>
        <p:nvSpPr>
          <p:cNvPr id="7" name="TextBox 10">
            <a:extLst>
              <a:ext uri="{FF2B5EF4-FFF2-40B4-BE49-F238E27FC236}">
                <a16:creationId xmlns:a16="http://schemas.microsoft.com/office/drawing/2014/main" id="{956326A7-415F-445C-8ED6-8F65816F81DB}"/>
              </a:ext>
            </a:extLst>
          </p:cNvPr>
          <p:cNvSpPr txBox="1"/>
          <p:nvPr/>
        </p:nvSpPr>
        <p:spPr>
          <a:xfrm>
            <a:off x="457200" y="440706"/>
            <a:ext cx="8153400"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Bold"/>
              </a:rPr>
              <a:t>EMPODERANDO A LAS MUJERES  EN LA CONSERVACIÓN</a:t>
            </a:r>
            <a:endParaRPr lang="en-US" sz="2199">
              <a:solidFill>
                <a:srgbClr val="FFFFFF"/>
              </a:solidFill>
              <a:latin typeface="Now Bold"/>
            </a:endParaRPr>
          </a:p>
        </p:txBody>
      </p:sp>
      <p:sp>
        <p:nvSpPr>
          <p:cNvPr id="8" name="AutoShape 11">
            <a:extLst>
              <a:ext uri="{FF2B5EF4-FFF2-40B4-BE49-F238E27FC236}">
                <a16:creationId xmlns:a16="http://schemas.microsoft.com/office/drawing/2014/main" id="{1DE8BD39-2F72-4A43-873D-E5519D4A369E}"/>
              </a:ext>
            </a:extLst>
          </p:cNvPr>
          <p:cNvSpPr/>
          <p:nvPr/>
        </p:nvSpPr>
        <p:spPr>
          <a:xfrm>
            <a:off x="670754" y="6362700"/>
            <a:ext cx="2605846" cy="719932"/>
          </a:xfrm>
          <a:prstGeom prst="rect">
            <a:avLst/>
          </a:prstGeom>
          <a:solidFill>
            <a:srgbClr val="43AA8B"/>
          </a:solidFill>
        </p:spPr>
      </p:sp>
      <p:sp>
        <p:nvSpPr>
          <p:cNvPr id="9" name="TextBox 12">
            <a:extLst>
              <a:ext uri="{FF2B5EF4-FFF2-40B4-BE49-F238E27FC236}">
                <a16:creationId xmlns:a16="http://schemas.microsoft.com/office/drawing/2014/main" id="{4F61F9F1-49F6-4316-9400-4FB85E8DB6EB}"/>
              </a:ext>
            </a:extLst>
          </p:cNvPr>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Módulo 3</a:t>
            </a:r>
          </a:p>
        </p:txBody>
      </p:sp>
      <p:sp>
        <p:nvSpPr>
          <p:cNvPr id="10" name="AutoShape 4">
            <a:extLst>
              <a:ext uri="{FF2B5EF4-FFF2-40B4-BE49-F238E27FC236}">
                <a16:creationId xmlns:a16="http://schemas.microsoft.com/office/drawing/2014/main" id="{FBB6EBFB-7F7D-4D12-974A-D9F541251EA5}"/>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extLst>
      <p:ext uri="{BB962C8B-B14F-4D97-AF65-F5344CB8AC3E}">
        <p14:creationId xmlns:p14="http://schemas.microsoft.com/office/powerpoint/2010/main" val="237748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59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3</a:t>
            </a:r>
            <a:r>
              <a:rPr lang="en-US" sz="1600">
                <a:solidFill>
                  <a:schemeClr val="bg1"/>
                </a:solidFill>
                <a:latin typeface="Now"/>
              </a:rPr>
              <a:t> | FORMAS DE TRABAJAR</a:t>
            </a:r>
          </a:p>
        </p:txBody>
      </p:sp>
      <p:sp>
        <p:nvSpPr>
          <p:cNvPr id="13" name="TextBox 12">
            <a:extLst>
              <a:ext uri="{FF2B5EF4-FFF2-40B4-BE49-F238E27FC236}">
                <a16:creationId xmlns:a16="http://schemas.microsoft.com/office/drawing/2014/main" id="{D46041AE-20E5-457A-A99B-BE474BE6B323}"/>
              </a:ext>
            </a:extLst>
          </p:cNvPr>
          <p:cNvSpPr txBox="1"/>
          <p:nvPr/>
        </p:nvSpPr>
        <p:spPr>
          <a:xfrm>
            <a:off x="4159074" y="952500"/>
            <a:ext cx="9969852" cy="2554545"/>
          </a:xfrm>
          <a:prstGeom prst="rect">
            <a:avLst/>
          </a:prstGeom>
          <a:noFill/>
        </p:spPr>
        <p:txBody>
          <a:bodyPr wrap="square">
            <a:spAutoFit/>
          </a:bodyPr>
          <a:lstStyle/>
          <a:p>
            <a:pPr algn="ctr"/>
            <a:r>
              <a:rPr lang="en-US" sz="4000">
                <a:solidFill>
                  <a:schemeClr val="bg1"/>
                </a:solidFill>
                <a:latin typeface="Now" panose="020B0604020202020204" charset="0"/>
              </a:rPr>
              <a:t>Esta marco </a:t>
            </a:r>
            <a:r>
              <a:rPr lang="es-ES" sz="4000">
                <a:solidFill>
                  <a:schemeClr val="bg1"/>
                </a:solidFill>
                <a:latin typeface="Now" panose="020B0604020202020204" charset="0"/>
              </a:rPr>
              <a:t>se puede utilizar para guiar su forma de pensar y trabajar hacia la inclusión de las mujeres en la conservación</a:t>
            </a:r>
            <a:endParaRPr lang="en-US" sz="4000">
              <a:solidFill>
                <a:schemeClr val="bg1"/>
              </a:solidFill>
              <a:latin typeface="Now" panose="020B0604020202020204" charset="0"/>
            </a:endParaRPr>
          </a:p>
        </p:txBody>
      </p:sp>
      <p:pic>
        <p:nvPicPr>
          <p:cNvPr id="3" name="Picture 2">
            <a:extLst>
              <a:ext uri="{FF2B5EF4-FFF2-40B4-BE49-F238E27FC236}">
                <a16:creationId xmlns:a16="http://schemas.microsoft.com/office/drawing/2014/main" id="{02F2B4D8-5E8B-4287-9DBC-31436BEC33D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51656" y="3759037"/>
            <a:ext cx="8711944" cy="5890410"/>
          </a:xfrm>
          <a:prstGeom prst="rect">
            <a:avLst/>
          </a:prstGeom>
        </p:spPr>
      </p:pic>
    </p:spTree>
    <p:extLst>
      <p:ext uri="{BB962C8B-B14F-4D97-AF65-F5344CB8AC3E}">
        <p14:creationId xmlns:p14="http://schemas.microsoft.com/office/powerpoint/2010/main" val="317892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3810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3</a:t>
            </a:r>
            <a:r>
              <a:rPr lang="en-US" sz="1600">
                <a:solidFill>
                  <a:schemeClr val="bg1"/>
                </a:solidFill>
                <a:latin typeface="Now"/>
              </a:rPr>
              <a:t> | FORMAS DE TRABAJAR</a:t>
            </a:r>
          </a:p>
        </p:txBody>
      </p:sp>
      <p:sp>
        <p:nvSpPr>
          <p:cNvPr id="27" name="Freeform 4">
            <a:extLst>
              <a:ext uri="{FF2B5EF4-FFF2-40B4-BE49-F238E27FC236}">
                <a16:creationId xmlns:a16="http://schemas.microsoft.com/office/drawing/2014/main" id="{CB079B87-0ADD-4AFF-B776-502D3935D908}"/>
              </a:ext>
            </a:extLst>
          </p:cNvPr>
          <p:cNvSpPr/>
          <p:nvPr/>
        </p:nvSpPr>
        <p:spPr>
          <a:xfrm>
            <a:off x="609601" y="3650884"/>
            <a:ext cx="6254820" cy="3316043"/>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9" name="Rectangle 8">
            <a:extLst>
              <a:ext uri="{FF2B5EF4-FFF2-40B4-BE49-F238E27FC236}">
                <a16:creationId xmlns:a16="http://schemas.microsoft.com/office/drawing/2014/main" id="{42D24580-8968-4726-9BDA-43CC3DA7E988}"/>
              </a:ext>
            </a:extLst>
          </p:cNvPr>
          <p:cNvSpPr/>
          <p:nvPr/>
        </p:nvSpPr>
        <p:spPr>
          <a:xfrm>
            <a:off x="11975128" y="3543300"/>
            <a:ext cx="5927057" cy="143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a:ln>
                  <a:noFill/>
                </a:ln>
                <a:solidFill>
                  <a:prstClr val="white"/>
                </a:solidFill>
                <a:effectLst/>
                <a:uLnTx/>
                <a:uFillTx/>
                <a:latin typeface="Now" panose="020B0604020202020204" charset="0"/>
                <a:ea typeface="+mn-ea"/>
                <a:cs typeface="+mn-cs"/>
              </a:rPr>
              <a:t>Si uno trabaja para "ponerse en el lugar" de las mujeres que participan en su proyecto, podrá evaluar mejor cómo hacer que su proyecto sea más accesible y eficaz para las mujeres.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a:solidFill>
                <a:prstClr val="white"/>
              </a:solidFill>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a:ln>
                  <a:noFill/>
                </a:ln>
                <a:solidFill>
                  <a:prstClr val="white"/>
                </a:solidFill>
                <a:effectLst/>
                <a:uLnTx/>
                <a:uFillTx/>
                <a:latin typeface="Now" panose="020B0604020202020204" charset="0"/>
                <a:ea typeface="+mn-ea"/>
                <a:cs typeface="+mn-cs"/>
              </a:rPr>
              <a:t>Usted puede recopilar información para ayudarlo a sentir empatía a través de:</a:t>
            </a:r>
            <a:endParaRPr kumimoji="0" lang="en-US" sz="2400" i="0" u="none" strike="noStrike" kern="1200" cap="none" spc="0" normalizeH="0" baseline="0" noProof="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23" name="AutoShape 2">
            <a:extLst>
              <a:ext uri="{FF2B5EF4-FFF2-40B4-BE49-F238E27FC236}">
                <a16:creationId xmlns:a16="http://schemas.microsoft.com/office/drawing/2014/main" id="{89324FA6-52DC-4332-9FA3-C4AA9CCEAA43}"/>
              </a:ext>
            </a:extLst>
          </p:cNvPr>
          <p:cNvSpPr/>
          <p:nvPr/>
        </p:nvSpPr>
        <p:spPr>
          <a:xfrm>
            <a:off x="1218371" y="4604108"/>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3BC17304-2240-4E00-813A-E23966D865A8}"/>
              </a:ext>
            </a:extLst>
          </p:cNvPr>
          <p:cNvSpPr txBox="1"/>
          <p:nvPr/>
        </p:nvSpPr>
        <p:spPr>
          <a:xfrm>
            <a:off x="1218371" y="4801453"/>
            <a:ext cx="4914593" cy="1725857"/>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s-ES" sz="2400">
                <a:solidFill>
                  <a:srgbClr val="1E1E1E"/>
                </a:solidFill>
                <a:latin typeface="Now"/>
              </a:rPr>
              <a:t>T</a:t>
            </a:r>
            <a:r>
              <a:rPr kumimoji="0" lang="es-ES" sz="2400" b="0" i="0" u="none" strike="noStrike" kern="1200" cap="none" spc="0" normalizeH="0" baseline="0" noProof="0">
                <a:ln>
                  <a:noFill/>
                </a:ln>
                <a:solidFill>
                  <a:srgbClr val="1E1E1E"/>
                </a:solidFill>
                <a:effectLst/>
                <a:uLnTx/>
                <a:uFillTx/>
                <a:latin typeface="Now"/>
                <a:ea typeface="+mn-ea"/>
                <a:cs typeface="+mn-cs"/>
              </a:rPr>
              <a:t>rabajar para comprender y relacionarse profundamente con las experiencias, sentimientos, y necesidades de otra persona</a:t>
            </a:r>
            <a:endParaRPr kumimoji="0" lang="en-US" sz="2400" b="0" i="0" u="none" strike="noStrike" kern="1200" cap="none" spc="0" normalizeH="0" baseline="0" noProof="0">
              <a:ln>
                <a:noFill/>
              </a:ln>
              <a:solidFill>
                <a:srgbClr val="1E1E1E"/>
              </a:solidFill>
              <a:effectLst/>
              <a:uLnTx/>
              <a:uFillTx/>
              <a:latin typeface="Now"/>
              <a:ea typeface="+mn-ea"/>
              <a:cs typeface="+mn-cs"/>
            </a:endParaRPr>
          </a:p>
        </p:txBody>
      </p:sp>
      <p:sp>
        <p:nvSpPr>
          <p:cNvPr id="25" name="TextBox 4">
            <a:extLst>
              <a:ext uri="{FF2B5EF4-FFF2-40B4-BE49-F238E27FC236}">
                <a16:creationId xmlns:a16="http://schemas.microsoft.com/office/drawing/2014/main" id="{7F8B690A-1E60-4B96-99A2-528D0691113C}"/>
              </a:ext>
            </a:extLst>
          </p:cNvPr>
          <p:cNvSpPr txBox="1"/>
          <p:nvPr/>
        </p:nvSpPr>
        <p:spPr>
          <a:xfrm>
            <a:off x="1218371" y="4076700"/>
            <a:ext cx="5257800"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DFFCFD"/>
                </a:solidFill>
                <a:effectLst/>
                <a:uLnTx/>
                <a:uFillTx/>
                <a:latin typeface="Now Bold"/>
                <a:ea typeface="+mn-ea"/>
                <a:cs typeface="+mn-cs"/>
              </a:rPr>
              <a:t>La </a:t>
            </a:r>
            <a:r>
              <a:rPr kumimoji="0" lang="es-ES" sz="2400" b="1" i="0" u="none" strike="noStrike" kern="1200" cap="none" spc="0" normalizeH="0" baseline="0" noProof="0">
                <a:ln>
                  <a:noFill/>
                </a:ln>
                <a:solidFill>
                  <a:prstClr val="white"/>
                </a:solidFill>
                <a:effectLst/>
                <a:uLnTx/>
                <a:uFillTx/>
                <a:latin typeface="Now" panose="020B0604020202020204" charset="0"/>
                <a:ea typeface="+mn-ea"/>
                <a:cs typeface="+mn-cs"/>
              </a:rPr>
              <a:t>empatía</a:t>
            </a:r>
            <a:r>
              <a:rPr kumimoji="0" lang="en-US" sz="2400" b="0" i="0" u="none" strike="noStrike" kern="1200" cap="none" spc="0" normalizeH="0" baseline="0" noProof="0">
                <a:ln>
                  <a:noFill/>
                </a:ln>
                <a:solidFill>
                  <a:srgbClr val="DFFCFD"/>
                </a:solidFill>
                <a:effectLst/>
                <a:uLnTx/>
                <a:uFillTx/>
                <a:latin typeface="Now Bold"/>
                <a:ea typeface="+mn-ea"/>
                <a:cs typeface="+mn-cs"/>
              </a:rPr>
              <a:t> </a:t>
            </a:r>
          </a:p>
        </p:txBody>
      </p:sp>
      <p:sp>
        <p:nvSpPr>
          <p:cNvPr id="26" name="Rectangle 25">
            <a:extLst>
              <a:ext uri="{FF2B5EF4-FFF2-40B4-BE49-F238E27FC236}">
                <a16:creationId xmlns:a16="http://schemas.microsoft.com/office/drawing/2014/main" id="{E4583976-C33E-4A9C-A242-40B20DB67A06}"/>
              </a:ext>
            </a:extLst>
          </p:cNvPr>
          <p:cNvSpPr/>
          <p:nvPr/>
        </p:nvSpPr>
        <p:spPr>
          <a:xfrm>
            <a:off x="12385867" y="6832999"/>
            <a:ext cx="5894012" cy="143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200">
                <a:solidFill>
                  <a:prstClr val="white"/>
                </a:solidFill>
                <a:latin typeface="Now" panose="020B0604020202020204" charset="0"/>
              </a:rPr>
              <a:t>A</a:t>
            </a:r>
            <a:r>
              <a:rPr kumimoji="0" lang="es-ES" sz="2200" b="0" i="0" u="none" strike="noStrike" kern="1200" cap="none" spc="0" normalizeH="0" baseline="0" noProof="0">
                <a:ln>
                  <a:noFill/>
                </a:ln>
                <a:solidFill>
                  <a:prstClr val="white"/>
                </a:solidFill>
                <a:effectLst/>
                <a:uLnTx/>
                <a:uFillTx/>
                <a:latin typeface="Now" panose="020B0604020202020204" charset="0"/>
                <a:ea typeface="+mn-ea"/>
                <a:cs typeface="+mn-cs"/>
              </a:rPr>
              <a:t>nálisis de género,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200">
                <a:solidFill>
                  <a:prstClr val="white"/>
                </a:solidFill>
                <a:latin typeface="Now" panose="020B0604020202020204" charset="0"/>
              </a:rPr>
              <a:t>D</a:t>
            </a:r>
            <a:r>
              <a:rPr kumimoji="0" lang="es-ES" sz="2200" b="0" i="0" u="none" strike="noStrike" kern="1200" cap="none" spc="0" normalizeH="0" baseline="0" noProof="0">
                <a:ln>
                  <a:noFill/>
                </a:ln>
                <a:solidFill>
                  <a:prstClr val="white"/>
                </a:solidFill>
                <a:effectLst/>
                <a:uLnTx/>
                <a:uFillTx/>
                <a:latin typeface="Now" panose="020B0604020202020204" charset="0"/>
                <a:ea typeface="+mn-ea"/>
                <a:cs typeface="+mn-cs"/>
              </a:rPr>
              <a:t>iscusiones y comentarios de las partes interesadas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a:ln>
                  <a:noFill/>
                </a:ln>
                <a:solidFill>
                  <a:prstClr val="white"/>
                </a:solidFill>
                <a:effectLst/>
                <a:uLnTx/>
                <a:uFillTx/>
                <a:latin typeface="Now" panose="020B0604020202020204" charset="0"/>
                <a:ea typeface="+mn-ea"/>
                <a:cs typeface="+mn-cs"/>
              </a:rPr>
              <a:t>Entrevistas y conversaciones con mujeres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200" b="0" i="0" u="none" strike="noStrike" kern="1200" cap="none" spc="0" normalizeH="0" baseline="0" noProof="0">
                <a:ln>
                  <a:noFill/>
                </a:ln>
                <a:solidFill>
                  <a:prstClr val="white"/>
                </a:solidFill>
                <a:effectLst/>
                <a:uLnTx/>
                <a:uFillTx/>
                <a:latin typeface="Now" panose="020B0604020202020204" charset="0"/>
                <a:ea typeface="+mn-ea"/>
                <a:cs typeface="+mn-cs"/>
              </a:rPr>
              <a:t>Monitoreo y evaluación </a:t>
            </a:r>
          </a:p>
        </p:txBody>
      </p:sp>
      <p:sp>
        <p:nvSpPr>
          <p:cNvPr id="7" name="Oval 6">
            <a:extLst>
              <a:ext uri="{FF2B5EF4-FFF2-40B4-BE49-F238E27FC236}">
                <a16:creationId xmlns:a16="http://schemas.microsoft.com/office/drawing/2014/main" id="{0E372862-7B14-47DF-9469-C8684E5522F0}"/>
              </a:ext>
            </a:extLst>
          </p:cNvPr>
          <p:cNvSpPr/>
          <p:nvPr/>
        </p:nvSpPr>
        <p:spPr>
          <a:xfrm>
            <a:off x="6270153" y="3543300"/>
            <a:ext cx="5464647" cy="4945364"/>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descr="Woman outline">
            <a:extLst>
              <a:ext uri="{FF2B5EF4-FFF2-40B4-BE49-F238E27FC236}">
                <a16:creationId xmlns:a16="http://schemas.microsoft.com/office/drawing/2014/main" id="{E0332BC7-3EFC-40E4-A760-65F79B33C3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6010" y="4760704"/>
            <a:ext cx="2608891" cy="2608891"/>
          </a:xfrm>
          <a:prstGeom prst="rect">
            <a:avLst/>
          </a:prstGeom>
        </p:spPr>
      </p:pic>
      <p:sp>
        <p:nvSpPr>
          <p:cNvPr id="14" name="Rectangle 13">
            <a:extLst>
              <a:ext uri="{FF2B5EF4-FFF2-40B4-BE49-F238E27FC236}">
                <a16:creationId xmlns:a16="http://schemas.microsoft.com/office/drawing/2014/main" id="{457DB7DC-264D-4FAC-9191-2E55B4957807}"/>
              </a:ext>
            </a:extLst>
          </p:cNvPr>
          <p:cNvSpPr/>
          <p:nvPr/>
        </p:nvSpPr>
        <p:spPr>
          <a:xfrm>
            <a:off x="7486464" y="4457590"/>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experiencias</a:t>
            </a:r>
          </a:p>
        </p:txBody>
      </p:sp>
      <p:sp>
        <p:nvSpPr>
          <p:cNvPr id="16" name="Rectangle 15">
            <a:extLst>
              <a:ext uri="{FF2B5EF4-FFF2-40B4-BE49-F238E27FC236}">
                <a16:creationId xmlns:a16="http://schemas.microsoft.com/office/drawing/2014/main" id="{94A09DF4-BD42-4C68-9858-20345355C761}"/>
              </a:ext>
            </a:extLst>
          </p:cNvPr>
          <p:cNvSpPr/>
          <p:nvPr/>
        </p:nvSpPr>
        <p:spPr>
          <a:xfrm>
            <a:off x="9249585" y="4664412"/>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presiones</a:t>
            </a:r>
          </a:p>
        </p:txBody>
      </p:sp>
      <p:sp>
        <p:nvSpPr>
          <p:cNvPr id="17" name="Rectangle 16">
            <a:extLst>
              <a:ext uri="{FF2B5EF4-FFF2-40B4-BE49-F238E27FC236}">
                <a16:creationId xmlns:a16="http://schemas.microsoft.com/office/drawing/2014/main" id="{9A748849-6D21-4A79-B113-6DB7BD8C8E60}"/>
              </a:ext>
            </a:extLst>
          </p:cNvPr>
          <p:cNvSpPr/>
          <p:nvPr/>
        </p:nvSpPr>
        <p:spPr>
          <a:xfrm>
            <a:off x="7001610" y="523638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intereses</a:t>
            </a:r>
          </a:p>
        </p:txBody>
      </p:sp>
      <p:sp>
        <p:nvSpPr>
          <p:cNvPr id="18" name="Rectangle 17">
            <a:extLst>
              <a:ext uri="{FF2B5EF4-FFF2-40B4-BE49-F238E27FC236}">
                <a16:creationId xmlns:a16="http://schemas.microsoft.com/office/drawing/2014/main" id="{4FEEEA34-0E8A-46F9-BC23-6BEEB862F61F}"/>
              </a:ext>
            </a:extLst>
          </p:cNvPr>
          <p:cNvSpPr/>
          <p:nvPr/>
        </p:nvSpPr>
        <p:spPr>
          <a:xfrm>
            <a:off x="9604603" y="5349408"/>
            <a:ext cx="182745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motivaciones</a:t>
            </a:r>
          </a:p>
        </p:txBody>
      </p:sp>
      <p:sp>
        <p:nvSpPr>
          <p:cNvPr id="19" name="Rectangle 18">
            <a:extLst>
              <a:ext uri="{FF2B5EF4-FFF2-40B4-BE49-F238E27FC236}">
                <a16:creationId xmlns:a16="http://schemas.microsoft.com/office/drawing/2014/main" id="{2C7964ED-4505-4A6C-8087-9ABB6CFAD709}"/>
              </a:ext>
            </a:extLst>
          </p:cNvPr>
          <p:cNvSpPr/>
          <p:nvPr/>
        </p:nvSpPr>
        <p:spPr>
          <a:xfrm>
            <a:off x="9514806" y="6158168"/>
            <a:ext cx="206759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compromisos</a:t>
            </a:r>
          </a:p>
        </p:txBody>
      </p:sp>
      <p:sp>
        <p:nvSpPr>
          <p:cNvPr id="20" name="Rectangle 19">
            <a:extLst>
              <a:ext uri="{FF2B5EF4-FFF2-40B4-BE49-F238E27FC236}">
                <a16:creationId xmlns:a16="http://schemas.microsoft.com/office/drawing/2014/main" id="{E8014968-01B2-41E3-AC47-AD046B8995C6}"/>
              </a:ext>
            </a:extLst>
          </p:cNvPr>
          <p:cNvSpPr/>
          <p:nvPr/>
        </p:nvSpPr>
        <p:spPr>
          <a:xfrm>
            <a:off x="6686062" y="60515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relaciones</a:t>
            </a:r>
          </a:p>
        </p:txBody>
      </p:sp>
      <p:sp>
        <p:nvSpPr>
          <p:cNvPr id="21" name="Rectangle 20">
            <a:extLst>
              <a:ext uri="{FF2B5EF4-FFF2-40B4-BE49-F238E27FC236}">
                <a16:creationId xmlns:a16="http://schemas.microsoft.com/office/drawing/2014/main" id="{A8E07046-A436-45A5-A98E-0AB3DC04EBD3}"/>
              </a:ext>
            </a:extLst>
          </p:cNvPr>
          <p:cNvSpPr/>
          <p:nvPr/>
        </p:nvSpPr>
        <p:spPr>
          <a:xfrm>
            <a:off x="7391400" y="67839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miedos</a:t>
            </a:r>
          </a:p>
        </p:txBody>
      </p:sp>
      <p:sp>
        <p:nvSpPr>
          <p:cNvPr id="22" name="Rectangle 21">
            <a:extLst>
              <a:ext uri="{FF2B5EF4-FFF2-40B4-BE49-F238E27FC236}">
                <a16:creationId xmlns:a16="http://schemas.microsoft.com/office/drawing/2014/main" id="{732547C8-7A10-4578-A5EC-67701BF6D6C9}"/>
              </a:ext>
            </a:extLst>
          </p:cNvPr>
          <p:cNvSpPr/>
          <p:nvPr/>
        </p:nvSpPr>
        <p:spPr>
          <a:xfrm>
            <a:off x="9440119" y="696692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ambiciones</a:t>
            </a:r>
          </a:p>
        </p:txBody>
      </p:sp>
      <p:sp>
        <p:nvSpPr>
          <p:cNvPr id="8" name="TextBox 7">
            <a:extLst>
              <a:ext uri="{FF2B5EF4-FFF2-40B4-BE49-F238E27FC236}">
                <a16:creationId xmlns:a16="http://schemas.microsoft.com/office/drawing/2014/main" id="{39CC61ED-A33D-4511-B2CD-AFAA0E591182}"/>
              </a:ext>
            </a:extLst>
          </p:cNvPr>
          <p:cNvSpPr txBox="1"/>
          <p:nvPr/>
        </p:nvSpPr>
        <p:spPr>
          <a:xfrm>
            <a:off x="3112240" y="1257300"/>
            <a:ext cx="12063521"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Now" panose="020B0604020202020204" charset="0"/>
                <a:ea typeface="+mn-ea"/>
                <a:cs typeface="+mn-cs"/>
              </a:rPr>
              <a:t>...</a:t>
            </a:r>
            <a:r>
              <a:rPr kumimoji="0" lang="es-ES" sz="3500" b="0" i="0" u="none" strike="noStrike" kern="1200" cap="none" spc="0" normalizeH="0" baseline="0" noProof="0">
                <a:ln>
                  <a:noFill/>
                </a:ln>
                <a:solidFill>
                  <a:prstClr val="white"/>
                </a:solidFill>
                <a:effectLst/>
                <a:uLnTx/>
                <a:uFillTx/>
                <a:latin typeface="Now" panose="020B0604020202020204" charset="0"/>
                <a:ea typeface="+mn-ea"/>
                <a:cs typeface="+mn-cs"/>
              </a:rPr>
              <a:t> al considerar el marco y su proyecto, adopte un enfoque consciente para evaluar cómo su proyecto involucra a las mujeres, usando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500" b="1" i="0" u="none" strike="noStrike" kern="1200" cap="none" spc="0" normalizeH="0" baseline="0" noProof="0">
                <a:ln>
                  <a:noFill/>
                </a:ln>
                <a:solidFill>
                  <a:prstClr val="white"/>
                </a:solidFill>
                <a:effectLst/>
                <a:uLnTx/>
                <a:uFillTx/>
                <a:latin typeface="Now" panose="020B0604020202020204" charset="0"/>
                <a:ea typeface="+mn-ea"/>
                <a:cs typeface="+mn-cs"/>
              </a:rPr>
              <a:t>la empatía</a:t>
            </a:r>
          </a:p>
        </p:txBody>
      </p:sp>
    </p:spTree>
    <p:extLst>
      <p:ext uri="{BB962C8B-B14F-4D97-AF65-F5344CB8AC3E}">
        <p14:creationId xmlns:p14="http://schemas.microsoft.com/office/powerpoint/2010/main" val="156306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3810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3</a:t>
            </a:r>
            <a:r>
              <a:rPr lang="en-US" sz="1600">
                <a:solidFill>
                  <a:schemeClr val="bg1"/>
                </a:solidFill>
                <a:latin typeface="Now"/>
              </a:rPr>
              <a:t> | FORMAS DE TRABAJAR</a:t>
            </a:r>
          </a:p>
        </p:txBody>
      </p:sp>
      <p:sp>
        <p:nvSpPr>
          <p:cNvPr id="27" name="Freeform 4">
            <a:extLst>
              <a:ext uri="{FF2B5EF4-FFF2-40B4-BE49-F238E27FC236}">
                <a16:creationId xmlns:a16="http://schemas.microsoft.com/office/drawing/2014/main" id="{CB079B87-0ADD-4AFF-B776-502D3935D908}"/>
              </a:ext>
            </a:extLst>
          </p:cNvPr>
          <p:cNvSpPr/>
          <p:nvPr/>
        </p:nvSpPr>
        <p:spPr>
          <a:xfrm>
            <a:off x="609601" y="3650884"/>
            <a:ext cx="6254820" cy="3316043"/>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23" name="AutoShape 2">
            <a:extLst>
              <a:ext uri="{FF2B5EF4-FFF2-40B4-BE49-F238E27FC236}">
                <a16:creationId xmlns:a16="http://schemas.microsoft.com/office/drawing/2014/main" id="{89324FA6-52DC-4332-9FA3-C4AA9CCEAA43}"/>
              </a:ext>
            </a:extLst>
          </p:cNvPr>
          <p:cNvSpPr/>
          <p:nvPr/>
        </p:nvSpPr>
        <p:spPr>
          <a:xfrm>
            <a:off x="1218371" y="4604108"/>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3BC17304-2240-4E00-813A-E23966D865A8}"/>
              </a:ext>
            </a:extLst>
          </p:cNvPr>
          <p:cNvSpPr txBox="1"/>
          <p:nvPr/>
        </p:nvSpPr>
        <p:spPr>
          <a:xfrm>
            <a:off x="1218371" y="4801453"/>
            <a:ext cx="4914593" cy="1725857"/>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s-ES" sz="2400">
                <a:solidFill>
                  <a:srgbClr val="1E1E1E"/>
                </a:solidFill>
                <a:latin typeface="Now"/>
              </a:rPr>
              <a:t>T</a:t>
            </a:r>
            <a:r>
              <a:rPr kumimoji="0" lang="es-ES" sz="2400" b="0" i="0" u="none" strike="noStrike" kern="1200" cap="none" spc="0" normalizeH="0" baseline="0" noProof="0">
                <a:ln>
                  <a:noFill/>
                </a:ln>
                <a:solidFill>
                  <a:srgbClr val="1E1E1E"/>
                </a:solidFill>
                <a:effectLst/>
                <a:uLnTx/>
                <a:uFillTx/>
                <a:latin typeface="Now"/>
                <a:ea typeface="+mn-ea"/>
                <a:cs typeface="+mn-cs"/>
              </a:rPr>
              <a:t>rabajar para comprender y relacionarse profundamente con las experiencias, sentimientos, y necesidades de otra persona</a:t>
            </a:r>
            <a:endParaRPr kumimoji="0" lang="en-US" sz="2400" b="0" i="0" u="none" strike="noStrike" kern="1200" cap="none" spc="0" normalizeH="0" baseline="0" noProof="0">
              <a:ln>
                <a:noFill/>
              </a:ln>
              <a:solidFill>
                <a:srgbClr val="1E1E1E"/>
              </a:solidFill>
              <a:effectLst/>
              <a:uLnTx/>
              <a:uFillTx/>
              <a:latin typeface="Now"/>
              <a:ea typeface="+mn-ea"/>
              <a:cs typeface="+mn-cs"/>
            </a:endParaRPr>
          </a:p>
        </p:txBody>
      </p:sp>
      <p:sp>
        <p:nvSpPr>
          <p:cNvPr id="25" name="TextBox 4">
            <a:extLst>
              <a:ext uri="{FF2B5EF4-FFF2-40B4-BE49-F238E27FC236}">
                <a16:creationId xmlns:a16="http://schemas.microsoft.com/office/drawing/2014/main" id="{7F8B690A-1E60-4B96-99A2-528D0691113C}"/>
              </a:ext>
            </a:extLst>
          </p:cNvPr>
          <p:cNvSpPr txBox="1"/>
          <p:nvPr/>
        </p:nvSpPr>
        <p:spPr>
          <a:xfrm>
            <a:off x="1218371" y="4076700"/>
            <a:ext cx="5257800"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DFFCFD"/>
                </a:solidFill>
                <a:effectLst/>
                <a:uLnTx/>
                <a:uFillTx/>
                <a:latin typeface="Now Bold"/>
                <a:ea typeface="+mn-ea"/>
                <a:cs typeface="+mn-cs"/>
              </a:rPr>
              <a:t>La </a:t>
            </a:r>
            <a:r>
              <a:rPr kumimoji="0" lang="es-ES" sz="2400" b="1" i="0" u="none" strike="noStrike" kern="1200" cap="none" spc="0" normalizeH="0" baseline="0" noProof="0">
                <a:ln>
                  <a:noFill/>
                </a:ln>
                <a:solidFill>
                  <a:prstClr val="white"/>
                </a:solidFill>
                <a:effectLst/>
                <a:uLnTx/>
                <a:uFillTx/>
                <a:latin typeface="Now" panose="020B0604020202020204" charset="0"/>
                <a:ea typeface="+mn-ea"/>
                <a:cs typeface="+mn-cs"/>
              </a:rPr>
              <a:t>empatía</a:t>
            </a:r>
            <a:r>
              <a:rPr kumimoji="0" lang="en-US" sz="2400" b="0" i="0" u="none" strike="noStrike" kern="1200" cap="none" spc="0" normalizeH="0" baseline="0" noProof="0">
                <a:ln>
                  <a:noFill/>
                </a:ln>
                <a:solidFill>
                  <a:srgbClr val="DFFCFD"/>
                </a:solidFill>
                <a:effectLst/>
                <a:uLnTx/>
                <a:uFillTx/>
                <a:latin typeface="Now Bold"/>
                <a:ea typeface="+mn-ea"/>
                <a:cs typeface="+mn-cs"/>
              </a:rPr>
              <a:t> </a:t>
            </a:r>
          </a:p>
        </p:txBody>
      </p:sp>
      <p:sp>
        <p:nvSpPr>
          <p:cNvPr id="7" name="Oval 6">
            <a:extLst>
              <a:ext uri="{FF2B5EF4-FFF2-40B4-BE49-F238E27FC236}">
                <a16:creationId xmlns:a16="http://schemas.microsoft.com/office/drawing/2014/main" id="{0E372862-7B14-47DF-9469-C8684E5522F0}"/>
              </a:ext>
            </a:extLst>
          </p:cNvPr>
          <p:cNvSpPr/>
          <p:nvPr/>
        </p:nvSpPr>
        <p:spPr>
          <a:xfrm>
            <a:off x="6270153" y="3543300"/>
            <a:ext cx="5464647" cy="4945364"/>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descr="Woman outline">
            <a:extLst>
              <a:ext uri="{FF2B5EF4-FFF2-40B4-BE49-F238E27FC236}">
                <a16:creationId xmlns:a16="http://schemas.microsoft.com/office/drawing/2014/main" id="{E0332BC7-3EFC-40E4-A760-65F79B33C3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6010" y="4760704"/>
            <a:ext cx="2608891" cy="2608891"/>
          </a:xfrm>
          <a:prstGeom prst="rect">
            <a:avLst/>
          </a:prstGeom>
        </p:spPr>
      </p:pic>
      <p:sp>
        <p:nvSpPr>
          <p:cNvPr id="14" name="Rectangle 13">
            <a:extLst>
              <a:ext uri="{FF2B5EF4-FFF2-40B4-BE49-F238E27FC236}">
                <a16:creationId xmlns:a16="http://schemas.microsoft.com/office/drawing/2014/main" id="{457DB7DC-264D-4FAC-9191-2E55B4957807}"/>
              </a:ext>
            </a:extLst>
          </p:cNvPr>
          <p:cNvSpPr/>
          <p:nvPr/>
        </p:nvSpPr>
        <p:spPr>
          <a:xfrm>
            <a:off x="7486464" y="4457590"/>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experiencias</a:t>
            </a:r>
          </a:p>
        </p:txBody>
      </p:sp>
      <p:sp>
        <p:nvSpPr>
          <p:cNvPr id="16" name="Rectangle 15">
            <a:extLst>
              <a:ext uri="{FF2B5EF4-FFF2-40B4-BE49-F238E27FC236}">
                <a16:creationId xmlns:a16="http://schemas.microsoft.com/office/drawing/2014/main" id="{94A09DF4-BD42-4C68-9858-20345355C761}"/>
              </a:ext>
            </a:extLst>
          </p:cNvPr>
          <p:cNvSpPr/>
          <p:nvPr/>
        </p:nvSpPr>
        <p:spPr>
          <a:xfrm>
            <a:off x="9249585" y="4664412"/>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presiones</a:t>
            </a:r>
          </a:p>
        </p:txBody>
      </p:sp>
      <p:sp>
        <p:nvSpPr>
          <p:cNvPr id="17" name="Rectangle 16">
            <a:extLst>
              <a:ext uri="{FF2B5EF4-FFF2-40B4-BE49-F238E27FC236}">
                <a16:creationId xmlns:a16="http://schemas.microsoft.com/office/drawing/2014/main" id="{9A748849-6D21-4A79-B113-6DB7BD8C8E60}"/>
              </a:ext>
            </a:extLst>
          </p:cNvPr>
          <p:cNvSpPr/>
          <p:nvPr/>
        </p:nvSpPr>
        <p:spPr>
          <a:xfrm>
            <a:off x="7001610" y="523638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intereses</a:t>
            </a:r>
          </a:p>
        </p:txBody>
      </p:sp>
      <p:sp>
        <p:nvSpPr>
          <p:cNvPr id="18" name="Rectangle 17">
            <a:extLst>
              <a:ext uri="{FF2B5EF4-FFF2-40B4-BE49-F238E27FC236}">
                <a16:creationId xmlns:a16="http://schemas.microsoft.com/office/drawing/2014/main" id="{4FEEEA34-0E8A-46F9-BC23-6BEEB862F61F}"/>
              </a:ext>
            </a:extLst>
          </p:cNvPr>
          <p:cNvSpPr/>
          <p:nvPr/>
        </p:nvSpPr>
        <p:spPr>
          <a:xfrm>
            <a:off x="9604603" y="5349408"/>
            <a:ext cx="182745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motivaciones</a:t>
            </a:r>
          </a:p>
        </p:txBody>
      </p:sp>
      <p:sp>
        <p:nvSpPr>
          <p:cNvPr id="19" name="Rectangle 18">
            <a:extLst>
              <a:ext uri="{FF2B5EF4-FFF2-40B4-BE49-F238E27FC236}">
                <a16:creationId xmlns:a16="http://schemas.microsoft.com/office/drawing/2014/main" id="{2C7964ED-4505-4A6C-8087-9ABB6CFAD709}"/>
              </a:ext>
            </a:extLst>
          </p:cNvPr>
          <p:cNvSpPr/>
          <p:nvPr/>
        </p:nvSpPr>
        <p:spPr>
          <a:xfrm>
            <a:off x="9514806" y="6158168"/>
            <a:ext cx="206759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compromisos</a:t>
            </a:r>
          </a:p>
        </p:txBody>
      </p:sp>
      <p:sp>
        <p:nvSpPr>
          <p:cNvPr id="20" name="Rectangle 19">
            <a:extLst>
              <a:ext uri="{FF2B5EF4-FFF2-40B4-BE49-F238E27FC236}">
                <a16:creationId xmlns:a16="http://schemas.microsoft.com/office/drawing/2014/main" id="{E8014968-01B2-41E3-AC47-AD046B8995C6}"/>
              </a:ext>
            </a:extLst>
          </p:cNvPr>
          <p:cNvSpPr/>
          <p:nvPr/>
        </p:nvSpPr>
        <p:spPr>
          <a:xfrm>
            <a:off x="6686062" y="60515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relaciones</a:t>
            </a:r>
          </a:p>
        </p:txBody>
      </p:sp>
      <p:sp>
        <p:nvSpPr>
          <p:cNvPr id="21" name="Rectangle 20">
            <a:extLst>
              <a:ext uri="{FF2B5EF4-FFF2-40B4-BE49-F238E27FC236}">
                <a16:creationId xmlns:a16="http://schemas.microsoft.com/office/drawing/2014/main" id="{A8E07046-A436-45A5-A98E-0AB3DC04EBD3}"/>
              </a:ext>
            </a:extLst>
          </p:cNvPr>
          <p:cNvSpPr/>
          <p:nvPr/>
        </p:nvSpPr>
        <p:spPr>
          <a:xfrm>
            <a:off x="7391400" y="67839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miedos</a:t>
            </a:r>
          </a:p>
        </p:txBody>
      </p:sp>
      <p:sp>
        <p:nvSpPr>
          <p:cNvPr id="22" name="Rectangle 21">
            <a:extLst>
              <a:ext uri="{FF2B5EF4-FFF2-40B4-BE49-F238E27FC236}">
                <a16:creationId xmlns:a16="http://schemas.microsoft.com/office/drawing/2014/main" id="{732547C8-7A10-4578-A5EC-67701BF6D6C9}"/>
              </a:ext>
            </a:extLst>
          </p:cNvPr>
          <p:cNvSpPr/>
          <p:nvPr/>
        </p:nvSpPr>
        <p:spPr>
          <a:xfrm>
            <a:off x="9440119" y="696692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ambiciones</a:t>
            </a:r>
          </a:p>
        </p:txBody>
      </p:sp>
      <p:sp>
        <p:nvSpPr>
          <p:cNvPr id="8" name="TextBox 7">
            <a:extLst>
              <a:ext uri="{FF2B5EF4-FFF2-40B4-BE49-F238E27FC236}">
                <a16:creationId xmlns:a16="http://schemas.microsoft.com/office/drawing/2014/main" id="{39CC61ED-A33D-4511-B2CD-AFAA0E591182}"/>
              </a:ext>
            </a:extLst>
          </p:cNvPr>
          <p:cNvSpPr txBox="1"/>
          <p:nvPr/>
        </p:nvSpPr>
        <p:spPr>
          <a:xfrm>
            <a:off x="3112240" y="1257300"/>
            <a:ext cx="12063521"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Now" panose="020B0604020202020204" charset="0"/>
                <a:ea typeface="+mn-ea"/>
                <a:cs typeface="+mn-cs"/>
              </a:rPr>
              <a:t>...</a:t>
            </a:r>
            <a:r>
              <a:rPr kumimoji="0" lang="es-ES" sz="3500" b="0" i="0" u="none" strike="noStrike" kern="1200" cap="none" spc="0" normalizeH="0" baseline="0" noProof="0">
                <a:ln>
                  <a:noFill/>
                </a:ln>
                <a:solidFill>
                  <a:prstClr val="white"/>
                </a:solidFill>
                <a:effectLst/>
                <a:uLnTx/>
                <a:uFillTx/>
                <a:latin typeface="Now" panose="020B0604020202020204" charset="0"/>
                <a:ea typeface="+mn-ea"/>
                <a:cs typeface="+mn-cs"/>
              </a:rPr>
              <a:t> al considerar el marco y su proyecto, adopte un enfoque consciente para evaluar cómo su proyecto involucra a las mujeres, usando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500" b="1" i="0" u="none" strike="noStrike" kern="1200" cap="none" spc="0" normalizeH="0" baseline="0" noProof="0">
                <a:ln>
                  <a:noFill/>
                </a:ln>
                <a:solidFill>
                  <a:prstClr val="white"/>
                </a:solidFill>
                <a:effectLst/>
                <a:uLnTx/>
                <a:uFillTx/>
                <a:latin typeface="Now" panose="020B0604020202020204" charset="0"/>
                <a:ea typeface="+mn-ea"/>
                <a:cs typeface="+mn-cs"/>
              </a:rPr>
              <a:t>la empatía</a:t>
            </a:r>
          </a:p>
        </p:txBody>
      </p:sp>
      <p:sp>
        <p:nvSpPr>
          <p:cNvPr id="28" name="TextBox 27">
            <a:extLst>
              <a:ext uri="{FF2B5EF4-FFF2-40B4-BE49-F238E27FC236}">
                <a16:creationId xmlns:a16="http://schemas.microsoft.com/office/drawing/2014/main" id="{59F48C93-BABA-4D22-A782-51D92229CDE4}"/>
              </a:ext>
            </a:extLst>
          </p:cNvPr>
          <p:cNvSpPr txBox="1"/>
          <p:nvPr/>
        </p:nvSpPr>
        <p:spPr>
          <a:xfrm>
            <a:off x="11415380" y="6172091"/>
            <a:ext cx="6581453" cy="2677656"/>
          </a:xfrm>
          <a:prstGeom prst="rect">
            <a:avLst/>
          </a:prstGeom>
          <a:solidFill>
            <a:srgbClr val="F4A26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u="none" strike="noStrike" kern="1200" cap="none" spc="0" normalizeH="0" baseline="0" noProof="0">
                <a:ln>
                  <a:noFill/>
                </a:ln>
                <a:solidFill>
                  <a:prstClr val="white"/>
                </a:solidFill>
                <a:effectLst/>
                <a:uLnTx/>
                <a:uFillTx/>
                <a:latin typeface="Now" panose="020B0604020202020204" charset="0"/>
                <a:ea typeface="+mn-ea"/>
                <a:cs typeface="+mn-cs"/>
              </a:rPr>
              <a:t>Por lo general, esta es una buena práctica siempre que se relacione con personas: hombres, mujeres, jóvenes, personas indígenas, autoridades,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a:solidFill>
                <a:prstClr val="white"/>
              </a:solidFill>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u="none" strike="noStrike" kern="1200" cap="none" spc="0" normalizeH="0" baseline="0" noProof="0">
                <a:ln>
                  <a:noFill/>
                </a:ln>
                <a:solidFill>
                  <a:prstClr val="white"/>
                </a:solidFill>
                <a:effectLst/>
                <a:uLnTx/>
                <a:uFillTx/>
                <a:latin typeface="Now" panose="020B0604020202020204" charset="0"/>
                <a:ea typeface="+mn-ea"/>
                <a:cs typeface="+mn-cs"/>
              </a:rPr>
              <a:t>Esto se puede incorporar en todo su proyecto.</a:t>
            </a:r>
            <a:endParaRPr kumimoji="0" lang="en-US" sz="240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2174847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127807C9-83E5-4ADB-865B-95F07CFBE487}"/>
              </a:ext>
            </a:extLst>
          </p:cNvPr>
          <p:cNvSpPr/>
          <p:nvPr/>
        </p:nvSpPr>
        <p:spPr>
          <a:xfrm>
            <a:off x="3505200" y="2844685"/>
            <a:ext cx="11277600" cy="666369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25" name="Rectangle: Rounded Corners 24">
            <a:extLst>
              <a:ext uri="{FF2B5EF4-FFF2-40B4-BE49-F238E27FC236}">
                <a16:creationId xmlns:a16="http://schemas.microsoft.com/office/drawing/2014/main" id="{EFE60619-DF08-4453-A3D6-60124F44C58C}"/>
              </a:ext>
            </a:extLst>
          </p:cNvPr>
          <p:cNvSpPr/>
          <p:nvPr/>
        </p:nvSpPr>
        <p:spPr>
          <a:xfrm>
            <a:off x="5390285" y="3434760"/>
            <a:ext cx="3289056" cy="1403940"/>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Avenir Next LT Pro" panose="020B0504020202020204" pitchFamily="34" charset="0"/>
              </a:rPr>
              <a:t>Está ocupada cuidando de su hogar, el cuidado de los niños, y los medios de subsistencia.</a:t>
            </a:r>
            <a:endParaRPr lang="en-US" sz="2000" dirty="0">
              <a:solidFill>
                <a:schemeClr val="tx1"/>
              </a:solidFill>
              <a:latin typeface="Avenir Next LT Pro" panose="020B0504020202020204" pitchFamily="34" charset="0"/>
            </a:endParaRPr>
          </a:p>
        </p:txBody>
      </p:sp>
      <p:sp>
        <p:nvSpPr>
          <p:cNvPr id="26" name="Freeform: Shape 25">
            <a:extLst>
              <a:ext uri="{FF2B5EF4-FFF2-40B4-BE49-F238E27FC236}">
                <a16:creationId xmlns:a16="http://schemas.microsoft.com/office/drawing/2014/main" id="{DA0757BC-80B5-46A1-B587-DFDBE82FDF56}"/>
              </a:ext>
            </a:extLst>
          </p:cNvPr>
          <p:cNvSpPr/>
          <p:nvPr/>
        </p:nvSpPr>
        <p:spPr>
          <a:xfrm>
            <a:off x="8259613" y="4474843"/>
            <a:ext cx="593473" cy="36385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0818CCD2-5F59-460D-9BB2-D17731E5A052}"/>
              </a:ext>
            </a:extLst>
          </p:cNvPr>
          <p:cNvCxnSpPr>
            <a:cxnSpLocks/>
          </p:cNvCxnSpPr>
          <p:nvPr/>
        </p:nvCxnSpPr>
        <p:spPr>
          <a:xfrm>
            <a:off x="7287582" y="5626235"/>
            <a:ext cx="1218689" cy="214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E121C4F4-B664-46B1-BC85-35A2DDD1294D}"/>
              </a:ext>
            </a:extLst>
          </p:cNvPr>
          <p:cNvSpPr/>
          <p:nvPr/>
        </p:nvSpPr>
        <p:spPr>
          <a:xfrm flipV="1">
            <a:off x="8219509" y="7293105"/>
            <a:ext cx="850320" cy="788172"/>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1FD9A4C-31D4-44B8-A238-D411DF0E65CF}"/>
              </a:ext>
            </a:extLst>
          </p:cNvPr>
          <p:cNvSpPr/>
          <p:nvPr/>
        </p:nvSpPr>
        <p:spPr>
          <a:xfrm flipV="1">
            <a:off x="7576926" y="6500330"/>
            <a:ext cx="957474"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Woman with baby outline">
            <a:extLst>
              <a:ext uri="{FF2B5EF4-FFF2-40B4-BE49-F238E27FC236}">
                <a16:creationId xmlns:a16="http://schemas.microsoft.com/office/drawing/2014/main" id="{E51DBEAD-66EF-4A42-B0B6-D581339F22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85360" y="4053570"/>
            <a:ext cx="1005840" cy="1005840"/>
          </a:xfrm>
          <a:prstGeom prst="rect">
            <a:avLst/>
          </a:prstGeom>
        </p:spPr>
      </p:pic>
      <p:pic>
        <p:nvPicPr>
          <p:cNvPr id="32" name="Graphic 31" descr="Users outline">
            <a:extLst>
              <a:ext uri="{FF2B5EF4-FFF2-40B4-BE49-F238E27FC236}">
                <a16:creationId xmlns:a16="http://schemas.microsoft.com/office/drawing/2014/main" id="{03DA1C23-CED9-4D45-90F4-F041EE819C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6516" y="6855029"/>
            <a:ext cx="914400" cy="914400"/>
          </a:xfrm>
          <a:prstGeom prst="rect">
            <a:avLst/>
          </a:prstGeom>
        </p:spPr>
      </p:pic>
      <p:pic>
        <p:nvPicPr>
          <p:cNvPr id="33" name="Graphic 32" descr="Children outline">
            <a:extLst>
              <a:ext uri="{FF2B5EF4-FFF2-40B4-BE49-F238E27FC236}">
                <a16:creationId xmlns:a16="http://schemas.microsoft.com/office/drawing/2014/main" id="{24DB8223-7002-4333-839A-C85EFBC323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217607" y="7734300"/>
            <a:ext cx="914400" cy="914400"/>
          </a:xfrm>
          <a:prstGeom prst="rect">
            <a:avLst/>
          </a:prstGeom>
        </p:spPr>
      </p:pic>
      <p:sp>
        <p:nvSpPr>
          <p:cNvPr id="34" name="Rectangle: Rounded Corners 33">
            <a:extLst>
              <a:ext uri="{FF2B5EF4-FFF2-40B4-BE49-F238E27FC236}">
                <a16:creationId xmlns:a16="http://schemas.microsoft.com/office/drawing/2014/main" id="{BC1CFB4D-E729-4F4A-9E7D-07A6BE54330F}"/>
              </a:ext>
            </a:extLst>
          </p:cNvPr>
          <p:cNvSpPr/>
          <p:nvPr/>
        </p:nvSpPr>
        <p:spPr>
          <a:xfrm>
            <a:off x="4403068" y="5220488"/>
            <a:ext cx="3289057" cy="1237856"/>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Avenir Next LT Pro" panose="020B0504020202020204" pitchFamily="34" charset="0"/>
              </a:rPr>
              <a:t>Las normas de género locales desalientan su participación fuera del hogar.</a:t>
            </a:r>
            <a:endParaRPr lang="en-US" sz="2000" dirty="0">
              <a:solidFill>
                <a:schemeClr val="tx1"/>
              </a:solidFill>
              <a:latin typeface="Avenir Next LT Pro" panose="020B0504020202020204" pitchFamily="34" charset="0"/>
            </a:endParaRPr>
          </a:p>
        </p:txBody>
      </p:sp>
      <p:sp>
        <p:nvSpPr>
          <p:cNvPr id="35" name="Rectangle: Rounded Corners 34">
            <a:extLst>
              <a:ext uri="{FF2B5EF4-FFF2-40B4-BE49-F238E27FC236}">
                <a16:creationId xmlns:a16="http://schemas.microsoft.com/office/drawing/2014/main" id="{4F37B934-7776-4791-81C1-8E8F395C7108}"/>
              </a:ext>
            </a:extLst>
          </p:cNvPr>
          <p:cNvSpPr/>
          <p:nvPr/>
        </p:nvSpPr>
        <p:spPr>
          <a:xfrm>
            <a:off x="4899615" y="6572645"/>
            <a:ext cx="2820164" cy="1237856"/>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Avenir Next LT Pro" panose="020B0504020202020204" pitchFamily="34" charset="0"/>
              </a:rPr>
              <a:t>La desaprobación social si rompe estas normas de género.</a:t>
            </a:r>
            <a:endParaRPr lang="en-US" sz="2000" dirty="0">
              <a:solidFill>
                <a:schemeClr val="tx1"/>
              </a:solidFill>
              <a:latin typeface="Avenir Next LT Pro" panose="020B0504020202020204" pitchFamily="34" charset="0"/>
            </a:endParaRPr>
          </a:p>
        </p:txBody>
      </p:sp>
      <p:pic>
        <p:nvPicPr>
          <p:cNvPr id="36" name="Graphic 35" descr="House outline">
            <a:extLst>
              <a:ext uri="{FF2B5EF4-FFF2-40B4-BE49-F238E27FC236}">
                <a16:creationId xmlns:a16="http://schemas.microsoft.com/office/drawing/2014/main" id="{280C76FD-DC20-487F-8B89-33920E30B3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92681" y="5498333"/>
            <a:ext cx="914400" cy="914400"/>
          </a:xfrm>
          <a:prstGeom prst="rect">
            <a:avLst/>
          </a:prstGeom>
        </p:spPr>
      </p:pic>
      <p:pic>
        <p:nvPicPr>
          <p:cNvPr id="37" name="Graphic 36" descr="Teacher outline">
            <a:extLst>
              <a:ext uri="{FF2B5EF4-FFF2-40B4-BE49-F238E27FC236}">
                <a16:creationId xmlns:a16="http://schemas.microsoft.com/office/drawing/2014/main" id="{78E39739-8A70-4A05-8CDE-75C0AABD99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1200" y="8115300"/>
            <a:ext cx="914400" cy="914400"/>
          </a:xfrm>
          <a:prstGeom prst="rect">
            <a:avLst/>
          </a:prstGeom>
        </p:spPr>
      </p:pic>
      <p:sp>
        <p:nvSpPr>
          <p:cNvPr id="38" name="Rectangle: Rounded Corners 37">
            <a:extLst>
              <a:ext uri="{FF2B5EF4-FFF2-40B4-BE49-F238E27FC236}">
                <a16:creationId xmlns:a16="http://schemas.microsoft.com/office/drawing/2014/main" id="{63F259A4-A432-40E9-972E-29C401D7A043}"/>
              </a:ext>
            </a:extLst>
          </p:cNvPr>
          <p:cNvSpPr/>
          <p:nvPr/>
        </p:nvSpPr>
        <p:spPr>
          <a:xfrm>
            <a:off x="6553200" y="8191500"/>
            <a:ext cx="3186450"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Avenir Next LT Pro" panose="020B0504020202020204" pitchFamily="34" charset="0"/>
              </a:rPr>
              <a:t>Falta de confianza para hablar en público.</a:t>
            </a:r>
            <a:endParaRPr lang="en-US" sz="2000" dirty="0">
              <a:solidFill>
                <a:schemeClr val="tx1"/>
              </a:solidFill>
              <a:latin typeface="Avenir Next LT Pro" panose="020B0504020202020204" pitchFamily="34" charset="0"/>
            </a:endParaRPr>
          </a:p>
        </p:txBody>
      </p:sp>
      <p:sp>
        <p:nvSpPr>
          <p:cNvPr id="39" name="Rectangle: Rounded Corners 38">
            <a:extLst>
              <a:ext uri="{FF2B5EF4-FFF2-40B4-BE49-F238E27FC236}">
                <a16:creationId xmlns:a16="http://schemas.microsoft.com/office/drawing/2014/main" id="{4C81D37A-AA18-4362-ABD3-FF0B790F8427}"/>
              </a:ext>
            </a:extLst>
          </p:cNvPr>
          <p:cNvSpPr/>
          <p:nvPr/>
        </p:nvSpPr>
        <p:spPr>
          <a:xfrm>
            <a:off x="10568222" y="6896937"/>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Avenir Next LT Pro" panose="020B0504020202020204" pitchFamily="34" charset="0"/>
              </a:rPr>
              <a:t>Es tímida para hablar frente a los hombres.</a:t>
            </a:r>
            <a:endParaRPr lang="en-US" sz="2000" dirty="0">
              <a:solidFill>
                <a:schemeClr val="tx1"/>
              </a:solidFill>
              <a:latin typeface="Avenir Next LT Pro" panose="020B0504020202020204" pitchFamily="34" charset="0"/>
            </a:endParaRPr>
          </a:p>
        </p:txBody>
      </p:sp>
      <p:pic>
        <p:nvPicPr>
          <p:cNvPr id="40" name="Graphic 39" descr="Bus outline">
            <a:extLst>
              <a:ext uri="{FF2B5EF4-FFF2-40B4-BE49-F238E27FC236}">
                <a16:creationId xmlns:a16="http://schemas.microsoft.com/office/drawing/2014/main" id="{516F0986-48DB-4AB6-9C6B-C810F33D67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850466" y="4081238"/>
            <a:ext cx="1106424" cy="1106424"/>
          </a:xfrm>
          <a:prstGeom prst="rect">
            <a:avLst/>
          </a:prstGeom>
        </p:spPr>
      </p:pic>
      <p:sp>
        <p:nvSpPr>
          <p:cNvPr id="41" name="Rectangle: Rounded Corners 40">
            <a:extLst>
              <a:ext uri="{FF2B5EF4-FFF2-40B4-BE49-F238E27FC236}">
                <a16:creationId xmlns:a16="http://schemas.microsoft.com/office/drawing/2014/main" id="{3F7EEA49-3F08-4C9E-A8C4-3E7260AE90B5}"/>
              </a:ext>
            </a:extLst>
          </p:cNvPr>
          <p:cNvSpPr/>
          <p:nvPr/>
        </p:nvSpPr>
        <p:spPr>
          <a:xfrm>
            <a:off x="10194707" y="3804494"/>
            <a:ext cx="2985086"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Avenir Next LT Pro" panose="020B0504020202020204" pitchFamily="34" charset="0"/>
              </a:rPr>
              <a:t>Le preocupa gastar dinero, y su seguridad, para viajar a las actividades.</a:t>
            </a:r>
            <a:endParaRPr lang="en-US" sz="2000" dirty="0">
              <a:solidFill>
                <a:schemeClr val="tx1"/>
              </a:solidFill>
              <a:latin typeface="Avenir Next LT Pro" panose="020B0504020202020204" pitchFamily="34" charset="0"/>
            </a:endParaRPr>
          </a:p>
        </p:txBody>
      </p:sp>
      <p:pic>
        <p:nvPicPr>
          <p:cNvPr id="42" name="Graphic 41" descr="Woman Shrugging outline">
            <a:extLst>
              <a:ext uri="{FF2B5EF4-FFF2-40B4-BE49-F238E27FC236}">
                <a16:creationId xmlns:a16="http://schemas.microsoft.com/office/drawing/2014/main" id="{5AA5C3B2-C815-4665-B736-4CEA97C0184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487400" y="5497247"/>
            <a:ext cx="914400" cy="914400"/>
          </a:xfrm>
          <a:prstGeom prst="rect">
            <a:avLst/>
          </a:prstGeom>
        </p:spPr>
      </p:pic>
      <p:sp>
        <p:nvSpPr>
          <p:cNvPr id="43" name="Rectangle: Rounded Corners 42">
            <a:extLst>
              <a:ext uri="{FF2B5EF4-FFF2-40B4-BE49-F238E27FC236}">
                <a16:creationId xmlns:a16="http://schemas.microsoft.com/office/drawing/2014/main" id="{EAB34824-F713-49FD-A86A-11CBCEFEEC1F}"/>
              </a:ext>
            </a:extLst>
          </p:cNvPr>
          <p:cNvSpPr/>
          <p:nvPr/>
        </p:nvSpPr>
        <p:spPr>
          <a:xfrm>
            <a:off x="10832672" y="5455383"/>
            <a:ext cx="2807128"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tx1"/>
                </a:solidFill>
                <a:latin typeface="Avenir Next LT Pro" panose="020B0504020202020204" pitchFamily="34" charset="0"/>
              </a:rPr>
              <a:t>No está convencida de que su participación sea útil en absoluto.</a:t>
            </a:r>
            <a:endParaRPr lang="en-US" sz="2000" dirty="0">
              <a:solidFill>
                <a:schemeClr val="tx1"/>
              </a:solidFill>
              <a:latin typeface="Avenir Next LT Pro" panose="020B0504020202020204" pitchFamily="34" charset="0"/>
            </a:endParaRPr>
          </a:p>
        </p:txBody>
      </p:sp>
      <p:cxnSp>
        <p:nvCxnSpPr>
          <p:cNvPr id="44" name="Straight Arrow Connector 43">
            <a:extLst>
              <a:ext uri="{FF2B5EF4-FFF2-40B4-BE49-F238E27FC236}">
                <a16:creationId xmlns:a16="http://schemas.microsoft.com/office/drawing/2014/main" id="{D2491F39-556E-4114-B758-924847CD5D46}"/>
              </a:ext>
            </a:extLst>
          </p:cNvPr>
          <p:cNvCxnSpPr>
            <a:cxnSpLocks/>
          </p:cNvCxnSpPr>
          <p:nvPr/>
        </p:nvCxnSpPr>
        <p:spPr>
          <a:xfrm flipH="1" flipV="1">
            <a:off x="9739650" y="5626051"/>
            <a:ext cx="1298343" cy="1016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B2AB0B00-CFB1-4088-B045-8835E364250A}"/>
              </a:ext>
            </a:extLst>
          </p:cNvPr>
          <p:cNvSpPr/>
          <p:nvPr/>
        </p:nvSpPr>
        <p:spPr>
          <a:xfrm flipH="1">
            <a:off x="9680054" y="4311834"/>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3CEF1E2-3C95-4EEB-AF6E-F7B981F39A2B}"/>
              </a:ext>
            </a:extLst>
          </p:cNvPr>
          <p:cNvSpPr/>
          <p:nvPr/>
        </p:nvSpPr>
        <p:spPr>
          <a:xfrm flipH="1" flipV="1">
            <a:off x="9641901" y="6514592"/>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2DE7195-B811-433F-8755-2FF7472B8F2C}"/>
              </a:ext>
            </a:extLst>
          </p:cNvPr>
          <p:cNvSpPr/>
          <p:nvPr/>
        </p:nvSpPr>
        <p:spPr>
          <a:xfrm>
            <a:off x="6858001" y="1356016"/>
            <a:ext cx="7924799"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Now" panose="020B0604020202020204" charset="0"/>
              </a:rPr>
              <a:t>Ejemplo – </a:t>
            </a:r>
            <a:r>
              <a:rPr lang="es-ES" sz="2800">
                <a:solidFill>
                  <a:schemeClr val="bg1"/>
                </a:solidFill>
                <a:latin typeface="Now" panose="020B0604020202020204" charset="0"/>
              </a:rPr>
              <a:t>consideremos cómo las experiencias y perspectivas de una mujer pueden disuadirla de participar en las actividades del proyecto</a:t>
            </a:r>
            <a:endParaRPr lang="en-US" sz="2800">
              <a:solidFill>
                <a:schemeClr val="bg1"/>
              </a:solidFill>
              <a:latin typeface="Now" panose="020B0604020202020204" charset="0"/>
            </a:endParaRPr>
          </a:p>
        </p:txBody>
      </p:sp>
      <p:pic>
        <p:nvPicPr>
          <p:cNvPr id="95" name="Graphic 94" descr="Woman outline">
            <a:extLst>
              <a:ext uri="{FF2B5EF4-FFF2-40B4-BE49-F238E27FC236}">
                <a16:creationId xmlns:a16="http://schemas.microsoft.com/office/drawing/2014/main" id="{0768F512-D94F-4D8C-82C5-3DCD437F9A7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84691" y="4740719"/>
            <a:ext cx="2371719" cy="2371719"/>
          </a:xfrm>
          <a:prstGeom prst="rect">
            <a:avLst/>
          </a:prstGeom>
        </p:spPr>
      </p:pic>
      <p:sp>
        <p:nvSpPr>
          <p:cNvPr id="96" name="TextBox 95">
            <a:extLst>
              <a:ext uri="{FF2B5EF4-FFF2-40B4-BE49-F238E27FC236}">
                <a16:creationId xmlns:a16="http://schemas.microsoft.com/office/drawing/2014/main" id="{111B44B6-75E9-4D02-82DF-5710388DD8E3}"/>
              </a:ext>
            </a:extLst>
          </p:cNvPr>
          <p:cNvSpPr txBox="1"/>
          <p:nvPr/>
        </p:nvSpPr>
        <p:spPr>
          <a:xfrm>
            <a:off x="304799" y="728127"/>
            <a:ext cx="609600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Empatizar con las mujeres en su proyecto y organización</a:t>
            </a:r>
            <a:endParaRPr kumimoji="0" lang="en-U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6553200" y="861917"/>
            <a:ext cx="0" cy="1247761"/>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47156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112" name="Oval 111">
            <a:extLst>
              <a:ext uri="{FF2B5EF4-FFF2-40B4-BE49-F238E27FC236}">
                <a16:creationId xmlns:a16="http://schemas.microsoft.com/office/drawing/2014/main" id="{35AB45CE-3F2F-454D-B514-5AB84CBF7932}"/>
              </a:ext>
            </a:extLst>
          </p:cNvPr>
          <p:cNvSpPr/>
          <p:nvPr/>
        </p:nvSpPr>
        <p:spPr>
          <a:xfrm>
            <a:off x="475347" y="3151309"/>
            <a:ext cx="17636047" cy="666369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3</a:t>
            </a:r>
            <a:r>
              <a:rPr kumimoji="0" lang="en-US" sz="1600" b="0" i="0" u="none" strike="noStrike" kern="1200" cap="none" spc="0" normalizeH="0" baseline="0" noProof="0">
                <a:ln>
                  <a:noFill/>
                </a:ln>
                <a:solidFill>
                  <a:prstClr val="white"/>
                </a:solidFill>
                <a:effectLst/>
                <a:uLnTx/>
                <a:uFillTx/>
                <a:latin typeface="Now"/>
                <a:ea typeface="+mn-ea"/>
                <a:cs typeface="+mn-cs"/>
              </a:rPr>
              <a:t> | FORMAS DE TRABAJAR</a:t>
            </a:r>
          </a:p>
        </p:txBody>
      </p:sp>
      <p:sp>
        <p:nvSpPr>
          <p:cNvPr id="48" name="TextBox 47">
            <a:extLst>
              <a:ext uri="{FF2B5EF4-FFF2-40B4-BE49-F238E27FC236}">
                <a16:creationId xmlns:a16="http://schemas.microsoft.com/office/drawing/2014/main" id="{A06CA0FA-CD74-4D4B-8E81-171392F9F794}"/>
              </a:ext>
            </a:extLst>
          </p:cNvPr>
          <p:cNvSpPr txBox="1"/>
          <p:nvPr/>
        </p:nvSpPr>
        <p:spPr>
          <a:xfrm>
            <a:off x="6860608" y="2549682"/>
            <a:ext cx="9141391" cy="523220"/>
          </a:xfrm>
          <a:prstGeom prst="rect">
            <a:avLst/>
          </a:prstGeom>
          <a:solidFill>
            <a:srgbClr val="F4A261"/>
          </a:solidFill>
        </p:spPr>
        <p:txBody>
          <a:bodyPr wrap="square">
            <a:spAutoFit/>
          </a:bodyPr>
          <a:lstStyle/>
          <a:p>
            <a:r>
              <a:rPr lang="en-US" sz="2800">
                <a:solidFill>
                  <a:schemeClr val="bg1"/>
                </a:solidFill>
                <a:latin typeface="Now" panose="020B0604020202020204" charset="0"/>
                <a:sym typeface="Wingdings" panose="05000000000000000000" pitchFamily="2" charset="2"/>
              </a:rPr>
              <a:t> </a:t>
            </a:r>
            <a:r>
              <a:rPr lang="en-US" sz="2800">
                <a:solidFill>
                  <a:schemeClr val="bg1"/>
                </a:solidFill>
                <a:latin typeface="Now" panose="020B0604020202020204" charset="0"/>
              </a:rPr>
              <a:t>y posibles acciones un proyecto podría tomar   </a:t>
            </a:r>
          </a:p>
        </p:txBody>
      </p:sp>
      <p:sp>
        <p:nvSpPr>
          <p:cNvPr id="70" name="Rectangle: Rounded Corners 69">
            <a:extLst>
              <a:ext uri="{FF2B5EF4-FFF2-40B4-BE49-F238E27FC236}">
                <a16:creationId xmlns:a16="http://schemas.microsoft.com/office/drawing/2014/main" id="{9DAC5A11-6E24-48D2-A9AA-1018C4D0B00E}"/>
              </a:ext>
            </a:extLst>
          </p:cNvPr>
          <p:cNvSpPr/>
          <p:nvPr/>
        </p:nvSpPr>
        <p:spPr>
          <a:xfrm>
            <a:off x="4800600" y="3695700"/>
            <a:ext cx="3611231" cy="657044"/>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Programar actividades en horarios que sean más convenientes para las mujeres.</a:t>
            </a:r>
            <a:endParaRPr lang="en-US" dirty="0">
              <a:solidFill>
                <a:schemeClr val="tx1"/>
              </a:solidFill>
              <a:latin typeface="Avenir Next LT Pro" panose="020B0504020202020204" pitchFamily="34" charset="0"/>
            </a:endParaRPr>
          </a:p>
        </p:txBody>
      </p:sp>
      <p:pic>
        <p:nvPicPr>
          <p:cNvPr id="72" name="Graphic 71" descr="Woman with baby outline">
            <a:extLst>
              <a:ext uri="{FF2B5EF4-FFF2-40B4-BE49-F238E27FC236}">
                <a16:creationId xmlns:a16="http://schemas.microsoft.com/office/drawing/2014/main" id="{4800126D-18DA-4530-AF50-F192A5F311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3213" y="4457912"/>
            <a:ext cx="1005840" cy="1005840"/>
          </a:xfrm>
          <a:prstGeom prst="rect">
            <a:avLst/>
          </a:prstGeom>
        </p:spPr>
      </p:pic>
      <p:pic>
        <p:nvPicPr>
          <p:cNvPr id="73" name="Graphic 72" descr="Users outline">
            <a:extLst>
              <a:ext uri="{FF2B5EF4-FFF2-40B4-BE49-F238E27FC236}">
                <a16:creationId xmlns:a16="http://schemas.microsoft.com/office/drawing/2014/main" id="{50CB979D-7A5E-4EC0-B538-6CCA664EB3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6200" y="7505700"/>
            <a:ext cx="914400" cy="914400"/>
          </a:xfrm>
          <a:prstGeom prst="rect">
            <a:avLst/>
          </a:prstGeom>
        </p:spPr>
      </p:pic>
      <p:sp>
        <p:nvSpPr>
          <p:cNvPr id="74" name="Rectangle: Rounded Corners 73">
            <a:extLst>
              <a:ext uri="{FF2B5EF4-FFF2-40B4-BE49-F238E27FC236}">
                <a16:creationId xmlns:a16="http://schemas.microsoft.com/office/drawing/2014/main" id="{980FDE68-67F3-4FF4-86BA-1A2E9229DC18}"/>
              </a:ext>
            </a:extLst>
          </p:cNvPr>
          <p:cNvSpPr/>
          <p:nvPr/>
        </p:nvSpPr>
        <p:spPr>
          <a:xfrm>
            <a:off x="4876800" y="5596718"/>
            <a:ext cx="361123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Apoyo para el fortalecimiento de los medios de vida. </a:t>
            </a:r>
            <a:endParaRPr lang="en-US" dirty="0">
              <a:solidFill>
                <a:schemeClr val="tx1"/>
              </a:solidFill>
              <a:latin typeface="Avenir Next LT Pro" panose="020B0504020202020204" pitchFamily="34" charset="0"/>
            </a:endParaRPr>
          </a:p>
        </p:txBody>
      </p:sp>
      <p:sp>
        <p:nvSpPr>
          <p:cNvPr id="75" name="Rectangle: Rounded Corners 74">
            <a:extLst>
              <a:ext uri="{FF2B5EF4-FFF2-40B4-BE49-F238E27FC236}">
                <a16:creationId xmlns:a16="http://schemas.microsoft.com/office/drawing/2014/main" id="{80F5E586-FFFF-45C0-A7B0-7DEDF01FEF3F}"/>
              </a:ext>
            </a:extLst>
          </p:cNvPr>
          <p:cNvSpPr/>
          <p:nvPr/>
        </p:nvSpPr>
        <p:spPr>
          <a:xfrm>
            <a:off x="4687859" y="7581900"/>
            <a:ext cx="3465541" cy="8865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Capacitaciones sobre concienciación y sensibilidad de género incluyendo los esposos y padres.</a:t>
            </a:r>
            <a:endParaRPr lang="en-US" dirty="0">
              <a:solidFill>
                <a:schemeClr val="tx1"/>
              </a:solidFill>
              <a:latin typeface="Avenir Next LT Pro" panose="020B0504020202020204" pitchFamily="34" charset="0"/>
            </a:endParaRPr>
          </a:p>
        </p:txBody>
      </p:sp>
      <p:pic>
        <p:nvPicPr>
          <p:cNvPr id="76" name="Graphic 75" descr="House outline">
            <a:extLst>
              <a:ext uri="{FF2B5EF4-FFF2-40B4-BE49-F238E27FC236}">
                <a16:creationId xmlns:a16="http://schemas.microsoft.com/office/drawing/2014/main" id="{8BB1F99E-C86F-4D55-961E-05BBB8C936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5543" y="5899128"/>
            <a:ext cx="1005840" cy="1005840"/>
          </a:xfrm>
          <a:prstGeom prst="rect">
            <a:avLst/>
          </a:prstGeom>
        </p:spPr>
      </p:pic>
      <p:pic>
        <p:nvPicPr>
          <p:cNvPr id="77" name="Graphic 76" descr="Teacher outline">
            <a:extLst>
              <a:ext uri="{FF2B5EF4-FFF2-40B4-BE49-F238E27FC236}">
                <a16:creationId xmlns:a16="http://schemas.microsoft.com/office/drawing/2014/main" id="{10835852-9D77-47C5-A3A2-1A7A0AB62F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70906" y="7631909"/>
            <a:ext cx="914400" cy="914400"/>
          </a:xfrm>
          <a:prstGeom prst="rect">
            <a:avLst/>
          </a:prstGeom>
        </p:spPr>
      </p:pic>
      <p:sp>
        <p:nvSpPr>
          <p:cNvPr id="78" name="Rectangle: Rounded Corners 77">
            <a:extLst>
              <a:ext uri="{FF2B5EF4-FFF2-40B4-BE49-F238E27FC236}">
                <a16:creationId xmlns:a16="http://schemas.microsoft.com/office/drawing/2014/main" id="{D5485F51-0896-42FD-B3F4-A27C5979442C}"/>
              </a:ext>
            </a:extLst>
          </p:cNvPr>
          <p:cNvSpPr/>
          <p:nvPr/>
        </p:nvSpPr>
        <p:spPr>
          <a:xfrm>
            <a:off x="9718424" y="7737318"/>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venir Next LT Pro" panose="020B0504020202020204" pitchFamily="34" charset="0"/>
              </a:rPr>
              <a:t>Plataformas</a:t>
            </a:r>
            <a:r>
              <a:rPr lang="en-US" dirty="0">
                <a:solidFill>
                  <a:schemeClr val="tx1"/>
                </a:solidFill>
                <a:latin typeface="Avenir Next LT Pro" panose="020B0504020202020204" pitchFamily="34" charset="0"/>
              </a:rPr>
              <a:t> </a:t>
            </a:r>
            <a:r>
              <a:rPr lang="en-US" dirty="0" err="1">
                <a:solidFill>
                  <a:schemeClr val="tx1"/>
                </a:solidFill>
                <a:latin typeface="Avenir Next LT Pro" panose="020B0504020202020204" pitchFamily="34" charset="0"/>
              </a:rPr>
              <a:t>públicas</a:t>
            </a:r>
            <a:r>
              <a:rPr lang="en-US" dirty="0">
                <a:solidFill>
                  <a:schemeClr val="tx1"/>
                </a:solidFill>
                <a:latin typeface="Avenir Next LT Pro" panose="020B0504020202020204" pitchFamily="34" charset="0"/>
              </a:rPr>
              <a:t> para </a:t>
            </a:r>
            <a:r>
              <a:rPr lang="en-US" dirty="0" err="1">
                <a:solidFill>
                  <a:schemeClr val="tx1"/>
                </a:solidFill>
                <a:latin typeface="Avenir Next LT Pro" panose="020B0504020202020204" pitchFamily="34" charset="0"/>
              </a:rPr>
              <a:t>compartir</a:t>
            </a:r>
            <a:r>
              <a:rPr lang="en-US" dirty="0">
                <a:solidFill>
                  <a:schemeClr val="tx1"/>
                </a:solidFill>
                <a:latin typeface="Avenir Next LT Pro" panose="020B0504020202020204" pitchFamily="34" charset="0"/>
              </a:rPr>
              <a:t> sus voces.</a:t>
            </a:r>
          </a:p>
        </p:txBody>
      </p:sp>
      <p:sp>
        <p:nvSpPr>
          <p:cNvPr id="79" name="Rectangle: Rounded Corners 78">
            <a:extLst>
              <a:ext uri="{FF2B5EF4-FFF2-40B4-BE49-F238E27FC236}">
                <a16:creationId xmlns:a16="http://schemas.microsoft.com/office/drawing/2014/main" id="{56745496-94F1-48E4-B20B-F45E9A1D5298}"/>
              </a:ext>
            </a:extLst>
          </p:cNvPr>
          <p:cNvSpPr/>
          <p:nvPr/>
        </p:nvSpPr>
        <p:spPr>
          <a:xfrm>
            <a:off x="13495678" y="7827423"/>
            <a:ext cx="3034236"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Hacer que los espacios solo para mujeres estén disponibles.</a:t>
            </a:r>
            <a:endParaRPr lang="en-US" dirty="0">
              <a:solidFill>
                <a:schemeClr val="tx1"/>
              </a:solidFill>
              <a:latin typeface="Avenir Next LT Pro" panose="020B0504020202020204" pitchFamily="34" charset="0"/>
            </a:endParaRPr>
          </a:p>
        </p:txBody>
      </p:sp>
      <p:pic>
        <p:nvPicPr>
          <p:cNvPr id="80" name="Graphic 79" descr="Bus outline">
            <a:extLst>
              <a:ext uri="{FF2B5EF4-FFF2-40B4-BE49-F238E27FC236}">
                <a16:creationId xmlns:a16="http://schemas.microsoft.com/office/drawing/2014/main" id="{C4F56C57-E886-4C0E-B962-C4AAADAF87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696040" y="3860076"/>
            <a:ext cx="1106424" cy="1106424"/>
          </a:xfrm>
          <a:prstGeom prst="rect">
            <a:avLst/>
          </a:prstGeom>
        </p:spPr>
      </p:pic>
      <p:sp>
        <p:nvSpPr>
          <p:cNvPr id="81" name="Rectangle: Rounded Corners 80">
            <a:extLst>
              <a:ext uri="{FF2B5EF4-FFF2-40B4-BE49-F238E27FC236}">
                <a16:creationId xmlns:a16="http://schemas.microsoft.com/office/drawing/2014/main" id="{6678FA36-6328-4BE0-99A8-9CA638AD1DAE}"/>
              </a:ext>
            </a:extLst>
          </p:cNvPr>
          <p:cNvSpPr/>
          <p:nvPr/>
        </p:nvSpPr>
        <p:spPr>
          <a:xfrm>
            <a:off x="11884134" y="4164314"/>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Brindar apoyo financiero para viajes,  lo que podría incluir los costos de un compañero de viaje.</a:t>
            </a:r>
            <a:endParaRPr lang="en-US" dirty="0">
              <a:solidFill>
                <a:schemeClr val="tx1"/>
              </a:solidFill>
              <a:latin typeface="Avenir Next LT Pro" panose="020B0504020202020204" pitchFamily="34" charset="0"/>
            </a:endParaRPr>
          </a:p>
        </p:txBody>
      </p:sp>
      <p:sp>
        <p:nvSpPr>
          <p:cNvPr id="82" name="Rectangle: Rounded Corners 81">
            <a:extLst>
              <a:ext uri="{FF2B5EF4-FFF2-40B4-BE49-F238E27FC236}">
                <a16:creationId xmlns:a16="http://schemas.microsoft.com/office/drawing/2014/main" id="{A5964B49-AD11-4C3A-A9EF-64F4819170D9}"/>
              </a:ext>
            </a:extLst>
          </p:cNvPr>
          <p:cNvSpPr/>
          <p:nvPr/>
        </p:nvSpPr>
        <p:spPr>
          <a:xfrm>
            <a:off x="13444273" y="5676900"/>
            <a:ext cx="3548327"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Conectar a las mujeres con modelos a seguir y redes de mujeres.</a:t>
            </a:r>
            <a:endParaRPr lang="en-US" dirty="0">
              <a:solidFill>
                <a:schemeClr val="tx1"/>
              </a:solidFill>
              <a:latin typeface="Avenir Next LT Pro" panose="020B0504020202020204" pitchFamily="34" charset="0"/>
            </a:endParaRPr>
          </a:p>
        </p:txBody>
      </p:sp>
      <p:sp>
        <p:nvSpPr>
          <p:cNvPr id="83" name="Rectangle: Rounded Corners 82">
            <a:extLst>
              <a:ext uri="{FF2B5EF4-FFF2-40B4-BE49-F238E27FC236}">
                <a16:creationId xmlns:a16="http://schemas.microsoft.com/office/drawing/2014/main" id="{7C1A886E-4F5F-4724-9E74-28F81A388937}"/>
              </a:ext>
            </a:extLst>
          </p:cNvPr>
          <p:cNvSpPr/>
          <p:nvPr/>
        </p:nvSpPr>
        <p:spPr>
          <a:xfrm>
            <a:off x="1364961" y="4784511"/>
            <a:ext cx="5172192" cy="657044"/>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latin typeface="Avenir Next LT Pro" panose="020B0504020202020204" pitchFamily="34" charset="0"/>
              </a:rPr>
              <a:t>Proporcionar guardería en el lugar de la actividad o permitir que las mujeres traigan a sus hijos.</a:t>
            </a:r>
            <a:endParaRPr lang="en-US">
              <a:solidFill>
                <a:schemeClr val="tx1"/>
              </a:solidFill>
              <a:latin typeface="Avenir Next LT Pro" panose="020B0504020202020204" pitchFamily="34" charset="0"/>
            </a:endParaRPr>
          </a:p>
        </p:txBody>
      </p:sp>
      <p:sp>
        <p:nvSpPr>
          <p:cNvPr id="85" name="Rectangle: Rounded Corners 84">
            <a:extLst>
              <a:ext uri="{FF2B5EF4-FFF2-40B4-BE49-F238E27FC236}">
                <a16:creationId xmlns:a16="http://schemas.microsoft.com/office/drawing/2014/main" id="{FCF6D38C-094E-4FAE-9B43-A18147DD6CB5}"/>
              </a:ext>
            </a:extLst>
          </p:cNvPr>
          <p:cNvSpPr/>
          <p:nvPr/>
        </p:nvSpPr>
        <p:spPr>
          <a:xfrm>
            <a:off x="8290722" y="3575027"/>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Haga que los participantes viajen en grupos cuando sea posible.</a:t>
            </a:r>
            <a:endParaRPr lang="en-US" dirty="0">
              <a:solidFill>
                <a:schemeClr val="tx1"/>
              </a:solidFill>
              <a:latin typeface="Avenir Next LT Pro" panose="020B0504020202020204" pitchFamily="34" charset="0"/>
            </a:endParaRPr>
          </a:p>
        </p:txBody>
      </p:sp>
      <p:pic>
        <p:nvPicPr>
          <p:cNvPr id="86" name="Graphic 85" descr="Group of women outline">
            <a:extLst>
              <a:ext uri="{FF2B5EF4-FFF2-40B4-BE49-F238E27FC236}">
                <a16:creationId xmlns:a16="http://schemas.microsoft.com/office/drawing/2014/main" id="{2AE3AC0E-8876-40FC-9A73-134739F902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29727" y="6822918"/>
            <a:ext cx="914400" cy="914400"/>
          </a:xfrm>
          <a:prstGeom prst="rect">
            <a:avLst/>
          </a:prstGeom>
        </p:spPr>
      </p:pic>
      <p:sp>
        <p:nvSpPr>
          <p:cNvPr id="87" name="Rectangle: Rounded Corners 86">
            <a:extLst>
              <a:ext uri="{FF2B5EF4-FFF2-40B4-BE49-F238E27FC236}">
                <a16:creationId xmlns:a16="http://schemas.microsoft.com/office/drawing/2014/main" id="{96E137B4-AC41-448B-AFF0-8C4CFEF90EDA}"/>
              </a:ext>
            </a:extLst>
          </p:cNvPr>
          <p:cNvSpPr/>
          <p:nvPr/>
        </p:nvSpPr>
        <p:spPr>
          <a:xfrm>
            <a:off x="7534775" y="8661198"/>
            <a:ext cx="3465541"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Capacitaciones y oportunidades para la experiencia práctica en hablar en público y otras habilidades.</a:t>
            </a:r>
            <a:endParaRPr lang="en-US" dirty="0">
              <a:solidFill>
                <a:schemeClr val="tx1"/>
              </a:solidFill>
              <a:latin typeface="Avenir Next LT Pro" panose="020B0504020202020204" pitchFamily="34" charset="0"/>
            </a:endParaRPr>
          </a:p>
        </p:txBody>
      </p:sp>
      <p:sp>
        <p:nvSpPr>
          <p:cNvPr id="88" name="Rectangle: Rounded Corners 87">
            <a:extLst>
              <a:ext uri="{FF2B5EF4-FFF2-40B4-BE49-F238E27FC236}">
                <a16:creationId xmlns:a16="http://schemas.microsoft.com/office/drawing/2014/main" id="{3D124DC7-3E2D-4060-B651-D35462B3EFF4}"/>
              </a:ext>
            </a:extLst>
          </p:cNvPr>
          <p:cNvSpPr/>
          <p:nvPr/>
        </p:nvSpPr>
        <p:spPr>
          <a:xfrm>
            <a:off x="9809434" y="6322385"/>
            <a:ext cx="366003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Capacitaciones para mujeres y hombres sobre la importancia de las mujeres en la conservación.</a:t>
            </a:r>
            <a:endParaRPr lang="en-US" dirty="0">
              <a:solidFill>
                <a:schemeClr val="tx1"/>
              </a:solidFill>
              <a:latin typeface="Avenir Next LT Pro" panose="020B0504020202020204" pitchFamily="34" charset="0"/>
            </a:endParaRPr>
          </a:p>
        </p:txBody>
      </p:sp>
      <p:pic>
        <p:nvPicPr>
          <p:cNvPr id="89" name="Graphic 88" descr="Chat outline">
            <a:extLst>
              <a:ext uri="{FF2B5EF4-FFF2-40B4-BE49-F238E27FC236}">
                <a16:creationId xmlns:a16="http://schemas.microsoft.com/office/drawing/2014/main" id="{51D87F22-0982-49A7-99DD-49D3F659E2E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588333" y="8070654"/>
            <a:ext cx="914400" cy="914400"/>
          </a:xfrm>
          <a:prstGeom prst="rect">
            <a:avLst/>
          </a:prstGeom>
        </p:spPr>
      </p:pic>
      <p:sp>
        <p:nvSpPr>
          <p:cNvPr id="90" name="Rectangle: Rounded Corners 89">
            <a:extLst>
              <a:ext uri="{FF2B5EF4-FFF2-40B4-BE49-F238E27FC236}">
                <a16:creationId xmlns:a16="http://schemas.microsoft.com/office/drawing/2014/main" id="{1BE09CDF-7188-4349-BD57-12E21F286CBA}"/>
              </a:ext>
            </a:extLst>
          </p:cNvPr>
          <p:cNvSpPr/>
          <p:nvPr/>
        </p:nvSpPr>
        <p:spPr>
          <a:xfrm>
            <a:off x="960144" y="6466169"/>
            <a:ext cx="3515658"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Avenir Next LT Pro" panose="020B0504020202020204" pitchFamily="34" charset="0"/>
              </a:rPr>
              <a:t>Una persona focal de género para trabajar con los miembros de la comunidad.</a:t>
            </a:r>
            <a:endParaRPr lang="en-US" dirty="0">
              <a:solidFill>
                <a:schemeClr val="tx1"/>
              </a:solidFill>
              <a:latin typeface="Avenir Next LT Pro" panose="020B0504020202020204" pitchFamily="34" charset="0"/>
            </a:endParaRPr>
          </a:p>
        </p:txBody>
      </p:sp>
      <p:pic>
        <p:nvPicPr>
          <p:cNvPr id="117" name="Graphic 116" descr="Woman outline">
            <a:extLst>
              <a:ext uri="{FF2B5EF4-FFF2-40B4-BE49-F238E27FC236}">
                <a16:creationId xmlns:a16="http://schemas.microsoft.com/office/drawing/2014/main" id="{FCB86F77-CECB-4187-9DA6-3C635E7DBBF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84691" y="4740719"/>
            <a:ext cx="2371719" cy="2371719"/>
          </a:xfrm>
          <a:prstGeom prst="rect">
            <a:avLst/>
          </a:prstGeom>
        </p:spPr>
      </p:pic>
      <p:sp>
        <p:nvSpPr>
          <p:cNvPr id="29" name="Rectangle 28">
            <a:extLst>
              <a:ext uri="{FF2B5EF4-FFF2-40B4-BE49-F238E27FC236}">
                <a16:creationId xmlns:a16="http://schemas.microsoft.com/office/drawing/2014/main" id="{58C322D8-A022-44EB-9F09-E427EC0F18FB}"/>
              </a:ext>
            </a:extLst>
          </p:cNvPr>
          <p:cNvSpPr/>
          <p:nvPr/>
        </p:nvSpPr>
        <p:spPr>
          <a:xfrm>
            <a:off x="6858001" y="1356016"/>
            <a:ext cx="7924799"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Now" panose="020B0604020202020204" charset="0"/>
              </a:rPr>
              <a:t>Ejemplo – </a:t>
            </a:r>
            <a:r>
              <a:rPr lang="es-ES" sz="2800">
                <a:solidFill>
                  <a:schemeClr val="bg1"/>
                </a:solidFill>
                <a:latin typeface="Now" panose="020B0604020202020204" charset="0"/>
              </a:rPr>
              <a:t>consideremos cómo las experiencias y perspectivas de una mujer pueden disuadirla de participar en las actividades del proyecto</a:t>
            </a:r>
            <a:endParaRPr lang="en-US" sz="2800">
              <a:solidFill>
                <a:schemeClr val="bg1"/>
              </a:solidFill>
              <a:latin typeface="Now" panose="020B0604020202020204" charset="0"/>
            </a:endParaRPr>
          </a:p>
        </p:txBody>
      </p:sp>
      <p:sp>
        <p:nvSpPr>
          <p:cNvPr id="30" name="TextBox 29">
            <a:extLst>
              <a:ext uri="{FF2B5EF4-FFF2-40B4-BE49-F238E27FC236}">
                <a16:creationId xmlns:a16="http://schemas.microsoft.com/office/drawing/2014/main" id="{0D40B3DB-1C92-49AD-8093-F666DFAE29CE}"/>
              </a:ext>
            </a:extLst>
          </p:cNvPr>
          <p:cNvSpPr txBox="1"/>
          <p:nvPr/>
        </p:nvSpPr>
        <p:spPr>
          <a:xfrm>
            <a:off x="304799" y="728127"/>
            <a:ext cx="609600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rPr>
              <a:t>Empatizar con las mujeres en su proyecto y organización</a:t>
            </a:r>
            <a:endParaRPr kumimoji="0" lang="en-US" sz="3600" b="0" i="0" u="none" strike="noStrike" kern="1200" cap="none" spc="0" normalizeH="0" baseline="0" noProof="0">
              <a:ln>
                <a:noFill/>
              </a:ln>
              <a:solidFill>
                <a:prstClr val="white"/>
              </a:solidFill>
              <a:effectLst/>
              <a:uLnTx/>
              <a:uFillTx/>
              <a:latin typeface="Now" panose="020B0604020202020204" charset="0"/>
              <a:ea typeface="+mn-ea"/>
              <a:cs typeface="Aharoni" panose="02010803020104030203" pitchFamily="2" charset="-79"/>
            </a:endParaRPr>
          </a:p>
        </p:txBody>
      </p:sp>
      <p:sp>
        <p:nvSpPr>
          <p:cNvPr id="31" name="AutoShape 2">
            <a:extLst>
              <a:ext uri="{FF2B5EF4-FFF2-40B4-BE49-F238E27FC236}">
                <a16:creationId xmlns:a16="http://schemas.microsoft.com/office/drawing/2014/main" id="{84940EE9-66EC-43F2-9951-2F5C4B49D152}"/>
              </a:ext>
            </a:extLst>
          </p:cNvPr>
          <p:cNvSpPr/>
          <p:nvPr/>
        </p:nvSpPr>
        <p:spPr>
          <a:xfrm flipH="1" flipV="1">
            <a:off x="6553200" y="861917"/>
            <a:ext cx="0" cy="1247761"/>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1538207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16291</TotalTime>
  <Words>3555</Words>
  <Application>Microsoft Office PowerPoint</Application>
  <PresentationFormat>Custom</PresentationFormat>
  <Paragraphs>298</Paragraphs>
  <Slides>27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Wingdings</vt:lpstr>
      <vt:lpstr>Now</vt:lpstr>
      <vt:lpstr>Sailors</vt:lpstr>
      <vt:lpstr>Avenir Next LT Pro</vt:lpstr>
      <vt:lpstr>Calibri</vt:lpstr>
      <vt:lpstr>Arial</vt:lpstr>
      <vt:lpstr>Now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Vanessa Vargas</dc:creator>
  <cp:lastModifiedBy>Kristin Betz</cp:lastModifiedBy>
  <cp:revision>908</cp:revision>
  <dcterms:created xsi:type="dcterms:W3CDTF">2006-08-16T00:00:00Z</dcterms:created>
  <dcterms:modified xsi:type="dcterms:W3CDTF">2022-04-18T15:22:55Z</dcterms:modified>
  <dc:identifier>DAEpYkZ1jA4</dc:identifier>
</cp:coreProperties>
</file>