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5"/>
  </p:notesMasterIdLst>
  <p:sldIdLst>
    <p:sldId id="256" r:id="rId5"/>
    <p:sldId id="455" r:id="rId6"/>
    <p:sldId id="258" r:id="rId7"/>
    <p:sldId id="425" r:id="rId8"/>
    <p:sldId id="442" r:id="rId9"/>
    <p:sldId id="436" r:id="rId10"/>
    <p:sldId id="438" r:id="rId11"/>
    <p:sldId id="439" r:id="rId12"/>
    <p:sldId id="437" r:id="rId13"/>
    <p:sldId id="30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Now" panose="020B0604020202020204" charset="0"/>
      <p:regular r:id="rId20"/>
      <p:bold r:id="rId21"/>
    </p:embeddedFont>
    <p:embeddedFont>
      <p:font typeface="Now Bold" panose="020B0604020202020204" charset="0"/>
      <p:regular r:id="rId22"/>
    </p:embeddedFont>
    <p:embeddedFont>
      <p:font typeface="Sailors" panose="02000000000000000000"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Whitty" initials="TW" lastIdx="1" clrIdx="0">
    <p:extLst>
      <p:ext uri="{19B8F6BF-5375-455C-9EA6-DF929625EA0E}">
        <p15:presenceInfo xmlns:p15="http://schemas.microsoft.com/office/powerpoint/2012/main" userId="851c814c537292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0"/>
    <a:srgbClr val="F9844A"/>
    <a:srgbClr val="0A9396"/>
    <a:srgbClr val="43AA8B"/>
    <a:srgbClr val="FBB38F"/>
    <a:srgbClr val="FBAC85"/>
    <a:srgbClr val="F4A261"/>
    <a:srgbClr val="85A1A5"/>
    <a:srgbClr val="264653"/>
    <a:srgbClr val="0012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469" autoAdjust="0"/>
    <p:restoredTop sz="95226" autoAdjust="0"/>
  </p:normalViewPr>
  <p:slideViewPr>
    <p:cSldViewPr>
      <p:cViewPr varScale="1">
        <p:scale>
          <a:sx n="49" d="100"/>
          <a:sy n="49" d="100"/>
        </p:scale>
        <p:origin x="6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50CA8-D9EE-4AEF-80F3-D11AD333E191}"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63FA-5474-4A40-8AD4-E60B2E3BE63F}" type="slidenum">
              <a:rPr lang="en-US" smtClean="0"/>
              <a:t>‹#›</a:t>
            </a:fld>
            <a:endParaRPr lang="en-US"/>
          </a:p>
        </p:txBody>
      </p:sp>
    </p:spTree>
    <p:extLst>
      <p:ext uri="{BB962C8B-B14F-4D97-AF65-F5344CB8AC3E}">
        <p14:creationId xmlns:p14="http://schemas.microsoft.com/office/powerpoint/2010/main" val="29203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9763FA-5474-4A40-8AD4-E60B2E3BE63F}" type="slidenum">
              <a:rPr lang="en-US" smtClean="0"/>
              <a:t>1</a:t>
            </a:fld>
            <a:endParaRPr lang="en-US"/>
          </a:p>
        </p:txBody>
      </p:sp>
    </p:spTree>
    <p:extLst>
      <p:ext uri="{BB962C8B-B14F-4D97-AF65-F5344CB8AC3E}">
        <p14:creationId xmlns:p14="http://schemas.microsoft.com/office/powerpoint/2010/main" val="302223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9763FA-5474-4A40-8AD4-E60B2E3BE63F}" type="slidenum">
              <a:rPr lang="en-US" smtClean="0"/>
              <a:t>2</a:t>
            </a:fld>
            <a:endParaRPr lang="en-US"/>
          </a:p>
        </p:txBody>
      </p:sp>
    </p:spTree>
    <p:extLst>
      <p:ext uri="{BB962C8B-B14F-4D97-AF65-F5344CB8AC3E}">
        <p14:creationId xmlns:p14="http://schemas.microsoft.com/office/powerpoint/2010/main" val="415943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9763FA-5474-4A40-8AD4-E60B2E3BE63F}" type="slidenum">
              <a:rPr lang="en-US" smtClean="0"/>
              <a:t>10</a:t>
            </a:fld>
            <a:endParaRPr lang="en-US"/>
          </a:p>
        </p:txBody>
      </p:sp>
    </p:spTree>
    <p:extLst>
      <p:ext uri="{BB962C8B-B14F-4D97-AF65-F5344CB8AC3E}">
        <p14:creationId xmlns:p14="http://schemas.microsoft.com/office/powerpoint/2010/main" val="279037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hyperlink" Target="https://creativecommons.org/licenses/by-nc/4.0/deed.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womenandrivers.com/" TargetMode="External"/><Relationship Id="rId3" Type="http://schemas.openxmlformats.org/officeDocument/2006/relationships/hyperlink" Target="https://womensearthalliance.org/" TargetMode="External"/><Relationship Id="rId7" Type="http://schemas.openxmlformats.org/officeDocument/2006/relationships/hyperlink" Target="http://www.worldfishcenter.org/research-theme/gender" TargetMode="External"/><Relationship Id="rId2" Type="http://schemas.openxmlformats.org/officeDocument/2006/relationships/hyperlink" Target="http://www.cepf.net/grants/before-you-apply/cepf-gender" TargetMode="External"/><Relationship Id="rId1" Type="http://schemas.openxmlformats.org/officeDocument/2006/relationships/slideLayout" Target="../slideLayouts/slideLayout7.xml"/><Relationship Id="rId6" Type="http://schemas.openxmlformats.org/officeDocument/2006/relationships/hyperlink" Target="http://www.unep.org/explore-topics/gender" TargetMode="External"/><Relationship Id="rId5" Type="http://schemas.openxmlformats.org/officeDocument/2006/relationships/hyperlink" Target="http://www.conservation.org/priorities/gender-equality" TargetMode="External"/><Relationship Id="rId4" Type="http://schemas.openxmlformats.org/officeDocument/2006/relationships/hyperlink" Target="http://www.iucn.org/theme/gend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undp.org/publications/undp-gender-equality-strategy-2018-2021" TargetMode="External"/><Relationship Id="rId2" Type="http://schemas.openxmlformats.org/officeDocument/2006/relationships/hyperlink" Target="https://sdgs.un.org/topics/gender-equality-and-womens-empowerment" TargetMode="External"/><Relationship Id="rId1" Type="http://schemas.openxmlformats.org/officeDocument/2006/relationships/slideLayout" Target="../slideLayouts/slideLayout7.xml"/><Relationship Id="rId5" Type="http://schemas.openxmlformats.org/officeDocument/2006/relationships/hyperlink" Target="http://www.iied.org/gender" TargetMode="External"/><Relationship Id="rId4" Type="http://schemas.openxmlformats.org/officeDocument/2006/relationships/hyperlink" Target="http://www.fao.org/gender/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ied.org/blogs/theme/gender" TargetMode="External"/><Relationship Id="rId2" Type="http://schemas.openxmlformats.org/officeDocument/2006/relationships/hyperlink" Target="http://www.oxfamamerica.org/explore/stories/women-taking-lead-cambodia/" TargetMode="External"/><Relationship Id="rId1" Type="http://schemas.openxmlformats.org/officeDocument/2006/relationships/slideLayout" Target="../slideLayouts/slideLayout7.xml"/><Relationship Id="rId6" Type="http://schemas.openxmlformats.org/officeDocument/2006/relationships/hyperlink" Target="http://www.mangrovesforthefuture.org/assets/Repository/Documents/Regional-Synthesis-Report-Gender-in-coastal-and-fisheries-resource-management.pdf" TargetMode="External"/><Relationship Id="rId5" Type="http://schemas.openxmlformats.org/officeDocument/2006/relationships/hyperlink" Target="http://www.mangrovesforthefuture.org/assets/Repository/Documents/Gender-Analysis-Toolkit-for-Coastal-Management-Practitioners.pdf" TargetMode="External"/><Relationship Id="rId4" Type="http://schemas.openxmlformats.org/officeDocument/2006/relationships/hyperlink" Target="http://www.cepf.net/sites/default/files/cepf-gender-toolkit-2018-fr.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ecoftc.org/stories/thai-women-organized-protect-their-community&#8217;s-wetland-forest" TargetMode="External"/><Relationship Id="rId7" Type="http://schemas.openxmlformats.org/officeDocument/2006/relationships/hyperlink" Target="http://www.equatorinitiative.org/2020/06/04/boon-rueang-wetland-forest-conservation-group/" TargetMode="External"/><Relationship Id="rId2" Type="http://schemas.openxmlformats.org/officeDocument/2006/relationships/hyperlink" Target="http://www.cepf.net/our-work/biodiversity-hotspots/indo-burma" TargetMode="External"/><Relationship Id="rId1" Type="http://schemas.openxmlformats.org/officeDocument/2006/relationships/slideLayout" Target="../slideLayouts/slideLayout7.xml"/><Relationship Id="rId6" Type="http://schemas.openxmlformats.org/officeDocument/2006/relationships/hyperlink" Target="http://www.internationalrivers.org/issues/human-rights/gender-rights/" TargetMode="External"/><Relationship Id="rId5" Type="http://schemas.openxmlformats.org/officeDocument/2006/relationships/hyperlink" Target="http://www.cepf.net/stories/grantee-success-story-sustainable-fishing-Vietnam" TargetMode="External"/><Relationship Id="rId4" Type="http://schemas.openxmlformats.org/officeDocument/2006/relationships/hyperlink" Target="http://www.warecod.org.vn/en/thong-tin/news/54/672/The-Womens-Union-of-Long-Phu-District-organizes-a-seminar-on-community-communication-environmental-monitoring-and-protection.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addressing a group of people&#10;&#10;Description automatically generated with medium confidence">
            <a:extLst>
              <a:ext uri="{FF2B5EF4-FFF2-40B4-BE49-F238E27FC236}">
                <a16:creationId xmlns:a16="http://schemas.microsoft.com/office/drawing/2014/main" id="{842DFC5B-AFA6-4F3C-BEB2-C2A62F5BB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 y="0"/>
            <a:ext cx="18288000" cy="10287000"/>
          </a:xfrm>
          <a:prstGeom prst="rect">
            <a:avLst/>
          </a:prstGeom>
        </p:spPr>
      </p:pic>
      <p:sp>
        <p:nvSpPr>
          <p:cNvPr id="14" name="Freeform 4">
            <a:extLst>
              <a:ext uri="{FF2B5EF4-FFF2-40B4-BE49-F238E27FC236}">
                <a16:creationId xmlns:a16="http://schemas.microsoft.com/office/drawing/2014/main" id="{4E7208BF-52F5-49F2-980A-AC4C46BDB350}"/>
              </a:ext>
            </a:extLst>
          </p:cNvPr>
          <p:cNvSpPr/>
          <p:nvPr/>
        </p:nvSpPr>
        <p:spPr>
          <a:xfrm>
            <a:off x="0" y="0"/>
            <a:ext cx="18288000" cy="1028700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6000"/>
            </a:srgbClr>
          </a:solidFill>
        </p:spPr>
        <p:txBody>
          <a:bodyPr/>
          <a:lstStyle/>
          <a:p>
            <a:endParaRPr lang="en-US"/>
          </a:p>
        </p:txBody>
      </p:sp>
      <p:sp>
        <p:nvSpPr>
          <p:cNvPr id="3" name="TextBox 3"/>
          <p:cNvSpPr txBox="1"/>
          <p:nvPr/>
        </p:nvSpPr>
        <p:spPr>
          <a:xfrm>
            <a:off x="1454278" y="8479335"/>
            <a:ext cx="5715000" cy="517449"/>
          </a:xfrm>
          <a:prstGeom prst="rect">
            <a:avLst/>
          </a:prstGeom>
        </p:spPr>
        <p:txBody>
          <a:bodyPr wrap="square" lIns="0" tIns="0" rIns="0" bIns="0" rtlCol="0" anchor="t">
            <a:spAutoFit/>
          </a:bodyPr>
          <a:lstStyle/>
          <a:p>
            <a:pPr>
              <a:lnSpc>
                <a:spcPts val="4200"/>
              </a:lnSpc>
            </a:pPr>
            <a:r>
              <a:rPr lang="en-US" sz="3000">
                <a:solidFill>
                  <a:srgbClr val="FFFFFF"/>
                </a:solidFill>
                <a:latin typeface="Now"/>
              </a:rPr>
              <a:t>MODULES DE FORMATION</a:t>
            </a:r>
          </a:p>
        </p:txBody>
      </p:sp>
      <p:sp>
        <p:nvSpPr>
          <p:cNvPr id="4" name="AutoShape 4"/>
          <p:cNvSpPr/>
          <p:nvPr/>
        </p:nvSpPr>
        <p:spPr>
          <a:xfrm>
            <a:off x="1503979" y="8320069"/>
            <a:ext cx="5208099" cy="0"/>
          </a:xfrm>
          <a:prstGeom prst="line">
            <a:avLst/>
          </a:prstGeom>
          <a:ln w="28575" cap="rnd">
            <a:solidFill>
              <a:srgbClr val="FFFFFF"/>
            </a:solidFill>
            <a:prstDash val="sysDot"/>
            <a:headEnd type="none" w="sm" len="sm"/>
            <a:tailEnd type="none" w="sm" len="sm"/>
          </a:ln>
        </p:spPr>
      </p:sp>
      <p:sp>
        <p:nvSpPr>
          <p:cNvPr id="5" name="TextBox 5"/>
          <p:cNvSpPr txBox="1"/>
          <p:nvPr/>
        </p:nvSpPr>
        <p:spPr>
          <a:xfrm>
            <a:off x="1454278" y="7723427"/>
            <a:ext cx="5867400" cy="431208"/>
          </a:xfrm>
          <a:prstGeom prst="rect">
            <a:avLst/>
          </a:prstGeom>
        </p:spPr>
        <p:txBody>
          <a:bodyPr wrap="square" lIns="0" tIns="0" rIns="0" bIns="0" rtlCol="0" anchor="t">
            <a:spAutoFit/>
          </a:bodyPr>
          <a:lstStyle/>
          <a:p>
            <a:pPr>
              <a:lnSpc>
                <a:spcPts val="3499"/>
              </a:lnSpc>
            </a:pPr>
            <a:r>
              <a:rPr lang="en-US" sz="2499">
                <a:solidFill>
                  <a:srgbClr val="FFFFFF"/>
                </a:solidFill>
                <a:latin typeface="Now"/>
              </a:rPr>
              <a:t>UN PRODUIT DE CONNAISSANCE </a:t>
            </a:r>
          </a:p>
        </p:txBody>
      </p:sp>
      <p:pic>
        <p:nvPicPr>
          <p:cNvPr id="16" name="Picture 15">
            <a:extLst>
              <a:ext uri="{FF2B5EF4-FFF2-40B4-BE49-F238E27FC236}">
                <a16:creationId xmlns:a16="http://schemas.microsoft.com/office/drawing/2014/main" id="{F7C2F115-50B8-44D1-A055-C92E8EB3F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54400" y="7125353"/>
            <a:ext cx="1192333" cy="1183786"/>
          </a:xfrm>
          <a:prstGeom prst="rect">
            <a:avLst/>
          </a:prstGeom>
        </p:spPr>
      </p:pic>
      <p:sp>
        <p:nvSpPr>
          <p:cNvPr id="18" name="TextBox 4">
            <a:extLst>
              <a:ext uri="{FF2B5EF4-FFF2-40B4-BE49-F238E27FC236}">
                <a16:creationId xmlns:a16="http://schemas.microsoft.com/office/drawing/2014/main" id="{924C7B60-C665-43E8-A9DC-D85A1114A5F2}"/>
              </a:ext>
            </a:extLst>
          </p:cNvPr>
          <p:cNvSpPr txBox="1"/>
          <p:nvPr/>
        </p:nvSpPr>
        <p:spPr>
          <a:xfrm>
            <a:off x="10210800" y="314480"/>
            <a:ext cx="7696201" cy="561820"/>
          </a:xfrm>
          <a:prstGeom prst="rect">
            <a:avLst/>
          </a:prstGeom>
        </p:spPr>
        <p:txBody>
          <a:bodyPr wrap="square" lIns="0" tIns="0" rIns="0" bIns="0" rtlCol="0" anchor="t">
            <a:spAutoFit/>
          </a:bodyPr>
          <a:lstStyle/>
          <a:p>
            <a:pPr algn="r">
              <a:lnSpc>
                <a:spcPts val="2240"/>
              </a:lnSpc>
            </a:pPr>
            <a:r>
              <a:rPr lang="fr-FR">
                <a:solidFill>
                  <a:schemeClr val="bg1"/>
                </a:solidFill>
                <a:latin typeface="Now"/>
              </a:rPr>
              <a:t>Réunion du groupe d'épargne des femmes à Ou Akol, au Cambodge. </a:t>
            </a:r>
            <a:r>
              <a:rPr lang="en-US">
                <a:solidFill>
                  <a:schemeClr val="bg1"/>
                </a:solidFill>
                <a:latin typeface="Now"/>
              </a:rPr>
              <a:t>© </a:t>
            </a:r>
            <a:r>
              <a:rPr lang="en-US" err="1">
                <a:solidFill>
                  <a:schemeClr val="bg1"/>
                </a:solidFill>
                <a:latin typeface="Now"/>
              </a:rPr>
              <a:t>Sokrith</a:t>
            </a:r>
            <a:r>
              <a:rPr lang="en-US">
                <a:solidFill>
                  <a:schemeClr val="bg1"/>
                </a:solidFill>
                <a:latin typeface="Now"/>
              </a:rPr>
              <a:t> Heng, Conservation International</a:t>
            </a:r>
          </a:p>
        </p:txBody>
      </p:sp>
      <p:pic>
        <p:nvPicPr>
          <p:cNvPr id="19" name="Picture 18">
            <a:extLst>
              <a:ext uri="{FF2B5EF4-FFF2-40B4-BE49-F238E27FC236}">
                <a16:creationId xmlns:a16="http://schemas.microsoft.com/office/drawing/2014/main" id="{39D0D0C4-D483-431A-AFC5-12324A8AA78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096410" y="8788797"/>
            <a:ext cx="3426821" cy="1137534"/>
          </a:xfrm>
          <a:prstGeom prst="rect">
            <a:avLst/>
          </a:prstGeom>
        </p:spPr>
      </p:pic>
      <p:sp>
        <p:nvSpPr>
          <p:cNvPr id="21" name="TextBox 16">
            <a:extLst>
              <a:ext uri="{FF2B5EF4-FFF2-40B4-BE49-F238E27FC236}">
                <a16:creationId xmlns:a16="http://schemas.microsoft.com/office/drawing/2014/main" id="{5E994D7B-FF65-410A-B387-EB58A3F6EBAD}"/>
              </a:ext>
            </a:extLst>
          </p:cNvPr>
          <p:cNvSpPr txBox="1"/>
          <p:nvPr/>
        </p:nvSpPr>
        <p:spPr>
          <a:xfrm>
            <a:off x="15411077" y="7946008"/>
            <a:ext cx="2685044" cy="482120"/>
          </a:xfrm>
          <a:prstGeom prst="rect">
            <a:avLst/>
          </a:prstGeom>
        </p:spPr>
        <p:txBody>
          <a:bodyPr wrap="square" lIns="0" tIns="0" rIns="0" bIns="0" rtlCol="0" anchor="t">
            <a:spAutoFit/>
          </a:bodyPr>
          <a:lstStyle/>
          <a:p>
            <a:pPr algn="ctr">
              <a:lnSpc>
                <a:spcPts val="4409"/>
              </a:lnSpc>
            </a:pPr>
            <a:r>
              <a:rPr lang="en-US" sz="3600">
                <a:solidFill>
                  <a:srgbClr val="CCEAE0"/>
                </a:solidFill>
                <a:latin typeface="Sailors"/>
              </a:rPr>
              <a:t>Keiruna</a:t>
            </a:r>
          </a:p>
        </p:txBody>
      </p:sp>
      <p:sp>
        <p:nvSpPr>
          <p:cNvPr id="22" name="TextBox 16">
            <a:extLst>
              <a:ext uri="{FF2B5EF4-FFF2-40B4-BE49-F238E27FC236}">
                <a16:creationId xmlns:a16="http://schemas.microsoft.com/office/drawing/2014/main" id="{9654A6E6-1E6B-42A5-899A-0DEE71ACF35B}"/>
              </a:ext>
            </a:extLst>
          </p:cNvPr>
          <p:cNvSpPr txBox="1"/>
          <p:nvPr/>
        </p:nvSpPr>
        <p:spPr>
          <a:xfrm>
            <a:off x="16078200" y="8191500"/>
            <a:ext cx="2685044" cy="455894"/>
          </a:xfrm>
          <a:prstGeom prst="rect">
            <a:avLst/>
          </a:prstGeom>
        </p:spPr>
        <p:txBody>
          <a:bodyPr wrap="square" lIns="0" tIns="0" rIns="0" bIns="0" rtlCol="0" anchor="t">
            <a:spAutoFit/>
          </a:bodyPr>
          <a:lstStyle/>
          <a:p>
            <a:pPr algn="ctr">
              <a:lnSpc>
                <a:spcPts val="4409"/>
              </a:lnSpc>
            </a:pPr>
            <a:r>
              <a:rPr lang="en-US" sz="2000" err="1">
                <a:solidFill>
                  <a:schemeClr val="bg1"/>
                </a:solidFill>
                <a:latin typeface="Sailors"/>
              </a:rPr>
              <a:t>inc</a:t>
            </a:r>
            <a:endParaRPr lang="en-US" sz="2000">
              <a:solidFill>
                <a:schemeClr val="bg1"/>
              </a:solidFill>
              <a:latin typeface="Sailors"/>
            </a:endParaRPr>
          </a:p>
        </p:txBody>
      </p:sp>
      <p:pic>
        <p:nvPicPr>
          <p:cNvPr id="6" name="Picture 5">
            <a:extLst>
              <a:ext uri="{FF2B5EF4-FFF2-40B4-BE49-F238E27FC236}">
                <a16:creationId xmlns:a16="http://schemas.microsoft.com/office/drawing/2014/main" id="{43BC5608-F3B7-4F9C-92B6-C056B867B5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 y="2781300"/>
            <a:ext cx="7702495" cy="1899496"/>
          </a:xfrm>
          <a:prstGeom prst="rect">
            <a:avLst/>
          </a:prstGeom>
        </p:spPr>
      </p:pic>
      <p:sp>
        <p:nvSpPr>
          <p:cNvPr id="15" name="TextBox 7">
            <a:extLst>
              <a:ext uri="{FF2B5EF4-FFF2-40B4-BE49-F238E27FC236}">
                <a16:creationId xmlns:a16="http://schemas.microsoft.com/office/drawing/2014/main" id="{236E3695-6D08-47C7-9435-48E96014207D}"/>
              </a:ext>
            </a:extLst>
          </p:cNvPr>
          <p:cNvSpPr txBox="1"/>
          <p:nvPr/>
        </p:nvSpPr>
        <p:spPr>
          <a:xfrm>
            <a:off x="768295" y="2936723"/>
            <a:ext cx="9067800" cy="2539157"/>
          </a:xfrm>
          <a:prstGeom prst="rect">
            <a:avLst/>
          </a:prstGeom>
        </p:spPr>
        <p:txBody>
          <a:bodyPr wrap="square" lIns="0" tIns="0" rIns="0" bIns="0" rtlCol="0" anchor="t">
            <a:spAutoFit/>
          </a:bodyPr>
          <a:lstStyle/>
          <a:p>
            <a:r>
              <a:rPr lang="fr-FR" sz="5500">
                <a:solidFill>
                  <a:srgbClr val="FFFFFF"/>
                </a:solidFill>
                <a:latin typeface="Now"/>
              </a:rPr>
              <a:t>Autonomisation des </a:t>
            </a:r>
          </a:p>
          <a:p>
            <a:r>
              <a:rPr lang="fr-FR" sz="5500">
                <a:solidFill>
                  <a:srgbClr val="FFFFFF"/>
                </a:solidFill>
                <a:latin typeface="Now"/>
              </a:rPr>
              <a:t> femmes dans le domaine de la conservation</a:t>
            </a:r>
            <a:endParaRPr lang="en-US" sz="5500" dirty="0">
              <a:solidFill>
                <a:srgbClr val="FFFFFF"/>
              </a:solidFill>
              <a:latin typeface="Now"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956488DD-8DF7-4707-B8C6-614354F25A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8288003" cy="10287001"/>
          </a:xfrm>
          <a:prstGeom prst="rect">
            <a:avLst/>
          </a:prstGeom>
        </p:spPr>
      </p:pic>
      <p:sp>
        <p:nvSpPr>
          <p:cNvPr id="46" name="Freeform 4">
            <a:extLst>
              <a:ext uri="{FF2B5EF4-FFF2-40B4-BE49-F238E27FC236}">
                <a16:creationId xmlns:a16="http://schemas.microsoft.com/office/drawing/2014/main" id="{D4446795-55F8-4520-885A-FB97FA69BB49}"/>
              </a:ext>
            </a:extLst>
          </p:cNvPr>
          <p:cNvSpPr/>
          <p:nvPr/>
        </p:nvSpPr>
        <p:spPr>
          <a:xfrm>
            <a:off x="0" y="0"/>
            <a:ext cx="18288000" cy="10325100"/>
          </a:xfrm>
          <a:custGeom>
            <a:avLst/>
            <a:gdLst/>
            <a:ahLst/>
            <a:cxnLst/>
            <a:rect l="l" t="t" r="r" b="b"/>
            <a:pathLst>
              <a:path w="1913890" h="1913890">
                <a:moveTo>
                  <a:pt x="0" y="0"/>
                </a:moveTo>
                <a:lnTo>
                  <a:pt x="1913890" y="0"/>
                </a:lnTo>
                <a:lnTo>
                  <a:pt x="1913890" y="1913890"/>
                </a:lnTo>
                <a:lnTo>
                  <a:pt x="0" y="1913890"/>
                </a:lnTo>
                <a:close/>
              </a:path>
            </a:pathLst>
          </a:custGeom>
          <a:solidFill>
            <a:srgbClr val="264653">
              <a:alpha val="69000"/>
            </a:srgbClr>
          </a:solidFill>
        </p:spPr>
      </p:sp>
      <p:sp>
        <p:nvSpPr>
          <p:cNvPr id="2" name="TextBox 2"/>
          <p:cNvSpPr txBox="1"/>
          <p:nvPr/>
        </p:nvSpPr>
        <p:spPr>
          <a:xfrm>
            <a:off x="381000" y="1212937"/>
            <a:ext cx="16230600" cy="1034963"/>
          </a:xfrm>
          <a:prstGeom prst="rect">
            <a:avLst/>
          </a:prstGeom>
        </p:spPr>
        <p:txBody>
          <a:bodyPr lIns="0" tIns="0" rIns="0" bIns="0" rtlCol="0" anchor="t">
            <a:spAutoFit/>
          </a:bodyPr>
          <a:lstStyle/>
          <a:p>
            <a:pPr>
              <a:lnSpc>
                <a:spcPts val="8400"/>
              </a:lnSpc>
            </a:pPr>
            <a:r>
              <a:rPr lang="en-US" sz="6000">
                <a:solidFill>
                  <a:srgbClr val="FFFFFF"/>
                </a:solidFill>
                <a:latin typeface="Now"/>
              </a:rPr>
              <a:t>Remerciements</a:t>
            </a:r>
          </a:p>
        </p:txBody>
      </p:sp>
      <p:sp>
        <p:nvSpPr>
          <p:cNvPr id="4" name="TextBox 4"/>
          <p:cNvSpPr txBox="1"/>
          <p:nvPr/>
        </p:nvSpPr>
        <p:spPr>
          <a:xfrm>
            <a:off x="923963" y="6667500"/>
            <a:ext cx="5324437" cy="3218125"/>
          </a:xfrm>
          <a:prstGeom prst="rect">
            <a:avLst/>
          </a:prstGeom>
        </p:spPr>
        <p:txBody>
          <a:bodyPr wrap="square" lIns="0" tIns="0" rIns="0" bIns="0" rtlCol="0" anchor="t">
            <a:spAutoFit/>
          </a:bodyPr>
          <a:lstStyle/>
          <a:p>
            <a:pPr algn="r">
              <a:lnSpc>
                <a:spcPts val="4200"/>
              </a:lnSpc>
            </a:pPr>
            <a:r>
              <a:rPr lang="fr-FR" sz="3200">
                <a:solidFill>
                  <a:srgbClr val="FFFFFF"/>
                </a:solidFill>
                <a:latin typeface="Now"/>
              </a:rPr>
              <a:t>Nous tenons à remercier les organisations et les personnes qui ont partagé des informations pour l'élaboration de ce produit de connaissance :</a:t>
            </a:r>
            <a:endParaRPr lang="en-US" sz="3200">
              <a:solidFill>
                <a:srgbClr val="FFFFFF"/>
              </a:solidFill>
              <a:latin typeface="Now"/>
            </a:endParaRPr>
          </a:p>
        </p:txBody>
      </p:sp>
      <p:sp>
        <p:nvSpPr>
          <p:cNvPr id="10" name="AutoShape 10"/>
          <p:cNvSpPr/>
          <p:nvPr/>
        </p:nvSpPr>
        <p:spPr>
          <a:xfrm rot="-5400000">
            <a:off x="4728244" y="8119143"/>
            <a:ext cx="3649913" cy="0"/>
          </a:xfrm>
          <a:prstGeom prst="line">
            <a:avLst/>
          </a:prstGeom>
          <a:ln w="34925" cap="rnd">
            <a:solidFill>
              <a:srgbClr val="FFFFFF"/>
            </a:solidFill>
            <a:prstDash val="sysDot"/>
            <a:headEnd type="none" w="sm" len="sm"/>
            <a:tailEnd type="none" w="sm" len="sm"/>
          </a:ln>
        </p:spPr>
      </p:sp>
      <p:sp>
        <p:nvSpPr>
          <p:cNvPr id="39" name="TextBox 10">
            <a:extLst>
              <a:ext uri="{FF2B5EF4-FFF2-40B4-BE49-F238E27FC236}">
                <a16:creationId xmlns:a16="http://schemas.microsoft.com/office/drawing/2014/main" id="{FB9B80DC-A791-4C84-8902-B9A137483443}"/>
              </a:ext>
            </a:extLst>
          </p:cNvPr>
          <p:cNvSpPr txBox="1"/>
          <p:nvPr/>
        </p:nvSpPr>
        <p:spPr>
          <a:xfrm>
            <a:off x="457200" y="440706"/>
            <a:ext cx="11049000" cy="334707"/>
          </a:xfrm>
          <a:prstGeom prst="rect">
            <a:avLst/>
          </a:prstGeom>
        </p:spPr>
        <p:txBody>
          <a:bodyPr wrap="square" lIns="0" tIns="0" rIns="0" bIns="0" rtlCol="0" anchor="t">
            <a:spAutoFit/>
          </a:bodyPr>
          <a:lstStyle/>
          <a:p>
            <a:pPr>
              <a:lnSpc>
                <a:spcPts val="2640"/>
              </a:lnSpc>
            </a:pPr>
            <a:r>
              <a:rPr lang="fr-FR" sz="2200">
                <a:solidFill>
                  <a:srgbClr val="FFFFFF"/>
                </a:solidFill>
                <a:latin typeface="Now Bold"/>
              </a:rPr>
              <a:t>AUTONOMISATION DES FEMMES DANS LE DOMAINE DE LA CONSERVATION</a:t>
            </a:r>
            <a:endParaRPr lang="en-US" sz="2199">
              <a:solidFill>
                <a:srgbClr val="FFFFFF"/>
              </a:solidFill>
              <a:latin typeface="Now Bold"/>
            </a:endParaRPr>
          </a:p>
        </p:txBody>
      </p:sp>
      <p:sp>
        <p:nvSpPr>
          <p:cNvPr id="40" name="AutoShape 4">
            <a:extLst>
              <a:ext uri="{FF2B5EF4-FFF2-40B4-BE49-F238E27FC236}">
                <a16:creationId xmlns:a16="http://schemas.microsoft.com/office/drawing/2014/main" id="{8F88D5E6-C5A5-40F0-B8DD-597F5A6659D8}"/>
              </a:ext>
            </a:extLst>
          </p:cNvPr>
          <p:cNvSpPr/>
          <p:nvPr/>
        </p:nvSpPr>
        <p:spPr>
          <a:xfrm>
            <a:off x="533400" y="876300"/>
            <a:ext cx="5728909" cy="0"/>
          </a:xfrm>
          <a:prstGeom prst="line">
            <a:avLst/>
          </a:prstGeom>
          <a:ln w="28575" cap="rnd">
            <a:solidFill>
              <a:srgbClr val="FFFFFF"/>
            </a:solidFill>
            <a:prstDash val="sysDot"/>
            <a:headEnd type="none" w="sm" len="sm"/>
            <a:tailEnd type="none" w="sm" len="sm"/>
          </a:ln>
        </p:spPr>
      </p:sp>
      <p:sp>
        <p:nvSpPr>
          <p:cNvPr id="45" name="TextBox 4">
            <a:extLst>
              <a:ext uri="{FF2B5EF4-FFF2-40B4-BE49-F238E27FC236}">
                <a16:creationId xmlns:a16="http://schemas.microsoft.com/office/drawing/2014/main" id="{7AA9AF55-4B29-496C-A954-3D6A79CFE65D}"/>
              </a:ext>
            </a:extLst>
          </p:cNvPr>
          <p:cNvSpPr txBox="1"/>
          <p:nvPr/>
        </p:nvSpPr>
        <p:spPr>
          <a:xfrm>
            <a:off x="13868400" y="233708"/>
            <a:ext cx="4157004" cy="561820"/>
          </a:xfrm>
          <a:prstGeom prst="rect">
            <a:avLst/>
          </a:prstGeom>
        </p:spPr>
        <p:txBody>
          <a:bodyPr wrap="square" lIns="0" tIns="0" rIns="0" bIns="0" rtlCol="0" anchor="t">
            <a:spAutoFit/>
          </a:bodyPr>
          <a:lstStyle/>
          <a:p>
            <a:pPr algn="r">
              <a:lnSpc>
                <a:spcPts val="2240"/>
              </a:lnSpc>
            </a:pPr>
            <a:r>
              <a:rPr lang="fr-FR">
                <a:solidFill>
                  <a:schemeClr val="bg1"/>
                </a:solidFill>
                <a:latin typeface="Now"/>
              </a:rPr>
              <a:t>Des filles glanent à marée basse au Myanmar. </a:t>
            </a:r>
            <a:r>
              <a:rPr lang="en-US">
                <a:solidFill>
                  <a:schemeClr val="bg1"/>
                </a:solidFill>
                <a:latin typeface="Now"/>
              </a:rPr>
              <a:t>© </a:t>
            </a:r>
            <a:r>
              <a:rPr lang="en-US" err="1">
                <a:solidFill>
                  <a:schemeClr val="bg1"/>
                </a:solidFill>
                <a:latin typeface="Now"/>
              </a:rPr>
              <a:t>TSWhitty</a:t>
            </a:r>
            <a:endParaRPr lang="en-US">
              <a:solidFill>
                <a:schemeClr val="bg1"/>
              </a:solidFill>
              <a:latin typeface="Now"/>
            </a:endParaRPr>
          </a:p>
        </p:txBody>
      </p:sp>
      <p:graphicFrame>
        <p:nvGraphicFramePr>
          <p:cNvPr id="11" name="Table 10">
            <a:extLst>
              <a:ext uri="{FF2B5EF4-FFF2-40B4-BE49-F238E27FC236}">
                <a16:creationId xmlns:a16="http://schemas.microsoft.com/office/drawing/2014/main" id="{AEDBF9B7-0162-4864-8F51-89EE2F774345}"/>
              </a:ext>
            </a:extLst>
          </p:cNvPr>
          <p:cNvGraphicFramePr>
            <a:graphicFrameLocks noGrp="1"/>
          </p:cNvGraphicFramePr>
          <p:nvPr>
            <p:extLst>
              <p:ext uri="{D42A27DB-BD31-4B8C-83A1-F6EECF244321}">
                <p14:modId xmlns:p14="http://schemas.microsoft.com/office/powerpoint/2010/main" val="2747560221"/>
              </p:ext>
            </p:extLst>
          </p:nvPr>
        </p:nvGraphicFramePr>
        <p:xfrm>
          <a:off x="6886581" y="2324100"/>
          <a:ext cx="10868019" cy="7741920"/>
        </p:xfrm>
        <a:graphic>
          <a:graphicData uri="http://schemas.openxmlformats.org/drawingml/2006/table">
            <a:tbl>
              <a:tblPr>
                <a:tableStyleId>{5C22544A-7EE6-4342-B048-85BDC9FD1C3A}</a:tableStyleId>
              </a:tblPr>
              <a:tblGrid>
                <a:gridCol w="5343519">
                  <a:extLst>
                    <a:ext uri="{9D8B030D-6E8A-4147-A177-3AD203B41FA5}">
                      <a16:colId xmlns:a16="http://schemas.microsoft.com/office/drawing/2014/main" val="2655965857"/>
                    </a:ext>
                  </a:extLst>
                </a:gridCol>
                <a:gridCol w="5524500">
                  <a:extLst>
                    <a:ext uri="{9D8B030D-6E8A-4147-A177-3AD203B41FA5}">
                      <a16:colId xmlns:a16="http://schemas.microsoft.com/office/drawing/2014/main" val="2820101810"/>
                    </a:ext>
                  </a:extLst>
                </a:gridCol>
              </a:tblGrid>
              <a:tr h="0">
                <a:tc>
                  <a:txBody>
                    <a:bodyPr/>
                    <a:lstStyle/>
                    <a:p>
                      <a:pPr algn="r" fontAlgn="t"/>
                      <a:r>
                        <a:rPr lang="en-US" sz="1600" u="none" strike="noStrike">
                          <a:effectLst/>
                          <a:latin typeface="Now" panose="020B0604020202020204" charset="0"/>
                        </a:rPr>
                        <a:t>3S Rivers Protection Network (3SPN)</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Leang</a:t>
                      </a:r>
                      <a:r>
                        <a:rPr lang="en-US" sz="1600" u="none" strike="noStrike">
                          <a:effectLst/>
                          <a:latin typeface="Now" panose="020B0604020202020204" charset="0"/>
                        </a:rPr>
                        <a:t> </a:t>
                      </a:r>
                      <a:r>
                        <a:rPr lang="en-US" sz="1600" u="none" strike="noStrike" err="1">
                          <a:effectLst/>
                          <a:latin typeface="Now" panose="020B0604020202020204" charset="0"/>
                        </a:rPr>
                        <a:t>Bunleap</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016664965"/>
                  </a:ext>
                </a:extLst>
              </a:tr>
              <a:tr h="342079">
                <a:tc>
                  <a:txBody>
                    <a:bodyPr/>
                    <a:lstStyle/>
                    <a:p>
                      <a:pPr algn="r" fontAlgn="t"/>
                      <a:r>
                        <a:rPr lang="en-US" sz="1600" u="none" strike="noStrike">
                          <a:effectLst/>
                          <a:latin typeface="Now" panose="020B0604020202020204" charset="0"/>
                        </a:rPr>
                        <a:t>Cambodian Indigenous Youth Association (CIYA)</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Nun </a:t>
                      </a:r>
                      <a:r>
                        <a:rPr lang="en-US" sz="1600" u="none" strike="noStrike" err="1">
                          <a:effectLst/>
                          <a:latin typeface="Now" panose="020B0604020202020204" charset="0"/>
                        </a:rPr>
                        <a:t>Sokunthea</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28258174"/>
                  </a:ext>
                </a:extLst>
              </a:tr>
              <a:tr h="342079">
                <a:tc>
                  <a:txBody>
                    <a:bodyPr/>
                    <a:lstStyle/>
                    <a:p>
                      <a:pPr algn="r" fontAlgn="t"/>
                      <a:r>
                        <a:rPr lang="en-US" sz="1600" u="none" strike="noStrike">
                          <a:effectLst/>
                          <a:latin typeface="Now" panose="020B0604020202020204" charset="0"/>
                        </a:rPr>
                        <a:t>Cambodian Rural Development Team (CRDT)</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Or </a:t>
                      </a:r>
                      <a:r>
                        <a:rPr lang="en-US" sz="1600" u="none" strike="noStrike" err="1">
                          <a:effectLst/>
                          <a:latin typeface="Now" panose="020B0604020202020204" charset="0"/>
                        </a:rPr>
                        <a:t>Channy</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1177551777"/>
                  </a:ext>
                </a:extLst>
              </a:tr>
              <a:tr h="249980">
                <a:tc>
                  <a:txBody>
                    <a:bodyPr/>
                    <a:lstStyle/>
                    <a:p>
                      <a:pPr algn="r" fontAlgn="t"/>
                      <a:r>
                        <a:rPr lang="en-US" sz="1600" u="none" strike="noStrike">
                          <a:effectLst/>
                          <a:latin typeface="Now" panose="020B0604020202020204" charset="0"/>
                        </a:rPr>
                        <a:t>Center for People and Nature Reconciliation</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Thuy Hang Nguyen </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1408668797"/>
                  </a:ext>
                </a:extLst>
              </a:tr>
              <a:tr h="513118">
                <a:tc>
                  <a:txBody>
                    <a:bodyPr/>
                    <a:lstStyle/>
                    <a:p>
                      <a:pPr algn="r" fontAlgn="t"/>
                      <a:r>
                        <a:rPr lang="en-US" sz="1600" u="none" strike="noStrike">
                          <a:effectLst/>
                          <a:latin typeface="Now" panose="020B0604020202020204" charset="0"/>
                        </a:rPr>
                        <a:t>Center for Water Resources Conservation and Development (WARECOD)</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Nguyen Thi Ngoc Lan</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3042504954"/>
                  </a:ext>
                </a:extLst>
              </a:tr>
              <a:tr h="0">
                <a:tc>
                  <a:txBody>
                    <a:bodyPr/>
                    <a:lstStyle/>
                    <a:p>
                      <a:pPr algn="r" fontAlgn="t"/>
                      <a:r>
                        <a:rPr lang="en-US" sz="1600" u="none" strike="noStrike">
                          <a:effectLst/>
                          <a:latin typeface="Now" panose="020B0604020202020204" charset="0"/>
                        </a:rPr>
                        <a:t>Conservation International (CI)</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Nick Souter, Vann </a:t>
                      </a:r>
                      <a:r>
                        <a:rPr lang="en-US" sz="1600" u="none" strike="noStrike" err="1">
                          <a:effectLst/>
                          <a:latin typeface="Now" panose="020B0604020202020204" charset="0"/>
                        </a:rPr>
                        <a:t>Layhim</a:t>
                      </a:r>
                      <a:r>
                        <a:rPr lang="en-US" sz="1600" u="none" strike="noStrike">
                          <a:effectLst/>
                          <a:latin typeface="Now" panose="020B0604020202020204" charset="0"/>
                        </a:rPr>
                        <a:t>, </a:t>
                      </a:r>
                      <a:r>
                        <a:rPr lang="en-US" sz="1600" u="none" strike="noStrike" err="1">
                          <a:effectLst/>
                          <a:latin typeface="Now" panose="020B0604020202020204" charset="0"/>
                        </a:rPr>
                        <a:t>Sokrith</a:t>
                      </a:r>
                      <a:r>
                        <a:rPr lang="en-US" sz="1600" u="none" strike="noStrike">
                          <a:effectLst/>
                          <a:latin typeface="Now" panose="020B0604020202020204" charset="0"/>
                        </a:rPr>
                        <a:t> Heng </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837403248"/>
                  </a:ext>
                </a:extLst>
              </a:tr>
              <a:tr h="342079">
                <a:tc>
                  <a:txBody>
                    <a:bodyPr/>
                    <a:lstStyle/>
                    <a:p>
                      <a:pPr algn="r" fontAlgn="t"/>
                      <a:r>
                        <a:rPr lang="en-US" sz="1600" u="none" strike="noStrike">
                          <a:effectLst/>
                          <a:latin typeface="Now" panose="020B0604020202020204" charset="0"/>
                        </a:rPr>
                        <a:t>FISHBIO</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Sinsamout</a:t>
                      </a:r>
                      <a:r>
                        <a:rPr lang="en-US" sz="1600" u="none" strike="noStrike">
                          <a:effectLst/>
                          <a:latin typeface="Now" panose="020B0604020202020204" charset="0"/>
                        </a:rPr>
                        <a:t> </a:t>
                      </a:r>
                      <a:r>
                        <a:rPr lang="en-US" sz="1600" u="none" strike="noStrike" err="1">
                          <a:effectLst/>
                          <a:latin typeface="Now" panose="020B0604020202020204" charset="0"/>
                        </a:rPr>
                        <a:t>Oundboundisane</a:t>
                      </a:r>
                      <a:r>
                        <a:rPr lang="en-US" sz="1600" u="none" strike="noStrike">
                          <a:effectLst/>
                          <a:latin typeface="Now" panose="020B0604020202020204" charset="0"/>
                        </a:rPr>
                        <a:t>, Jack </a:t>
                      </a:r>
                      <a:r>
                        <a:rPr lang="en-US" sz="1600" u="none" strike="noStrike" err="1">
                          <a:effectLst/>
                          <a:latin typeface="Now" panose="020B0604020202020204" charset="0"/>
                        </a:rPr>
                        <a:t>Eschenroeder</a:t>
                      </a:r>
                      <a:r>
                        <a:rPr lang="en-US" sz="1600" u="none" strike="noStrike">
                          <a:effectLst/>
                          <a:latin typeface="Now" panose="020B0604020202020204" charset="0"/>
                        </a:rPr>
                        <a:t>, Eva Salas, Erin Loury</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804820106"/>
                  </a:ext>
                </a:extLst>
              </a:tr>
              <a:tr h="342079">
                <a:tc>
                  <a:txBody>
                    <a:bodyPr/>
                    <a:lstStyle/>
                    <a:p>
                      <a:pPr algn="r" fontAlgn="t"/>
                      <a:r>
                        <a:rPr lang="en-US" sz="1600" u="none" strike="noStrike">
                          <a:effectLst/>
                          <a:latin typeface="Now" panose="020B0604020202020204" charset="0"/>
                        </a:rPr>
                        <a:t>Fisheries Action Coalition Team (FACT)</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Youk</a:t>
                      </a:r>
                      <a:r>
                        <a:rPr lang="en-US" sz="1600" u="none" strike="noStrike">
                          <a:effectLst/>
                          <a:latin typeface="Now" panose="020B0604020202020204" charset="0"/>
                        </a:rPr>
                        <a:t> </a:t>
                      </a:r>
                      <a:r>
                        <a:rPr lang="en-US" sz="1600" u="none" strike="noStrike" err="1">
                          <a:effectLst/>
                          <a:latin typeface="Now" panose="020B0604020202020204" charset="0"/>
                        </a:rPr>
                        <a:t>Senglong</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940532598"/>
                  </a:ext>
                </a:extLst>
              </a:tr>
              <a:tr h="0">
                <a:tc>
                  <a:txBody>
                    <a:bodyPr/>
                    <a:lstStyle/>
                    <a:p>
                      <a:pPr algn="r" fontAlgn="t"/>
                      <a:r>
                        <a:rPr lang="en-US" sz="1600" u="none" strike="noStrike">
                          <a:effectLst/>
                          <a:latin typeface="Now" panose="020B0604020202020204" charset="0"/>
                        </a:rPr>
                        <a:t>Global Environmental Institute (GEI)</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Yunzhu</a:t>
                      </a:r>
                      <a:r>
                        <a:rPr lang="en-US" sz="1600" u="none" strike="noStrike">
                          <a:effectLst/>
                          <a:latin typeface="Now" panose="020B0604020202020204" charset="0"/>
                        </a:rPr>
                        <a:t> Chen</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049334833"/>
                  </a:ext>
                </a:extLst>
              </a:tr>
              <a:tr h="342079">
                <a:tc>
                  <a:txBody>
                    <a:bodyPr/>
                    <a:lstStyle/>
                    <a:p>
                      <a:pPr algn="r" fontAlgn="t"/>
                      <a:r>
                        <a:rPr lang="en-US" sz="1600" u="none" strike="noStrike" err="1">
                          <a:effectLst/>
                          <a:latin typeface="Now" panose="020B0604020202020204" charset="0"/>
                        </a:rPr>
                        <a:t>GreenViet</a:t>
                      </a:r>
                      <a:r>
                        <a:rPr lang="en-US" sz="1600" u="none" strike="noStrike">
                          <a:effectLst/>
                          <a:latin typeface="Now" panose="020B0604020202020204" charset="0"/>
                        </a:rPr>
                        <a:t> Biodiversity Conservation Center</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Trang Le</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3551820779"/>
                  </a:ext>
                </a:extLst>
              </a:tr>
              <a:tr h="0">
                <a:tc>
                  <a:txBody>
                    <a:bodyPr/>
                    <a:lstStyle/>
                    <a:p>
                      <a:pPr algn="r" fontAlgn="t"/>
                      <a:r>
                        <a:rPr lang="en-US" sz="1600" u="none" strike="noStrike">
                          <a:effectLst/>
                          <a:latin typeface="Now" panose="020B0604020202020204" charset="0"/>
                        </a:rPr>
                        <a:t>Highlanders Association (HA)</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Mong</a:t>
                      </a:r>
                      <a:r>
                        <a:rPr lang="en-US" sz="1600" u="none" strike="noStrike">
                          <a:effectLst/>
                          <a:latin typeface="Now" panose="020B0604020202020204" charset="0"/>
                        </a:rPr>
                        <a:t> </a:t>
                      </a:r>
                      <a:r>
                        <a:rPr lang="en-US" sz="1600" u="none" strike="noStrike" err="1">
                          <a:effectLst/>
                          <a:latin typeface="Now" panose="020B0604020202020204" charset="0"/>
                        </a:rPr>
                        <a:t>Vichet</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3162527852"/>
                  </a:ext>
                </a:extLst>
              </a:tr>
              <a:tr h="0">
                <a:tc>
                  <a:txBody>
                    <a:bodyPr/>
                    <a:lstStyle/>
                    <a:p>
                      <a:pPr algn="r" fontAlgn="t"/>
                      <a:r>
                        <a:rPr lang="en-US" sz="1600" u="none" strike="noStrike">
                          <a:effectLst/>
                          <a:latin typeface="Now" panose="020B0604020202020204" charset="0"/>
                        </a:rPr>
                        <a:t>International Rivers</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Gary Lee</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415359647"/>
                  </a:ext>
                </a:extLst>
              </a:tr>
              <a:tr h="342079">
                <a:tc>
                  <a:txBody>
                    <a:bodyPr/>
                    <a:lstStyle/>
                    <a:p>
                      <a:pPr algn="r" fontAlgn="t"/>
                      <a:r>
                        <a:rPr lang="en-US" sz="1600" u="none" strike="noStrike">
                          <a:effectLst/>
                          <a:latin typeface="Now" panose="020B0604020202020204" charset="0"/>
                        </a:rPr>
                        <a:t>Mekong Community Institute Association (MCI)</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Teerapong</a:t>
                      </a:r>
                      <a:r>
                        <a:rPr lang="en-US" sz="1600" u="none" strike="noStrike">
                          <a:effectLst/>
                          <a:latin typeface="Now" panose="020B0604020202020204" charset="0"/>
                        </a:rPr>
                        <a:t> </a:t>
                      </a:r>
                      <a:r>
                        <a:rPr lang="en-US" sz="1600" u="none" strike="noStrike" err="1">
                          <a:effectLst/>
                          <a:latin typeface="Now" panose="020B0604020202020204" charset="0"/>
                        </a:rPr>
                        <a:t>Pomun</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949117381"/>
                  </a:ext>
                </a:extLst>
              </a:tr>
              <a:tr h="0">
                <a:tc>
                  <a:txBody>
                    <a:bodyPr/>
                    <a:lstStyle/>
                    <a:p>
                      <a:pPr algn="r" fontAlgn="t"/>
                      <a:r>
                        <a:rPr lang="en-US" sz="1600" u="none" strike="noStrike">
                          <a:effectLst/>
                          <a:latin typeface="Now" panose="020B0604020202020204" charset="0"/>
                        </a:rPr>
                        <a:t>Mekong Watch</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Toshi</a:t>
                      </a:r>
                      <a:r>
                        <a:rPr lang="en-US" sz="1600" u="none" strike="noStrike">
                          <a:effectLst/>
                          <a:latin typeface="Now" panose="020B0604020202020204" charset="0"/>
                        </a:rPr>
                        <a:t> Doi</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3680749462"/>
                  </a:ext>
                </a:extLst>
              </a:tr>
              <a:tr h="0">
                <a:tc>
                  <a:txBody>
                    <a:bodyPr/>
                    <a:lstStyle/>
                    <a:p>
                      <a:pPr algn="r" fontAlgn="t"/>
                      <a:r>
                        <a:rPr lang="en-US" sz="1600" u="none" strike="noStrike">
                          <a:effectLst/>
                          <a:latin typeface="Now" panose="020B0604020202020204" charset="0"/>
                        </a:rPr>
                        <a:t>My Village</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a:effectLst/>
                          <a:latin typeface="Now" panose="020B0604020202020204" charset="0"/>
                        </a:rPr>
                        <a:t>Por </a:t>
                      </a:r>
                      <a:r>
                        <a:rPr lang="en-US" sz="1600" u="none" strike="noStrike" err="1">
                          <a:effectLst/>
                          <a:latin typeface="Now" panose="020B0604020202020204" charset="0"/>
                        </a:rPr>
                        <a:t>Narith</a:t>
                      </a:r>
                      <a:r>
                        <a:rPr lang="en-US" sz="1600" u="none" strike="noStrike">
                          <a:effectLst/>
                          <a:latin typeface="Now" panose="020B0604020202020204" charset="0"/>
                        </a:rPr>
                        <a:t>, </a:t>
                      </a:r>
                      <a:r>
                        <a:rPr lang="en-US" sz="1600" u="none" strike="noStrike" err="1">
                          <a:effectLst/>
                          <a:latin typeface="Now" panose="020B0604020202020204" charset="0"/>
                        </a:rPr>
                        <a:t>Kry</a:t>
                      </a:r>
                      <a:r>
                        <a:rPr lang="en-US" sz="1600" u="none" strike="noStrike">
                          <a:effectLst/>
                          <a:latin typeface="Now" panose="020B0604020202020204" charset="0"/>
                        </a:rPr>
                        <a:t> </a:t>
                      </a:r>
                      <a:r>
                        <a:rPr lang="en-US" sz="1600" u="none" strike="noStrike" err="1">
                          <a:effectLst/>
                          <a:latin typeface="Now" panose="020B0604020202020204" charset="0"/>
                        </a:rPr>
                        <a:t>Solany</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1788806533"/>
                  </a:ext>
                </a:extLst>
              </a:tr>
              <a:tr h="0">
                <a:tc>
                  <a:txBody>
                    <a:bodyPr/>
                    <a:lstStyle/>
                    <a:p>
                      <a:pPr algn="r" fontAlgn="t"/>
                      <a:r>
                        <a:rPr lang="en-US" sz="1600" u="none" strike="noStrike">
                          <a:effectLst/>
                          <a:latin typeface="Now" panose="020B0604020202020204" charset="0"/>
                        </a:rPr>
                        <a:t>Southeast Asia Development Program (SADP)</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Leang</a:t>
                      </a:r>
                      <a:r>
                        <a:rPr lang="en-US" sz="1600" u="none" strike="noStrike">
                          <a:effectLst/>
                          <a:latin typeface="Now" panose="020B0604020202020204" charset="0"/>
                        </a:rPr>
                        <a:t> </a:t>
                      </a:r>
                      <a:r>
                        <a:rPr lang="en-US" sz="1600" u="none" strike="noStrike" err="1">
                          <a:effectLst/>
                          <a:latin typeface="Now" panose="020B0604020202020204" charset="0"/>
                        </a:rPr>
                        <a:t>Rattanak</a:t>
                      </a:r>
                      <a:r>
                        <a:rPr lang="en-US" sz="1600" u="none" strike="noStrike">
                          <a:effectLst/>
                          <a:latin typeface="Now" panose="020B0604020202020204" charset="0"/>
                        </a:rPr>
                        <a:t> </a:t>
                      </a:r>
                      <a:r>
                        <a:rPr lang="en-US" sz="1600" u="none" strike="noStrike" err="1">
                          <a:effectLst/>
                          <a:latin typeface="Now" panose="020B0604020202020204" charset="0"/>
                        </a:rPr>
                        <a:t>Tevy</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1843180787"/>
                  </a:ext>
                </a:extLst>
              </a:tr>
              <a:tr h="0">
                <a:tc>
                  <a:txBody>
                    <a:bodyPr/>
                    <a:lstStyle/>
                    <a:p>
                      <a:pPr algn="r" fontAlgn="t"/>
                      <a:r>
                        <a:rPr lang="en-US" sz="1600" u="none" strike="noStrike">
                          <a:effectLst/>
                          <a:latin typeface="Now" panose="020B0604020202020204" charset="0"/>
                        </a:rPr>
                        <a:t>WorldFish Camboya</a:t>
                      </a:r>
                      <a:endParaRPr lang="en-US" sz="1600" b="0" i="0" u="none" strike="noStrike">
                        <a:solidFill>
                          <a:srgbClr val="000000"/>
                        </a:solidFill>
                        <a:effectLst/>
                        <a:latin typeface="Now" panose="020B0604020202020204" charset="0"/>
                      </a:endParaRPr>
                    </a:p>
                  </a:txBody>
                  <a:tcPr marL="6578" marR="274320" marT="91440" marB="91440" anchor="ctr">
                    <a:lnL w="9525" cap="flat" cmpd="sng" algn="ctr">
                      <a:noFill/>
                      <a:prstDash val="solid"/>
                      <a:round/>
                      <a:headEnd type="none" w="med" len="med"/>
                      <a:tailEnd type="none" w="med" len="med"/>
                    </a:lnL>
                    <a:lnR w="9525" cap="flat" cmpd="sng" algn="ctr">
                      <a:solidFill>
                        <a:srgbClr val="0A9396"/>
                      </a:solid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tc>
                  <a:txBody>
                    <a:bodyPr/>
                    <a:lstStyle/>
                    <a:p>
                      <a:pPr algn="l" fontAlgn="t"/>
                      <a:r>
                        <a:rPr lang="en-US" sz="1600" u="none" strike="noStrike" err="1">
                          <a:effectLst/>
                          <a:latin typeface="Now" panose="020B0604020202020204" charset="0"/>
                        </a:rPr>
                        <a:t>Kosal</a:t>
                      </a:r>
                      <a:r>
                        <a:rPr lang="en-US" sz="1600" u="none" strike="noStrike">
                          <a:effectLst/>
                          <a:latin typeface="Now" panose="020B0604020202020204" charset="0"/>
                        </a:rPr>
                        <a:t> Mam</a:t>
                      </a:r>
                      <a:endParaRPr lang="en-US" sz="1600" b="0" i="0" u="none" strike="noStrike">
                        <a:solidFill>
                          <a:srgbClr val="000000"/>
                        </a:solidFill>
                        <a:effectLst/>
                        <a:latin typeface="Now" panose="020B0604020202020204" charset="0"/>
                      </a:endParaRPr>
                    </a:p>
                  </a:txBody>
                  <a:tcPr marL="274320" marR="6578" marT="91440" marB="91440" anchor="ctr">
                    <a:lnL w="9525" cap="flat" cmpd="sng" algn="ctr">
                      <a:solidFill>
                        <a:srgbClr val="0A939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9396"/>
                      </a:solidFill>
                      <a:prstDash val="solid"/>
                      <a:round/>
                      <a:headEnd type="none" w="med" len="med"/>
                      <a:tailEnd type="none" w="med" len="med"/>
                    </a:lnT>
                    <a:lnB w="9525" cap="flat" cmpd="sng" algn="ctr">
                      <a:solidFill>
                        <a:srgbClr val="0A9396"/>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47000"/>
                      </a:schemeClr>
                    </a:solidFill>
                  </a:tcPr>
                </a:tc>
                <a:extLst>
                  <a:ext uri="{0D108BD9-81ED-4DB2-BD59-A6C34878D82A}">
                    <a16:rowId xmlns:a16="http://schemas.microsoft.com/office/drawing/2014/main" val="243724684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ddressing a group of people&#10;&#10;Description automatically generated with medium confidence">
            <a:extLst>
              <a:ext uri="{FF2B5EF4-FFF2-40B4-BE49-F238E27FC236}">
                <a16:creationId xmlns:a16="http://schemas.microsoft.com/office/drawing/2014/main" id="{3D54DF58-8B3D-486D-B238-69FC4895A1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5443"/>
            <a:ext cx="9677401" cy="10292443"/>
          </a:xfrm>
          <a:prstGeom prst="rect">
            <a:avLst/>
          </a:prstGeom>
        </p:spPr>
      </p:pic>
      <p:sp>
        <p:nvSpPr>
          <p:cNvPr id="14" name="Freeform 4">
            <a:extLst>
              <a:ext uri="{FF2B5EF4-FFF2-40B4-BE49-F238E27FC236}">
                <a16:creationId xmlns:a16="http://schemas.microsoft.com/office/drawing/2014/main" id="{BDBB929C-9B36-4928-A0A8-ED841B1EBD9C}"/>
              </a:ext>
            </a:extLst>
          </p:cNvPr>
          <p:cNvSpPr/>
          <p:nvPr/>
        </p:nvSpPr>
        <p:spPr>
          <a:xfrm>
            <a:off x="0" y="-9526"/>
            <a:ext cx="9677400" cy="10296525"/>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6000"/>
            </a:srgbClr>
          </a:solidFill>
        </p:spPr>
      </p:sp>
      <p:sp>
        <p:nvSpPr>
          <p:cNvPr id="6" name="TextBox 6"/>
          <p:cNvSpPr txBox="1"/>
          <p:nvPr/>
        </p:nvSpPr>
        <p:spPr>
          <a:xfrm>
            <a:off x="9993151" y="190500"/>
            <a:ext cx="6966412" cy="525080"/>
          </a:xfrm>
          <a:prstGeom prst="rect">
            <a:avLst/>
          </a:prstGeom>
        </p:spPr>
        <p:txBody>
          <a:bodyPr lIns="0" tIns="0" rIns="0" bIns="0" rtlCol="0" anchor="t">
            <a:spAutoFit/>
          </a:bodyPr>
          <a:lstStyle/>
          <a:p>
            <a:pPr>
              <a:lnSpc>
                <a:spcPts val="4200"/>
              </a:lnSpc>
            </a:pPr>
            <a:r>
              <a:rPr lang="en-US" sz="2800">
                <a:solidFill>
                  <a:srgbClr val="1E1E1E"/>
                </a:solidFill>
                <a:latin typeface="Now"/>
              </a:rPr>
              <a:t>À Propos</a:t>
            </a:r>
          </a:p>
        </p:txBody>
      </p:sp>
      <p:sp>
        <p:nvSpPr>
          <p:cNvPr id="19" name="TextBox 8">
            <a:extLst>
              <a:ext uri="{FF2B5EF4-FFF2-40B4-BE49-F238E27FC236}">
                <a16:creationId xmlns:a16="http://schemas.microsoft.com/office/drawing/2014/main" id="{58644867-E420-44B4-B5F3-6EFC6C75F198}"/>
              </a:ext>
            </a:extLst>
          </p:cNvPr>
          <p:cNvSpPr txBox="1"/>
          <p:nvPr/>
        </p:nvSpPr>
        <p:spPr>
          <a:xfrm>
            <a:off x="10170989" y="726267"/>
            <a:ext cx="7842122" cy="3405548"/>
          </a:xfrm>
          <a:prstGeom prst="rect">
            <a:avLst/>
          </a:prstGeom>
        </p:spPr>
        <p:txBody>
          <a:bodyPr wrap="square" lIns="0" tIns="0" rIns="0" bIns="0" rtlCol="0" anchor="t">
            <a:spAutoFit/>
          </a:bodyPr>
          <a:lstStyle/>
          <a:p>
            <a:pPr>
              <a:lnSpc>
                <a:spcPts val="2700"/>
              </a:lnSpc>
              <a:spcAft>
                <a:spcPts val="1200"/>
              </a:spcAft>
            </a:pPr>
            <a:r>
              <a:rPr lang="fr-FR" dirty="0">
                <a:latin typeface="Now" panose="00000500000000000000" pitchFamily="50" charset="0"/>
                <a:ea typeface="Calibri" panose="020F0502020204030204" pitchFamily="34" charset="0"/>
                <a:cs typeface="Myanmar Text" panose="020B0502040204020203" pitchFamily="34" charset="0"/>
              </a:rPr>
              <a:t>Bienvenue à cette formation sur l'autonomisation des femmes dans la conservation. Elle est basée sur les expériences, les idées et les leçons apprises par les bénéficiaires de subventions du CEPF dans le Hotspot Indo-Birman, ainsi que sur les bonnes pratiques générales pour intégrer le genre dans les projets de conservation.</a:t>
            </a:r>
          </a:p>
          <a:p>
            <a:pPr>
              <a:lnSpc>
                <a:spcPts val="2700"/>
              </a:lnSpc>
              <a:spcAft>
                <a:spcPts val="1200"/>
              </a:spcAft>
            </a:pPr>
            <a:r>
              <a:rPr lang="en-US" sz="1800" i="1" dirty="0">
                <a:effectLst/>
                <a:latin typeface="Now" panose="00000500000000000000" pitchFamily="50" charset="0"/>
                <a:ea typeface="Calibri" panose="020F0502020204030204" pitchFamily="34" charset="0"/>
                <a:cs typeface="Myanmar Text" panose="020B0502040204020203" pitchFamily="34" charset="0"/>
              </a:rPr>
              <a:t>Matériel sous </a:t>
            </a:r>
            <a:r>
              <a:rPr lang="en-US" sz="1800" i="1" dirty="0" err="1">
                <a:effectLst/>
                <a:latin typeface="Now" panose="00000500000000000000" pitchFamily="50" charset="0"/>
                <a:ea typeface="Calibri" panose="020F0502020204030204" pitchFamily="34" charset="0"/>
                <a:cs typeface="Myanmar Text" panose="020B0502040204020203" pitchFamily="34" charset="0"/>
              </a:rPr>
              <a:t>licence</a:t>
            </a:r>
            <a:r>
              <a:rPr lang="en-US" sz="1800" i="1" dirty="0">
                <a:effectLst/>
                <a:latin typeface="Now" panose="00000500000000000000" pitchFamily="50" charset="0"/>
                <a:ea typeface="Calibri" panose="020F0502020204030204" pitchFamily="34" charset="0"/>
                <a:cs typeface="Myanmar Text" panose="020B0502040204020203" pitchFamily="34" charset="0"/>
              </a:rPr>
              <a:t> </a:t>
            </a:r>
            <a:r>
              <a:rPr lang="en-US" sz="1800" i="1" u="sng" dirty="0">
                <a:solidFill>
                  <a:srgbClr val="1155CC"/>
                </a:solidFill>
                <a:effectLst/>
                <a:latin typeface="Now" panose="00000500000000000000" pitchFamily="50" charset="0"/>
                <a:ea typeface="Calibri" panose="020F0502020204030204" pitchFamily="34" charset="0"/>
                <a:cs typeface="Arial" panose="020B0604020202020204" pitchFamily="34" charset="0"/>
                <a:hlinkClick r:id="rId4"/>
              </a:rPr>
              <a:t>CC BY-NC 4.0</a:t>
            </a:r>
            <a:r>
              <a:rPr lang="en-US" sz="1800" i="1" dirty="0">
                <a:solidFill>
                  <a:srgbClr val="222222"/>
                </a:solidFill>
                <a:effectLst/>
                <a:latin typeface="Now" panose="00000500000000000000" pitchFamily="50" charset="0"/>
                <a:ea typeface="Calibri" panose="020F0502020204030204" pitchFamily="34" charset="0"/>
                <a:cs typeface="Arial" panose="020B0604020202020204" pitchFamily="34" charset="0"/>
              </a:rPr>
              <a:t>.</a:t>
            </a:r>
          </a:p>
          <a:p>
            <a:pPr>
              <a:lnSpc>
                <a:spcPts val="2700"/>
              </a:lnSpc>
              <a:spcAft>
                <a:spcPts val="1200"/>
              </a:spcAft>
            </a:pPr>
            <a:r>
              <a:rPr lang="fr-FR" dirty="0">
                <a:solidFill>
                  <a:srgbClr val="1E1E1E"/>
                </a:solidFill>
                <a:latin typeface="Now"/>
              </a:rPr>
              <a:t>Financé dans le cadre de la série de ressources d'apprentissage du CEPF « Construire sur le succès », qui vise à promouvoir des pratiques de conservation efficaces à travers la planète.</a:t>
            </a:r>
            <a:endParaRPr lang="es-ES" dirty="0">
              <a:solidFill>
                <a:srgbClr val="1E1E1E"/>
              </a:solidFill>
              <a:latin typeface="Now"/>
            </a:endParaRPr>
          </a:p>
        </p:txBody>
      </p:sp>
      <p:sp>
        <p:nvSpPr>
          <p:cNvPr id="22" name="TextBox 7">
            <a:extLst>
              <a:ext uri="{FF2B5EF4-FFF2-40B4-BE49-F238E27FC236}">
                <a16:creationId xmlns:a16="http://schemas.microsoft.com/office/drawing/2014/main" id="{B5DECDFD-E340-4BEE-8AAD-797EB71C4A3C}"/>
              </a:ext>
            </a:extLst>
          </p:cNvPr>
          <p:cNvSpPr txBox="1"/>
          <p:nvPr/>
        </p:nvSpPr>
        <p:spPr>
          <a:xfrm>
            <a:off x="474215" y="9486900"/>
            <a:ext cx="8710642" cy="569387"/>
          </a:xfrm>
          <a:prstGeom prst="rect">
            <a:avLst/>
          </a:prstGeom>
          <a:solidFill>
            <a:schemeClr val="tx1">
              <a:alpha val="51000"/>
            </a:schemeClr>
          </a:solidFill>
        </p:spPr>
        <p:txBody>
          <a:bodyPr wrap="square" lIns="0" tIns="0" rIns="0" bIns="0" rtlCol="0" anchor="ctr">
            <a:spAutoFit/>
          </a:bodyPr>
          <a:lstStyle/>
          <a:p>
            <a:pPr algn="ctr">
              <a:lnSpc>
                <a:spcPts val="2240"/>
              </a:lnSpc>
            </a:pPr>
            <a:r>
              <a:rPr lang="en-US" sz="2000">
                <a:solidFill>
                  <a:srgbClr val="FBB38F"/>
                </a:solidFill>
                <a:latin typeface="Now"/>
              </a:rPr>
              <a:t>Publié: 2021 | Auteur: Tara Sayuri Whitty, Ph.D. @ Keiruna Inc. Traduction: Gretel Ippisch</a:t>
            </a:r>
          </a:p>
        </p:txBody>
      </p:sp>
      <p:sp>
        <p:nvSpPr>
          <p:cNvPr id="23" name="TextBox 9">
            <a:extLst>
              <a:ext uri="{FF2B5EF4-FFF2-40B4-BE49-F238E27FC236}">
                <a16:creationId xmlns:a16="http://schemas.microsoft.com/office/drawing/2014/main" id="{5A0978F6-14CB-4B75-8311-4575748A7BE5}"/>
              </a:ext>
            </a:extLst>
          </p:cNvPr>
          <p:cNvSpPr txBox="1"/>
          <p:nvPr/>
        </p:nvSpPr>
        <p:spPr>
          <a:xfrm>
            <a:off x="9998067" y="4314825"/>
            <a:ext cx="7365480" cy="523875"/>
          </a:xfrm>
          <a:prstGeom prst="rect">
            <a:avLst/>
          </a:prstGeom>
        </p:spPr>
        <p:txBody>
          <a:bodyPr wrap="square" lIns="0" tIns="0" rIns="0" bIns="0" rtlCol="0" anchor="t">
            <a:spAutoFit/>
          </a:bodyPr>
          <a:lstStyle/>
          <a:p>
            <a:pPr>
              <a:lnSpc>
                <a:spcPts val="4200"/>
              </a:lnSpc>
            </a:pPr>
            <a:r>
              <a:rPr lang="en-US" sz="2800">
                <a:solidFill>
                  <a:srgbClr val="1E1E1E"/>
                </a:solidFill>
                <a:latin typeface="Now"/>
              </a:rPr>
              <a:t>Mode d’Emploi</a:t>
            </a:r>
          </a:p>
        </p:txBody>
      </p:sp>
      <p:sp>
        <p:nvSpPr>
          <p:cNvPr id="24" name="TextBox 10">
            <a:extLst>
              <a:ext uri="{FF2B5EF4-FFF2-40B4-BE49-F238E27FC236}">
                <a16:creationId xmlns:a16="http://schemas.microsoft.com/office/drawing/2014/main" id="{A6577997-3E86-4D70-8B10-EA097303FFA1}"/>
              </a:ext>
            </a:extLst>
          </p:cNvPr>
          <p:cNvSpPr txBox="1"/>
          <p:nvPr/>
        </p:nvSpPr>
        <p:spPr>
          <a:xfrm>
            <a:off x="10147558" y="4905089"/>
            <a:ext cx="7865552" cy="2905411"/>
          </a:xfrm>
          <a:prstGeom prst="rect">
            <a:avLst/>
          </a:prstGeom>
        </p:spPr>
        <p:txBody>
          <a:bodyPr wrap="square" lIns="0" tIns="0" rIns="0" bIns="0" rtlCol="0" anchor="t">
            <a:spAutoFit/>
          </a:bodyPr>
          <a:lstStyle/>
          <a:p>
            <a:pPr>
              <a:lnSpc>
                <a:spcPts val="2700"/>
              </a:lnSpc>
              <a:spcAft>
                <a:spcPts val="1200"/>
              </a:spcAft>
            </a:pPr>
            <a:r>
              <a:rPr lang="fr-FR">
                <a:solidFill>
                  <a:srgbClr val="1E1E1E"/>
                </a:solidFill>
                <a:latin typeface="Now"/>
              </a:rPr>
              <a:t>Il s'agit d'une formation en 3 modules qui peut être auto-guidée ou dispensée par un formateur à un groupe. La formation a été développée pour être indépendante, mais des explications supplémentaires sont incluses dans le document « Notes de    formation ». </a:t>
            </a:r>
          </a:p>
          <a:p>
            <a:pPr>
              <a:lnSpc>
                <a:spcPts val="2700"/>
              </a:lnSpc>
              <a:spcAft>
                <a:spcPts val="1200"/>
              </a:spcAft>
            </a:pPr>
            <a:r>
              <a:rPr lang="fr-FR">
                <a:solidFill>
                  <a:srgbClr val="1E1E1E"/>
                </a:solidFill>
                <a:latin typeface="Now"/>
              </a:rPr>
              <a:t>Pour des informations plus approfondies sur l'un ou l'autre des sujets abordés, il existe de nombreuses références utiles, notamment celles qui figurent en annexe (Apprentissage complémentaire).</a:t>
            </a:r>
          </a:p>
        </p:txBody>
      </p:sp>
      <p:pic>
        <p:nvPicPr>
          <p:cNvPr id="28" name="Picture 27">
            <a:extLst>
              <a:ext uri="{FF2B5EF4-FFF2-40B4-BE49-F238E27FC236}">
                <a16:creationId xmlns:a16="http://schemas.microsoft.com/office/drawing/2014/main" id="{3421265D-0C67-419E-90E9-CE5736199B7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085054" y="8192337"/>
            <a:ext cx="2551979" cy="847130"/>
          </a:xfrm>
          <a:prstGeom prst="rect">
            <a:avLst/>
          </a:prstGeom>
        </p:spPr>
      </p:pic>
      <p:sp>
        <p:nvSpPr>
          <p:cNvPr id="8" name="TextBox 8"/>
          <p:cNvSpPr txBox="1"/>
          <p:nvPr/>
        </p:nvSpPr>
        <p:spPr>
          <a:xfrm>
            <a:off x="12975923" y="8039937"/>
            <a:ext cx="5037187" cy="2132763"/>
          </a:xfrm>
          <a:prstGeom prst="rect">
            <a:avLst/>
          </a:prstGeom>
        </p:spPr>
        <p:txBody>
          <a:bodyPr wrap="square" lIns="0" tIns="0" rIns="0" bIns="0" rtlCol="0" anchor="t">
            <a:spAutoFit/>
          </a:bodyPr>
          <a:lstStyle/>
          <a:p>
            <a:pPr>
              <a:lnSpc>
                <a:spcPts val="2800"/>
              </a:lnSpc>
              <a:spcAft>
                <a:spcPts val="600"/>
              </a:spcAft>
            </a:pPr>
            <a:r>
              <a:rPr lang="fr-FR">
                <a:solidFill>
                  <a:srgbClr val="0A9396"/>
                </a:solidFill>
                <a:effectLst/>
                <a:latin typeface="Now" panose="00000500000000000000" pitchFamily="50" charset="0"/>
                <a:ea typeface="Calibri" panose="020F0502020204030204" pitchFamily="34" charset="0"/>
                <a:cs typeface="Myanmar Text" panose="020B0502040204020203" pitchFamily="34" charset="0"/>
              </a:rPr>
              <a:t>Le CEPF est une initiative conjointe de l'Agence française de développement, de Conservation International, de l'Union européenne, du Fonds pour l'environnement mondial, du gouvernement japonais et de la Banque mondiale.</a:t>
            </a:r>
            <a:endParaRPr lang="en-US">
              <a:solidFill>
                <a:srgbClr val="0A9396"/>
              </a:solidFill>
              <a:latin typeface="Now"/>
            </a:endParaRPr>
          </a:p>
        </p:txBody>
      </p:sp>
      <p:pic>
        <p:nvPicPr>
          <p:cNvPr id="20" name="Picture 19">
            <a:extLst>
              <a:ext uri="{FF2B5EF4-FFF2-40B4-BE49-F238E27FC236}">
                <a16:creationId xmlns:a16="http://schemas.microsoft.com/office/drawing/2014/main" id="{E8999571-2EF1-4188-B6A5-331BA0BAC2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 y="2781300"/>
            <a:ext cx="7702495" cy="1899496"/>
          </a:xfrm>
          <a:prstGeom prst="rect">
            <a:avLst/>
          </a:prstGeom>
        </p:spPr>
      </p:pic>
      <p:sp>
        <p:nvSpPr>
          <p:cNvPr id="21" name="TextBox 7">
            <a:extLst>
              <a:ext uri="{FF2B5EF4-FFF2-40B4-BE49-F238E27FC236}">
                <a16:creationId xmlns:a16="http://schemas.microsoft.com/office/drawing/2014/main" id="{7BF20223-6782-4E12-8446-B436E16D834B}"/>
              </a:ext>
            </a:extLst>
          </p:cNvPr>
          <p:cNvSpPr txBox="1"/>
          <p:nvPr/>
        </p:nvSpPr>
        <p:spPr>
          <a:xfrm>
            <a:off x="768295" y="2936723"/>
            <a:ext cx="9067800" cy="2539157"/>
          </a:xfrm>
          <a:prstGeom prst="rect">
            <a:avLst/>
          </a:prstGeom>
        </p:spPr>
        <p:txBody>
          <a:bodyPr wrap="square" lIns="0" tIns="0" rIns="0" bIns="0" rtlCol="0" anchor="t">
            <a:spAutoFit/>
          </a:bodyPr>
          <a:lstStyle/>
          <a:p>
            <a:r>
              <a:rPr lang="fr-FR" sz="5500">
                <a:solidFill>
                  <a:srgbClr val="FFFFFF"/>
                </a:solidFill>
                <a:latin typeface="Now"/>
              </a:rPr>
              <a:t>Autonomisation des </a:t>
            </a:r>
          </a:p>
          <a:p>
            <a:r>
              <a:rPr lang="fr-FR" sz="5500">
                <a:solidFill>
                  <a:srgbClr val="FFFFFF"/>
                </a:solidFill>
                <a:latin typeface="Now"/>
              </a:rPr>
              <a:t> femmes dans le domaine de la conservation</a:t>
            </a:r>
            <a:endParaRPr lang="en-US" sz="5500" dirty="0">
              <a:solidFill>
                <a:srgbClr val="FFFFFF"/>
              </a:solidFill>
              <a:latin typeface="Now" panose="020B0604020202020204" charset="0"/>
            </a:endParaRPr>
          </a:p>
        </p:txBody>
      </p:sp>
    </p:spTree>
    <p:extLst>
      <p:ext uri="{BB962C8B-B14F-4D97-AF65-F5344CB8AC3E}">
        <p14:creationId xmlns:p14="http://schemas.microsoft.com/office/powerpoint/2010/main" val="85027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A261"/>
        </a:solidFill>
        <a:effectLst/>
      </p:bgPr>
    </p:bg>
    <p:spTree>
      <p:nvGrpSpPr>
        <p:cNvPr id="1" name=""/>
        <p:cNvGrpSpPr/>
        <p:nvPr/>
      </p:nvGrpSpPr>
      <p:grpSpPr>
        <a:xfrm>
          <a:off x="0" y="0"/>
          <a:ext cx="0" cy="0"/>
          <a:chOff x="0" y="0"/>
          <a:chExt cx="0" cy="0"/>
        </a:xfrm>
      </p:grpSpPr>
      <p:grpSp>
        <p:nvGrpSpPr>
          <p:cNvPr id="2" name="Group 2"/>
          <p:cNvGrpSpPr/>
          <p:nvPr/>
        </p:nvGrpSpPr>
        <p:grpSpPr>
          <a:xfrm>
            <a:off x="360576" y="4348589"/>
            <a:ext cx="4273433" cy="4823986"/>
            <a:chOff x="0" y="0"/>
            <a:chExt cx="2474800" cy="2793631"/>
          </a:xfrm>
          <a:solidFill>
            <a:schemeClr val="bg1">
              <a:lumMod val="85000"/>
            </a:schemeClr>
          </a:solidFill>
        </p:grpSpPr>
        <p:sp>
          <p:nvSpPr>
            <p:cNvPr id="3" name="Freeform 3"/>
            <p:cNvSpPr/>
            <p:nvPr/>
          </p:nvSpPr>
          <p:spPr>
            <a:xfrm>
              <a:off x="0" y="0"/>
              <a:ext cx="2474800" cy="2793631"/>
            </a:xfrm>
            <a:custGeom>
              <a:avLst/>
              <a:gdLst/>
              <a:ahLst/>
              <a:cxnLst/>
              <a:rect l="l" t="t" r="r" b="b"/>
              <a:pathLst>
                <a:path w="2474800" h="2793631">
                  <a:moveTo>
                    <a:pt x="0" y="0"/>
                  </a:moveTo>
                  <a:lnTo>
                    <a:pt x="2474800" y="0"/>
                  </a:lnTo>
                  <a:lnTo>
                    <a:pt x="2474800" y="2793631"/>
                  </a:lnTo>
                  <a:lnTo>
                    <a:pt x="0" y="2793631"/>
                  </a:lnTo>
                  <a:close/>
                </a:path>
              </a:pathLst>
            </a:custGeom>
            <a:grpFill/>
          </p:spPr>
        </p:sp>
      </p:grpSp>
      <p:sp>
        <p:nvSpPr>
          <p:cNvPr id="4" name="AutoShape 4"/>
          <p:cNvSpPr/>
          <p:nvPr/>
        </p:nvSpPr>
        <p:spPr>
          <a:xfrm>
            <a:off x="704850" y="5268835"/>
            <a:ext cx="3812131" cy="0"/>
          </a:xfrm>
          <a:prstGeom prst="line">
            <a:avLst/>
          </a:prstGeom>
          <a:ln w="28575" cap="rnd">
            <a:solidFill>
              <a:srgbClr val="26BDE2"/>
            </a:solidFill>
            <a:prstDash val="sysDot"/>
            <a:headEnd type="none" w="sm" len="sm"/>
            <a:tailEnd type="none" w="sm" len="sm"/>
          </a:ln>
        </p:spPr>
      </p:sp>
      <p:grpSp>
        <p:nvGrpSpPr>
          <p:cNvPr id="6" name="Group 6"/>
          <p:cNvGrpSpPr/>
          <p:nvPr/>
        </p:nvGrpSpPr>
        <p:grpSpPr>
          <a:xfrm>
            <a:off x="4832467" y="4348589"/>
            <a:ext cx="4273433" cy="4823986"/>
            <a:chOff x="0" y="0"/>
            <a:chExt cx="2474800" cy="2793631"/>
          </a:xfrm>
          <a:solidFill>
            <a:schemeClr val="bg1">
              <a:lumMod val="85000"/>
            </a:schemeClr>
          </a:solidFill>
        </p:grpSpPr>
        <p:sp>
          <p:nvSpPr>
            <p:cNvPr id="7" name="Freeform 7"/>
            <p:cNvSpPr/>
            <p:nvPr/>
          </p:nvSpPr>
          <p:spPr>
            <a:xfrm>
              <a:off x="0" y="0"/>
              <a:ext cx="2474800" cy="2793631"/>
            </a:xfrm>
            <a:custGeom>
              <a:avLst/>
              <a:gdLst/>
              <a:ahLst/>
              <a:cxnLst/>
              <a:rect l="l" t="t" r="r" b="b"/>
              <a:pathLst>
                <a:path w="2474800" h="2793631">
                  <a:moveTo>
                    <a:pt x="0" y="0"/>
                  </a:moveTo>
                  <a:lnTo>
                    <a:pt x="2474800" y="0"/>
                  </a:lnTo>
                  <a:lnTo>
                    <a:pt x="2474800" y="2793631"/>
                  </a:lnTo>
                  <a:lnTo>
                    <a:pt x="0" y="2793631"/>
                  </a:lnTo>
                  <a:close/>
                </a:path>
              </a:pathLst>
            </a:custGeom>
            <a:grpFill/>
          </p:spPr>
        </p:sp>
      </p:grpSp>
      <p:sp>
        <p:nvSpPr>
          <p:cNvPr id="8" name="AutoShape 8"/>
          <p:cNvSpPr/>
          <p:nvPr/>
        </p:nvSpPr>
        <p:spPr>
          <a:xfrm>
            <a:off x="5176741" y="5268835"/>
            <a:ext cx="3812131" cy="0"/>
          </a:xfrm>
          <a:prstGeom prst="line">
            <a:avLst/>
          </a:prstGeom>
          <a:ln w="28575" cap="rnd">
            <a:solidFill>
              <a:srgbClr val="26BDE2"/>
            </a:solidFill>
            <a:prstDash val="sysDot"/>
            <a:headEnd type="none" w="sm" len="sm"/>
            <a:tailEnd type="none" w="sm" len="sm"/>
          </a:ln>
        </p:spPr>
      </p:sp>
      <p:grpSp>
        <p:nvGrpSpPr>
          <p:cNvPr id="9" name="Group 9"/>
          <p:cNvGrpSpPr/>
          <p:nvPr/>
        </p:nvGrpSpPr>
        <p:grpSpPr>
          <a:xfrm>
            <a:off x="9319037" y="4348589"/>
            <a:ext cx="4273433" cy="4823986"/>
            <a:chOff x="0" y="0"/>
            <a:chExt cx="2474800" cy="2793631"/>
          </a:xfrm>
          <a:solidFill>
            <a:schemeClr val="bg1">
              <a:lumMod val="85000"/>
            </a:schemeClr>
          </a:solidFill>
        </p:grpSpPr>
        <p:sp>
          <p:nvSpPr>
            <p:cNvPr id="10" name="Freeform 10"/>
            <p:cNvSpPr/>
            <p:nvPr/>
          </p:nvSpPr>
          <p:spPr>
            <a:xfrm>
              <a:off x="0" y="0"/>
              <a:ext cx="2474800" cy="2793631"/>
            </a:xfrm>
            <a:custGeom>
              <a:avLst/>
              <a:gdLst/>
              <a:ahLst/>
              <a:cxnLst/>
              <a:rect l="l" t="t" r="r" b="b"/>
              <a:pathLst>
                <a:path w="2474800" h="2793631">
                  <a:moveTo>
                    <a:pt x="0" y="0"/>
                  </a:moveTo>
                  <a:lnTo>
                    <a:pt x="2474800" y="0"/>
                  </a:lnTo>
                  <a:lnTo>
                    <a:pt x="2474800" y="2793631"/>
                  </a:lnTo>
                  <a:lnTo>
                    <a:pt x="0" y="2793631"/>
                  </a:lnTo>
                  <a:close/>
                </a:path>
              </a:pathLst>
            </a:custGeom>
            <a:grpFill/>
          </p:spPr>
        </p:sp>
      </p:grpSp>
      <p:sp>
        <p:nvSpPr>
          <p:cNvPr id="11" name="AutoShape 11"/>
          <p:cNvSpPr/>
          <p:nvPr/>
        </p:nvSpPr>
        <p:spPr>
          <a:xfrm>
            <a:off x="9663311" y="5268835"/>
            <a:ext cx="3812131" cy="0"/>
          </a:xfrm>
          <a:prstGeom prst="line">
            <a:avLst/>
          </a:prstGeom>
          <a:ln w="28575" cap="rnd">
            <a:solidFill>
              <a:srgbClr val="26BDE2"/>
            </a:solidFill>
            <a:prstDash val="sysDot"/>
            <a:headEnd type="none" w="sm" len="sm"/>
            <a:tailEnd type="none" w="sm" len="sm"/>
          </a:ln>
        </p:spPr>
      </p:sp>
      <p:grpSp>
        <p:nvGrpSpPr>
          <p:cNvPr id="12" name="Group 12"/>
          <p:cNvGrpSpPr/>
          <p:nvPr/>
        </p:nvGrpSpPr>
        <p:grpSpPr>
          <a:xfrm>
            <a:off x="13762689" y="4348589"/>
            <a:ext cx="4273433" cy="4823986"/>
            <a:chOff x="0" y="0"/>
            <a:chExt cx="2474800" cy="2793631"/>
          </a:xfrm>
        </p:grpSpPr>
        <p:sp>
          <p:nvSpPr>
            <p:cNvPr id="13" name="Freeform 13"/>
            <p:cNvSpPr/>
            <p:nvPr/>
          </p:nvSpPr>
          <p:spPr>
            <a:xfrm>
              <a:off x="0" y="0"/>
              <a:ext cx="2474800" cy="2793631"/>
            </a:xfrm>
            <a:custGeom>
              <a:avLst/>
              <a:gdLst/>
              <a:ahLst/>
              <a:cxnLst/>
              <a:rect l="l" t="t" r="r" b="b"/>
              <a:pathLst>
                <a:path w="2474800" h="2793631">
                  <a:moveTo>
                    <a:pt x="0" y="0"/>
                  </a:moveTo>
                  <a:lnTo>
                    <a:pt x="2474800" y="0"/>
                  </a:lnTo>
                  <a:lnTo>
                    <a:pt x="2474800" y="2793631"/>
                  </a:lnTo>
                  <a:lnTo>
                    <a:pt x="0" y="2793631"/>
                  </a:lnTo>
                  <a:close/>
                </a:path>
              </a:pathLst>
            </a:custGeom>
            <a:solidFill>
              <a:srgbClr val="FFFFFF"/>
            </a:solidFill>
          </p:spPr>
        </p:sp>
      </p:grpSp>
      <p:sp>
        <p:nvSpPr>
          <p:cNvPr id="14" name="AutoShape 14"/>
          <p:cNvSpPr/>
          <p:nvPr/>
        </p:nvSpPr>
        <p:spPr>
          <a:xfrm>
            <a:off x="14106963" y="5268835"/>
            <a:ext cx="3812131" cy="0"/>
          </a:xfrm>
          <a:prstGeom prst="line">
            <a:avLst/>
          </a:prstGeom>
          <a:ln w="28575" cap="rnd">
            <a:solidFill>
              <a:srgbClr val="26BDE2"/>
            </a:solidFill>
            <a:prstDash val="sysDot"/>
            <a:headEnd type="none" w="sm" len="sm"/>
            <a:tailEnd type="none" w="sm" len="sm"/>
          </a:ln>
        </p:spPr>
      </p:sp>
      <p:sp>
        <p:nvSpPr>
          <p:cNvPr id="17" name="TextBox 17"/>
          <p:cNvSpPr txBox="1"/>
          <p:nvPr/>
        </p:nvSpPr>
        <p:spPr>
          <a:xfrm>
            <a:off x="704850" y="4627356"/>
            <a:ext cx="3812131" cy="517449"/>
          </a:xfrm>
          <a:prstGeom prst="rect">
            <a:avLst/>
          </a:prstGeom>
        </p:spPr>
        <p:txBody>
          <a:bodyPr lIns="0" tIns="0" rIns="0" bIns="0" rtlCol="0" anchor="t">
            <a:spAutoFit/>
          </a:bodyPr>
          <a:lstStyle/>
          <a:p>
            <a:pPr>
              <a:lnSpc>
                <a:spcPts val="4199"/>
              </a:lnSpc>
            </a:pPr>
            <a:r>
              <a:rPr lang="en-US" sz="2999">
                <a:solidFill>
                  <a:srgbClr val="FD9D24"/>
                </a:solidFill>
                <a:latin typeface="Now"/>
              </a:rPr>
              <a:t>Module 1</a:t>
            </a:r>
          </a:p>
        </p:txBody>
      </p:sp>
      <p:sp>
        <p:nvSpPr>
          <p:cNvPr id="18" name="TextBox 18"/>
          <p:cNvSpPr txBox="1"/>
          <p:nvPr/>
        </p:nvSpPr>
        <p:spPr>
          <a:xfrm>
            <a:off x="591227" y="5715288"/>
            <a:ext cx="3812131" cy="1947328"/>
          </a:xfrm>
          <a:prstGeom prst="rect">
            <a:avLst/>
          </a:prstGeom>
        </p:spPr>
        <p:txBody>
          <a:bodyPr lIns="0" tIns="0" rIns="0" bIns="0" rtlCol="0" anchor="t">
            <a:spAutoFit/>
          </a:bodyPr>
          <a:lstStyle/>
          <a:p>
            <a:pPr algn="ctr">
              <a:lnSpc>
                <a:spcPts val="5179"/>
              </a:lnSpc>
            </a:pPr>
            <a:r>
              <a:rPr lang="fr-FR" sz="3000" dirty="0">
                <a:solidFill>
                  <a:srgbClr val="03989E"/>
                </a:solidFill>
                <a:latin typeface="Now"/>
              </a:rPr>
              <a:t>Pourquoi le genre est important dans la conservation</a:t>
            </a:r>
            <a:endParaRPr lang="en-US" sz="3000" dirty="0">
              <a:solidFill>
                <a:srgbClr val="03989E"/>
              </a:solidFill>
              <a:latin typeface="Now" panose="020B0604020202020204" charset="0"/>
            </a:endParaRPr>
          </a:p>
        </p:txBody>
      </p:sp>
      <p:sp>
        <p:nvSpPr>
          <p:cNvPr id="19" name="TextBox 19"/>
          <p:cNvSpPr txBox="1"/>
          <p:nvPr/>
        </p:nvSpPr>
        <p:spPr>
          <a:xfrm>
            <a:off x="289525" y="1956155"/>
            <a:ext cx="9731066" cy="1066800"/>
          </a:xfrm>
          <a:prstGeom prst="rect">
            <a:avLst/>
          </a:prstGeom>
        </p:spPr>
        <p:txBody>
          <a:bodyPr lIns="0" tIns="0" rIns="0" bIns="0" rtlCol="0" anchor="t">
            <a:spAutoFit/>
          </a:bodyPr>
          <a:lstStyle/>
          <a:p>
            <a:pPr>
              <a:lnSpc>
                <a:spcPts val="8400"/>
              </a:lnSpc>
            </a:pPr>
            <a:r>
              <a:rPr lang="en-US" sz="6999">
                <a:solidFill>
                  <a:srgbClr val="FFFFFF"/>
                </a:solidFill>
                <a:latin typeface="Now"/>
              </a:rPr>
              <a:t>Modules</a:t>
            </a:r>
          </a:p>
        </p:txBody>
      </p:sp>
      <p:sp>
        <p:nvSpPr>
          <p:cNvPr id="22" name="TextBox 22"/>
          <p:cNvSpPr txBox="1"/>
          <p:nvPr/>
        </p:nvSpPr>
        <p:spPr>
          <a:xfrm>
            <a:off x="5176741" y="4627356"/>
            <a:ext cx="3812131" cy="517449"/>
          </a:xfrm>
          <a:prstGeom prst="rect">
            <a:avLst/>
          </a:prstGeom>
        </p:spPr>
        <p:txBody>
          <a:bodyPr lIns="0" tIns="0" rIns="0" bIns="0" rtlCol="0" anchor="t">
            <a:spAutoFit/>
          </a:bodyPr>
          <a:lstStyle/>
          <a:p>
            <a:pPr>
              <a:lnSpc>
                <a:spcPts val="4199"/>
              </a:lnSpc>
            </a:pPr>
            <a:r>
              <a:rPr lang="en-US" sz="2999">
                <a:solidFill>
                  <a:srgbClr val="FD9D24"/>
                </a:solidFill>
                <a:latin typeface="Now"/>
              </a:rPr>
              <a:t>Module 2</a:t>
            </a:r>
          </a:p>
        </p:txBody>
      </p:sp>
      <p:sp>
        <p:nvSpPr>
          <p:cNvPr id="23" name="TextBox 23"/>
          <p:cNvSpPr txBox="1"/>
          <p:nvPr/>
        </p:nvSpPr>
        <p:spPr>
          <a:xfrm>
            <a:off x="4953000" y="5857734"/>
            <a:ext cx="3959672" cy="2181366"/>
          </a:xfrm>
          <a:prstGeom prst="rect">
            <a:avLst/>
          </a:prstGeom>
        </p:spPr>
        <p:txBody>
          <a:bodyPr wrap="square" lIns="0" tIns="0" rIns="0" bIns="0" rtlCol="0" anchor="t">
            <a:spAutoFit/>
          </a:bodyPr>
          <a:lstStyle/>
          <a:p>
            <a:pPr algn="ctr">
              <a:lnSpc>
                <a:spcPts val="4339"/>
              </a:lnSpc>
            </a:pPr>
            <a:r>
              <a:rPr lang="fr-FR" sz="3000">
                <a:solidFill>
                  <a:srgbClr val="03989E"/>
                </a:solidFill>
                <a:latin typeface="Now"/>
              </a:rPr>
              <a:t>Cadre de travail pour l’autonomisation des femmes dans la conservation</a:t>
            </a:r>
            <a:endParaRPr lang="en-US" sz="3000">
              <a:solidFill>
                <a:srgbClr val="03989E"/>
              </a:solidFill>
              <a:latin typeface="Now"/>
            </a:endParaRPr>
          </a:p>
        </p:txBody>
      </p:sp>
      <p:sp>
        <p:nvSpPr>
          <p:cNvPr id="24" name="TextBox 24"/>
          <p:cNvSpPr txBox="1"/>
          <p:nvPr/>
        </p:nvSpPr>
        <p:spPr>
          <a:xfrm>
            <a:off x="9663311" y="4627356"/>
            <a:ext cx="3812131" cy="517449"/>
          </a:xfrm>
          <a:prstGeom prst="rect">
            <a:avLst/>
          </a:prstGeom>
        </p:spPr>
        <p:txBody>
          <a:bodyPr lIns="0" tIns="0" rIns="0" bIns="0" rtlCol="0" anchor="t">
            <a:spAutoFit/>
          </a:bodyPr>
          <a:lstStyle/>
          <a:p>
            <a:pPr>
              <a:lnSpc>
                <a:spcPts val="4199"/>
              </a:lnSpc>
            </a:pPr>
            <a:r>
              <a:rPr lang="en-US" sz="2999">
                <a:solidFill>
                  <a:srgbClr val="FD9D24"/>
                </a:solidFill>
                <a:latin typeface="Now"/>
              </a:rPr>
              <a:t>Module 3</a:t>
            </a:r>
          </a:p>
        </p:txBody>
      </p:sp>
      <p:sp>
        <p:nvSpPr>
          <p:cNvPr id="25" name="TextBox 25"/>
          <p:cNvSpPr txBox="1"/>
          <p:nvPr/>
        </p:nvSpPr>
        <p:spPr>
          <a:xfrm>
            <a:off x="9722966" y="5741897"/>
            <a:ext cx="3465574" cy="1280479"/>
          </a:xfrm>
          <a:prstGeom prst="rect">
            <a:avLst/>
          </a:prstGeom>
        </p:spPr>
        <p:txBody>
          <a:bodyPr lIns="0" tIns="0" rIns="0" bIns="0" rtlCol="0" anchor="t">
            <a:spAutoFit/>
          </a:bodyPr>
          <a:lstStyle/>
          <a:p>
            <a:pPr algn="ctr">
              <a:lnSpc>
                <a:spcPts val="5179"/>
              </a:lnSpc>
            </a:pPr>
            <a:r>
              <a:rPr lang="fr-FR" sz="3000">
                <a:solidFill>
                  <a:srgbClr val="03989E"/>
                </a:solidFill>
                <a:latin typeface="Now"/>
              </a:rPr>
              <a:t>Modes de pensée et de travail</a:t>
            </a:r>
            <a:endParaRPr lang="en-US" sz="3000">
              <a:solidFill>
                <a:srgbClr val="03989E"/>
              </a:solidFill>
              <a:latin typeface="Now"/>
            </a:endParaRPr>
          </a:p>
        </p:txBody>
      </p:sp>
      <p:sp>
        <p:nvSpPr>
          <p:cNvPr id="26" name="TextBox 26"/>
          <p:cNvSpPr txBox="1"/>
          <p:nvPr/>
        </p:nvSpPr>
        <p:spPr>
          <a:xfrm>
            <a:off x="14106963" y="4627356"/>
            <a:ext cx="3812131" cy="517449"/>
          </a:xfrm>
          <a:prstGeom prst="rect">
            <a:avLst/>
          </a:prstGeom>
        </p:spPr>
        <p:txBody>
          <a:bodyPr lIns="0" tIns="0" rIns="0" bIns="0" rtlCol="0" anchor="t">
            <a:spAutoFit/>
          </a:bodyPr>
          <a:lstStyle/>
          <a:p>
            <a:pPr>
              <a:lnSpc>
                <a:spcPts val="4199"/>
              </a:lnSpc>
            </a:pPr>
            <a:r>
              <a:rPr lang="en-US" sz="2999">
                <a:solidFill>
                  <a:srgbClr val="FD9D24"/>
                </a:solidFill>
                <a:latin typeface="Now"/>
              </a:rPr>
              <a:t>Annexe</a:t>
            </a:r>
          </a:p>
        </p:txBody>
      </p:sp>
      <p:sp>
        <p:nvSpPr>
          <p:cNvPr id="27" name="TextBox 27"/>
          <p:cNvSpPr txBox="1"/>
          <p:nvPr/>
        </p:nvSpPr>
        <p:spPr>
          <a:xfrm>
            <a:off x="13993339" y="5857734"/>
            <a:ext cx="3812131" cy="1932196"/>
          </a:xfrm>
          <a:prstGeom prst="rect">
            <a:avLst/>
          </a:prstGeom>
        </p:spPr>
        <p:txBody>
          <a:bodyPr lIns="0" tIns="0" rIns="0" bIns="0" rtlCol="0" anchor="t">
            <a:spAutoFit/>
          </a:bodyPr>
          <a:lstStyle/>
          <a:p>
            <a:pPr algn="ctr">
              <a:lnSpc>
                <a:spcPts val="5179"/>
              </a:lnSpc>
            </a:pPr>
            <a:r>
              <a:rPr lang="en-US" sz="3000">
                <a:solidFill>
                  <a:srgbClr val="03989E"/>
                </a:solidFill>
                <a:latin typeface="Now" panose="020B0604020202020204" charset="0"/>
              </a:rPr>
              <a:t>Apprentissage complémentaire </a:t>
            </a:r>
            <a:r>
              <a:rPr lang="en-US" sz="2600">
                <a:solidFill>
                  <a:srgbClr val="03989E"/>
                </a:solidFill>
                <a:latin typeface="Now" panose="020B0604020202020204" charset="0"/>
              </a:rPr>
              <a:t>Feuilles + Ressources</a:t>
            </a:r>
          </a:p>
        </p:txBody>
      </p:sp>
      <p:sp>
        <p:nvSpPr>
          <p:cNvPr id="28" name="TextBox 10">
            <a:extLst>
              <a:ext uri="{FF2B5EF4-FFF2-40B4-BE49-F238E27FC236}">
                <a16:creationId xmlns:a16="http://schemas.microsoft.com/office/drawing/2014/main" id="{DEE6D5AB-7468-4FBF-BF15-E3B8A06162B8}"/>
              </a:ext>
            </a:extLst>
          </p:cNvPr>
          <p:cNvSpPr txBox="1"/>
          <p:nvPr/>
        </p:nvSpPr>
        <p:spPr>
          <a:xfrm>
            <a:off x="457199" y="466675"/>
            <a:ext cx="11506201" cy="333425"/>
          </a:xfrm>
          <a:prstGeom prst="rect">
            <a:avLst/>
          </a:prstGeom>
        </p:spPr>
        <p:txBody>
          <a:bodyPr wrap="square" lIns="0" tIns="0" rIns="0" bIns="0" rtlCol="0" anchor="t">
            <a:spAutoFit/>
          </a:bodyPr>
          <a:lstStyle/>
          <a:p>
            <a:pPr>
              <a:lnSpc>
                <a:spcPts val="2640"/>
              </a:lnSpc>
            </a:pPr>
            <a:r>
              <a:rPr lang="fr-FR" sz="2200">
                <a:solidFill>
                  <a:srgbClr val="FFFFFF"/>
                </a:solidFill>
                <a:latin typeface="Now" panose="00000500000000000000" pitchFamily="50" charset="0"/>
              </a:rPr>
              <a:t>AUTONOMISATION DES FEMMES DANS LE DOMAINE DE LA CONSERVATION</a:t>
            </a:r>
          </a:p>
        </p:txBody>
      </p:sp>
      <p:sp>
        <p:nvSpPr>
          <p:cNvPr id="29" name="AutoShape 4">
            <a:extLst>
              <a:ext uri="{FF2B5EF4-FFF2-40B4-BE49-F238E27FC236}">
                <a16:creationId xmlns:a16="http://schemas.microsoft.com/office/drawing/2014/main" id="{E9F3D7D2-9573-44D3-B9C9-06079613BE30}"/>
              </a:ext>
            </a:extLst>
          </p:cNvPr>
          <p:cNvSpPr/>
          <p:nvPr/>
        </p:nvSpPr>
        <p:spPr>
          <a:xfrm>
            <a:off x="443291" y="876300"/>
            <a:ext cx="5728909" cy="0"/>
          </a:xfrm>
          <a:prstGeom prst="line">
            <a:avLst/>
          </a:prstGeom>
          <a:ln w="28575" cap="rnd">
            <a:solidFill>
              <a:srgbClr val="FFFFFF"/>
            </a:solidFill>
            <a:prstDash val="sysDot"/>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6A92A2-E398-490F-9D5A-B60A7A3229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287999" cy="10287000"/>
          </a:xfrm>
          <a:prstGeom prst="rect">
            <a:avLst/>
          </a:prstGeom>
        </p:spPr>
      </p:pic>
      <p:sp>
        <p:nvSpPr>
          <p:cNvPr id="13" name="Freeform 4">
            <a:extLst>
              <a:ext uri="{FF2B5EF4-FFF2-40B4-BE49-F238E27FC236}">
                <a16:creationId xmlns:a16="http://schemas.microsoft.com/office/drawing/2014/main" id="{17C85D05-1594-431C-A3B2-8B8C594ACC7E}"/>
              </a:ext>
            </a:extLst>
          </p:cNvPr>
          <p:cNvSpPr/>
          <p:nvPr/>
        </p:nvSpPr>
        <p:spPr>
          <a:xfrm>
            <a:off x="0" y="38100"/>
            <a:ext cx="18288000" cy="10287000"/>
          </a:xfrm>
          <a:custGeom>
            <a:avLst/>
            <a:gdLst/>
            <a:ahLst/>
            <a:cxnLst/>
            <a:rect l="l" t="t" r="r" b="b"/>
            <a:pathLst>
              <a:path w="1913890" h="1913890">
                <a:moveTo>
                  <a:pt x="0" y="0"/>
                </a:moveTo>
                <a:lnTo>
                  <a:pt x="1913890" y="0"/>
                </a:lnTo>
                <a:lnTo>
                  <a:pt x="1913890" y="1913890"/>
                </a:lnTo>
                <a:lnTo>
                  <a:pt x="0" y="1913890"/>
                </a:lnTo>
                <a:close/>
              </a:path>
            </a:pathLst>
          </a:custGeom>
          <a:gradFill>
            <a:gsLst>
              <a:gs pos="19000">
                <a:schemeClr val="tx1">
                  <a:alpha val="0"/>
                </a:schemeClr>
              </a:gs>
              <a:gs pos="65000">
                <a:schemeClr val="tx1">
                  <a:alpha val="32000"/>
                </a:schemeClr>
              </a:gs>
              <a:gs pos="100000">
                <a:schemeClr val="tx1">
                  <a:alpha val="66000"/>
                </a:schemeClr>
              </a:gs>
            </a:gsLst>
            <a:lin ang="5400000" scaled="1"/>
          </a:gradFill>
        </p:spPr>
      </p:sp>
      <p:sp>
        <p:nvSpPr>
          <p:cNvPr id="17" name="TextBox 4">
            <a:extLst>
              <a:ext uri="{FF2B5EF4-FFF2-40B4-BE49-F238E27FC236}">
                <a16:creationId xmlns:a16="http://schemas.microsoft.com/office/drawing/2014/main" id="{2B3E693F-2A01-4207-88C9-E2E403949B09}"/>
              </a:ext>
            </a:extLst>
          </p:cNvPr>
          <p:cNvSpPr txBox="1"/>
          <p:nvPr/>
        </p:nvSpPr>
        <p:spPr>
          <a:xfrm>
            <a:off x="12496800" y="302476"/>
            <a:ext cx="5391523" cy="1126077"/>
          </a:xfrm>
          <a:prstGeom prst="rect">
            <a:avLst/>
          </a:prstGeom>
        </p:spPr>
        <p:txBody>
          <a:bodyPr wrap="square" lIns="0" tIns="0" rIns="0" bIns="0" rtlCol="0" anchor="t">
            <a:spAutoFit/>
          </a:bodyPr>
          <a:lstStyle/>
          <a:p>
            <a:pPr algn="r">
              <a:lnSpc>
                <a:spcPts val="2240"/>
              </a:lnSpc>
            </a:pPr>
            <a:r>
              <a:rPr lang="fr-FR">
                <a:solidFill>
                  <a:schemeClr val="bg1"/>
                </a:solidFill>
                <a:latin typeface="Now"/>
              </a:rPr>
              <a:t>Des femmes trient leurs prises de poissons pendant qu'un pêcheur s'occupe de son bateau dans le golfe de Mottama, au Myanmar</a:t>
            </a:r>
            <a:r>
              <a:rPr lang="es-ES">
                <a:solidFill>
                  <a:schemeClr val="bg1"/>
                </a:solidFill>
                <a:latin typeface="Now"/>
              </a:rPr>
              <a:t>.</a:t>
            </a:r>
            <a:br>
              <a:rPr lang="en-US">
                <a:solidFill>
                  <a:schemeClr val="bg1"/>
                </a:solidFill>
                <a:latin typeface="Now"/>
              </a:rPr>
            </a:br>
            <a:r>
              <a:rPr lang="en-US">
                <a:solidFill>
                  <a:schemeClr val="bg1"/>
                </a:solidFill>
                <a:latin typeface="Now"/>
              </a:rPr>
              <a:t>© </a:t>
            </a:r>
            <a:r>
              <a:rPr lang="en-US" err="1">
                <a:solidFill>
                  <a:schemeClr val="bg1"/>
                </a:solidFill>
                <a:latin typeface="Now"/>
              </a:rPr>
              <a:t>TSWhitty</a:t>
            </a:r>
            <a:endParaRPr lang="en-US">
              <a:solidFill>
                <a:schemeClr val="bg1"/>
              </a:solidFill>
              <a:highlight>
                <a:srgbClr val="FFFF00"/>
              </a:highlight>
              <a:latin typeface="Now"/>
            </a:endParaRPr>
          </a:p>
        </p:txBody>
      </p:sp>
      <p:sp>
        <p:nvSpPr>
          <p:cNvPr id="6" name="TextBox 2">
            <a:extLst>
              <a:ext uri="{FF2B5EF4-FFF2-40B4-BE49-F238E27FC236}">
                <a16:creationId xmlns:a16="http://schemas.microsoft.com/office/drawing/2014/main" id="{08208AB9-C757-4602-AB19-06374EB09A59}"/>
              </a:ext>
            </a:extLst>
          </p:cNvPr>
          <p:cNvSpPr txBox="1"/>
          <p:nvPr/>
        </p:nvSpPr>
        <p:spPr>
          <a:xfrm>
            <a:off x="914400" y="7379319"/>
            <a:ext cx="14935200" cy="1077218"/>
          </a:xfrm>
          <a:prstGeom prst="rect">
            <a:avLst/>
          </a:prstGeom>
        </p:spPr>
        <p:txBody>
          <a:bodyPr wrap="square" lIns="0" tIns="0" rIns="0" bIns="0" rtlCol="0" anchor="t">
            <a:spAutoFit/>
          </a:bodyPr>
          <a:lstStyle/>
          <a:p>
            <a:pPr>
              <a:lnSpc>
                <a:spcPts val="8400"/>
              </a:lnSpc>
            </a:pPr>
            <a:r>
              <a:rPr lang="en-US" sz="7000">
                <a:solidFill>
                  <a:srgbClr val="FFFFFF"/>
                </a:solidFill>
                <a:latin typeface="Now"/>
              </a:rPr>
              <a:t>Apprentissage complémentaire </a:t>
            </a:r>
            <a:endParaRPr lang="en-US" sz="5500">
              <a:solidFill>
                <a:srgbClr val="FFFFFF"/>
              </a:solidFill>
              <a:latin typeface="Now"/>
            </a:endParaRPr>
          </a:p>
        </p:txBody>
      </p:sp>
      <p:sp>
        <p:nvSpPr>
          <p:cNvPr id="7" name="TextBox 10">
            <a:extLst>
              <a:ext uri="{FF2B5EF4-FFF2-40B4-BE49-F238E27FC236}">
                <a16:creationId xmlns:a16="http://schemas.microsoft.com/office/drawing/2014/main" id="{956326A7-415F-445C-8ED6-8F65816F81DB}"/>
              </a:ext>
            </a:extLst>
          </p:cNvPr>
          <p:cNvSpPr txBox="1"/>
          <p:nvPr/>
        </p:nvSpPr>
        <p:spPr>
          <a:xfrm>
            <a:off x="457200" y="440706"/>
            <a:ext cx="11887200" cy="334707"/>
          </a:xfrm>
          <a:prstGeom prst="rect">
            <a:avLst/>
          </a:prstGeom>
        </p:spPr>
        <p:txBody>
          <a:bodyPr wrap="square" lIns="0" tIns="0" rIns="0" bIns="0" rtlCol="0" anchor="t">
            <a:spAutoFit/>
          </a:bodyPr>
          <a:lstStyle/>
          <a:p>
            <a:pPr>
              <a:lnSpc>
                <a:spcPts val="2640"/>
              </a:lnSpc>
            </a:pPr>
            <a:r>
              <a:rPr lang="fr-FR" sz="2200">
                <a:solidFill>
                  <a:srgbClr val="FFFFFF"/>
                </a:solidFill>
                <a:latin typeface="Now Bold"/>
              </a:rPr>
              <a:t>AUTONOMISATION DES FEMMES DANS LE DOMAINE DE LA CONSERVATION</a:t>
            </a:r>
            <a:endParaRPr lang="en-US" sz="2199">
              <a:solidFill>
                <a:srgbClr val="FFFFFF"/>
              </a:solidFill>
              <a:latin typeface="Now Bold"/>
            </a:endParaRPr>
          </a:p>
        </p:txBody>
      </p:sp>
      <p:sp>
        <p:nvSpPr>
          <p:cNvPr id="8" name="AutoShape 11">
            <a:extLst>
              <a:ext uri="{FF2B5EF4-FFF2-40B4-BE49-F238E27FC236}">
                <a16:creationId xmlns:a16="http://schemas.microsoft.com/office/drawing/2014/main" id="{1DE8BD39-2F72-4A43-873D-E5519D4A369E}"/>
              </a:ext>
            </a:extLst>
          </p:cNvPr>
          <p:cNvSpPr/>
          <p:nvPr/>
        </p:nvSpPr>
        <p:spPr>
          <a:xfrm>
            <a:off x="670754" y="6362700"/>
            <a:ext cx="2605846" cy="719932"/>
          </a:xfrm>
          <a:prstGeom prst="rect">
            <a:avLst/>
          </a:prstGeom>
          <a:solidFill>
            <a:srgbClr val="264653"/>
          </a:solidFill>
        </p:spPr>
      </p:sp>
      <p:sp>
        <p:nvSpPr>
          <p:cNvPr id="9" name="TextBox 12">
            <a:extLst>
              <a:ext uri="{FF2B5EF4-FFF2-40B4-BE49-F238E27FC236}">
                <a16:creationId xmlns:a16="http://schemas.microsoft.com/office/drawing/2014/main" id="{4F61F9F1-49F6-4316-9400-4FB85E8DB6EB}"/>
              </a:ext>
            </a:extLst>
          </p:cNvPr>
          <p:cNvSpPr txBox="1"/>
          <p:nvPr/>
        </p:nvSpPr>
        <p:spPr>
          <a:xfrm>
            <a:off x="751502" y="6517908"/>
            <a:ext cx="1901689" cy="485775"/>
          </a:xfrm>
          <a:prstGeom prst="rect">
            <a:avLst/>
          </a:prstGeom>
        </p:spPr>
        <p:txBody>
          <a:bodyPr lIns="0" tIns="0" rIns="0" bIns="0" rtlCol="0" anchor="t">
            <a:spAutoFit/>
          </a:bodyPr>
          <a:lstStyle/>
          <a:p>
            <a:pPr algn="ctr">
              <a:lnSpc>
                <a:spcPts val="3840"/>
              </a:lnSpc>
            </a:pPr>
            <a:r>
              <a:rPr lang="en-US" sz="3200">
                <a:solidFill>
                  <a:srgbClr val="FFFFFF"/>
                </a:solidFill>
                <a:latin typeface="Now"/>
              </a:rPr>
              <a:t>Annexe</a:t>
            </a:r>
          </a:p>
        </p:txBody>
      </p:sp>
      <p:sp>
        <p:nvSpPr>
          <p:cNvPr id="10" name="AutoShape 4">
            <a:extLst>
              <a:ext uri="{FF2B5EF4-FFF2-40B4-BE49-F238E27FC236}">
                <a16:creationId xmlns:a16="http://schemas.microsoft.com/office/drawing/2014/main" id="{FBB6EBFB-7F7D-4D12-974A-D9F541251EA5}"/>
              </a:ext>
            </a:extLst>
          </p:cNvPr>
          <p:cNvSpPr/>
          <p:nvPr/>
        </p:nvSpPr>
        <p:spPr>
          <a:xfrm>
            <a:off x="452022" y="876300"/>
            <a:ext cx="7625178" cy="0"/>
          </a:xfrm>
          <a:prstGeom prst="line">
            <a:avLst/>
          </a:prstGeom>
          <a:ln w="28575" cap="rnd">
            <a:solidFill>
              <a:srgbClr val="FFFFFF"/>
            </a:solidFill>
            <a:prstDash val="sysDot"/>
            <a:headEnd type="none" w="sm" len="sm"/>
            <a:tailEnd type="none" w="sm" len="sm"/>
          </a:ln>
        </p:spPr>
      </p:sp>
    </p:spTree>
    <p:extLst>
      <p:ext uri="{BB962C8B-B14F-4D97-AF65-F5344CB8AC3E}">
        <p14:creationId xmlns:p14="http://schemas.microsoft.com/office/powerpoint/2010/main" val="238269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57201" y="3162300"/>
            <a:ext cx="3352800" cy="2308324"/>
          </a:xfrm>
          <a:prstGeom prst="rect">
            <a:avLst/>
          </a:prstGeom>
        </p:spPr>
        <p:txBody>
          <a:bodyPr wrap="square" lIns="0" tIns="0" rIns="0" bIns="0" rtlCol="0" anchor="t">
            <a:spAutoFit/>
          </a:bodyPr>
          <a:lstStyle/>
          <a:p>
            <a:r>
              <a:rPr lang="pt-BR" sz="3000">
                <a:solidFill>
                  <a:srgbClr val="2A9D8F"/>
                </a:solidFill>
                <a:latin typeface="Now"/>
              </a:rPr>
              <a:t>Fiches de référence rapide de cette formation  </a:t>
            </a:r>
          </a:p>
          <a:p>
            <a:pPr algn="r"/>
            <a:r>
              <a:rPr lang="en-US" sz="3000">
                <a:solidFill>
                  <a:srgbClr val="F9844A"/>
                </a:solidFill>
                <a:latin typeface="Now"/>
              </a:rPr>
              <a:t>PDF</a:t>
            </a:r>
          </a:p>
        </p:txBody>
      </p:sp>
      <p:sp>
        <p:nvSpPr>
          <p:cNvPr id="7" name="TextBox 7"/>
          <p:cNvSpPr txBox="1"/>
          <p:nvPr/>
        </p:nvSpPr>
        <p:spPr>
          <a:xfrm>
            <a:off x="11432057" y="419100"/>
            <a:ext cx="6570291" cy="272126"/>
          </a:xfrm>
          <a:prstGeom prst="rect">
            <a:avLst/>
          </a:prstGeom>
        </p:spPr>
        <p:txBody>
          <a:bodyPr lIns="0" tIns="0" rIns="0" bIns="0" rtlCol="0" anchor="t">
            <a:spAutoFit/>
          </a:bodyPr>
          <a:lstStyle/>
          <a:p>
            <a:pPr algn="r">
              <a:lnSpc>
                <a:spcPts val="2240"/>
              </a:lnSpc>
            </a:pPr>
            <a:r>
              <a:rPr lang="en-US" sz="1599">
                <a:solidFill>
                  <a:srgbClr val="000000"/>
                </a:solidFill>
                <a:latin typeface="Now"/>
              </a:rPr>
              <a:t>ANNEXE | APPRENTISSAGE COMPLÉMENTAIRE</a:t>
            </a:r>
            <a:endParaRPr lang="en-US" sz="1600">
              <a:solidFill>
                <a:srgbClr val="000000"/>
              </a:solidFill>
              <a:latin typeface="Now"/>
            </a:endParaRPr>
          </a:p>
        </p:txBody>
      </p:sp>
      <p:pic>
        <p:nvPicPr>
          <p:cNvPr id="3" name="Picture 2">
            <a:extLst>
              <a:ext uri="{FF2B5EF4-FFF2-40B4-BE49-F238E27FC236}">
                <a16:creationId xmlns:a16="http://schemas.microsoft.com/office/drawing/2014/main" id="{CE82F6BA-7DE8-4B42-B578-7D9D70697B04}"/>
              </a:ext>
            </a:extLst>
          </p:cNvPr>
          <p:cNvPicPr>
            <a:picLocks noChangeAspect="1"/>
          </p:cNvPicPr>
          <p:nvPr/>
        </p:nvPicPr>
        <p:blipFill>
          <a:blip r:embed="rId2"/>
          <a:stretch>
            <a:fillRect/>
          </a:stretch>
        </p:blipFill>
        <p:spPr>
          <a:xfrm>
            <a:off x="4356478" y="419100"/>
            <a:ext cx="5838825" cy="8372475"/>
          </a:xfrm>
          <a:prstGeom prst="rect">
            <a:avLst/>
          </a:prstGeom>
        </p:spPr>
      </p:pic>
      <p:pic>
        <p:nvPicPr>
          <p:cNvPr id="6" name="Picture 5">
            <a:extLst>
              <a:ext uri="{FF2B5EF4-FFF2-40B4-BE49-F238E27FC236}">
                <a16:creationId xmlns:a16="http://schemas.microsoft.com/office/drawing/2014/main" id="{0B9DC239-8729-4FE0-B5F9-B5827737D1E0}"/>
              </a:ext>
            </a:extLst>
          </p:cNvPr>
          <p:cNvPicPr>
            <a:picLocks noChangeAspect="1"/>
          </p:cNvPicPr>
          <p:nvPr/>
        </p:nvPicPr>
        <p:blipFill>
          <a:blip r:embed="rId3"/>
          <a:stretch>
            <a:fillRect/>
          </a:stretch>
        </p:blipFill>
        <p:spPr>
          <a:xfrm>
            <a:off x="10741781" y="1645284"/>
            <a:ext cx="5810250" cy="8391525"/>
          </a:xfrm>
          <a:prstGeom prst="rect">
            <a:avLst/>
          </a:prstGeom>
        </p:spPr>
      </p:pic>
    </p:spTree>
    <p:extLst>
      <p:ext uri="{BB962C8B-B14F-4D97-AF65-F5344CB8AC3E}">
        <p14:creationId xmlns:p14="http://schemas.microsoft.com/office/powerpoint/2010/main" val="111245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51D11AD-5AF7-4767-B2C0-BE6659E1F17A}"/>
              </a:ext>
            </a:extLst>
          </p:cNvPr>
          <p:cNvSpPr/>
          <p:nvPr/>
        </p:nvSpPr>
        <p:spPr>
          <a:xfrm>
            <a:off x="5076008" y="495300"/>
            <a:ext cx="5972992" cy="2797648"/>
          </a:xfrm>
          <a:prstGeom prst="rect">
            <a:avLst/>
          </a:prstGeom>
          <a:solidFill>
            <a:srgbClr val="CC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5486400" y="1022708"/>
            <a:ext cx="4374988" cy="0"/>
          </a:xfrm>
          <a:prstGeom prst="line">
            <a:avLst/>
          </a:prstGeom>
          <a:ln w="28575" cap="rnd">
            <a:solidFill>
              <a:srgbClr val="000000"/>
            </a:solidFill>
            <a:prstDash val="sysDot"/>
            <a:headEnd type="none" w="sm" len="sm"/>
            <a:tailEnd type="none" w="sm" len="sm"/>
          </a:ln>
        </p:spPr>
      </p:sp>
      <p:sp>
        <p:nvSpPr>
          <p:cNvPr id="3" name="TextBox 3"/>
          <p:cNvSpPr txBox="1"/>
          <p:nvPr/>
        </p:nvSpPr>
        <p:spPr>
          <a:xfrm>
            <a:off x="5486400" y="1104900"/>
            <a:ext cx="5562600" cy="171829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Politique de genre du CEPF, boîte à outils, </a:t>
            </a:r>
            <a:r>
              <a:rPr lang="fr-FR" sz="2200" dirty="0" err="1">
                <a:solidFill>
                  <a:srgbClr val="1E1E1E"/>
                </a:solidFill>
                <a:latin typeface="Now"/>
              </a:rPr>
              <a:t>Gender</a:t>
            </a:r>
            <a:r>
              <a:rPr lang="fr-FR" sz="2200" dirty="0">
                <a:solidFill>
                  <a:srgbClr val="1E1E1E"/>
                </a:solidFill>
                <a:latin typeface="Now"/>
              </a:rPr>
              <a:t> </a:t>
            </a:r>
            <a:r>
              <a:rPr lang="fr-FR" sz="2200" dirty="0" err="1">
                <a:solidFill>
                  <a:srgbClr val="1E1E1E"/>
                </a:solidFill>
                <a:latin typeface="Now"/>
              </a:rPr>
              <a:t>Tracking</a:t>
            </a:r>
            <a:r>
              <a:rPr lang="fr-FR" sz="2200" dirty="0">
                <a:solidFill>
                  <a:srgbClr val="1E1E1E"/>
                </a:solidFill>
                <a:latin typeface="Now"/>
              </a:rPr>
              <a:t> Tool </a:t>
            </a:r>
            <a:r>
              <a:rPr lang="en-US" sz="2200" dirty="0">
                <a:solidFill>
                  <a:srgbClr val="1E1E1E"/>
                </a:solidFill>
                <a:latin typeface="Now"/>
                <a:hlinkClick r:id="rId2"/>
              </a:rPr>
              <a:t>www.cepf.net/grants/before-you-apply/cepf-gender</a:t>
            </a:r>
            <a:endParaRPr lang="en-US" sz="2200" dirty="0">
              <a:solidFill>
                <a:srgbClr val="1E1E1E"/>
              </a:solidFill>
              <a:latin typeface="Now"/>
            </a:endParaRPr>
          </a:p>
        </p:txBody>
      </p:sp>
      <p:sp>
        <p:nvSpPr>
          <p:cNvPr id="4" name="TextBox 4"/>
          <p:cNvSpPr txBox="1"/>
          <p:nvPr/>
        </p:nvSpPr>
        <p:spPr>
          <a:xfrm>
            <a:off x="5486400" y="495300"/>
            <a:ext cx="3589631" cy="419346"/>
          </a:xfrm>
          <a:prstGeom prst="rect">
            <a:avLst/>
          </a:prstGeom>
        </p:spPr>
        <p:txBody>
          <a:bodyPr lIns="0" tIns="0" rIns="0" bIns="0" rtlCol="0" anchor="t">
            <a:spAutoFit/>
          </a:bodyPr>
          <a:lstStyle/>
          <a:p>
            <a:pPr>
              <a:lnSpc>
                <a:spcPts val="3359"/>
              </a:lnSpc>
            </a:pPr>
            <a:r>
              <a:rPr lang="en-US" sz="2400">
                <a:solidFill>
                  <a:srgbClr val="F9844A"/>
                </a:solidFill>
                <a:latin typeface="Now Bold"/>
              </a:rPr>
              <a:t>CEPF</a:t>
            </a:r>
          </a:p>
        </p:txBody>
      </p:sp>
      <p:sp>
        <p:nvSpPr>
          <p:cNvPr id="5" name="TextBox 5"/>
          <p:cNvSpPr txBox="1"/>
          <p:nvPr/>
        </p:nvSpPr>
        <p:spPr>
          <a:xfrm>
            <a:off x="457200" y="3162300"/>
            <a:ext cx="4124998" cy="1846659"/>
          </a:xfrm>
          <a:prstGeom prst="rect">
            <a:avLst/>
          </a:prstGeom>
        </p:spPr>
        <p:txBody>
          <a:bodyPr lIns="0" tIns="0" rIns="0" bIns="0" rtlCol="0" anchor="t">
            <a:spAutoFit/>
          </a:bodyPr>
          <a:lstStyle/>
          <a:p>
            <a:r>
              <a:rPr lang="fr-FR" sz="4000">
                <a:solidFill>
                  <a:srgbClr val="2A9D8F"/>
                </a:solidFill>
                <a:latin typeface="Now"/>
              </a:rPr>
              <a:t>Les pages des organisations de conservation</a:t>
            </a:r>
            <a:endParaRPr lang="en-US" sz="4000">
              <a:solidFill>
                <a:srgbClr val="2A9D8F"/>
              </a:solidFill>
              <a:latin typeface="Now"/>
            </a:endParaRPr>
          </a:p>
        </p:txBody>
      </p:sp>
      <p:sp>
        <p:nvSpPr>
          <p:cNvPr id="8" name="TextBox 8"/>
          <p:cNvSpPr txBox="1"/>
          <p:nvPr/>
        </p:nvSpPr>
        <p:spPr>
          <a:xfrm>
            <a:off x="12056691" y="7941717"/>
            <a:ext cx="5774109" cy="1282274"/>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Informations sur les programmes, les ressources, les nouvelles, les histoires </a:t>
            </a:r>
            <a:r>
              <a:rPr lang="en-US" sz="2200" dirty="0">
                <a:solidFill>
                  <a:srgbClr val="1E1E1E"/>
                </a:solidFill>
                <a:latin typeface="Now"/>
                <a:hlinkClick r:id="rId3"/>
              </a:rPr>
              <a:t>womensearthalliance.org</a:t>
            </a:r>
            <a:endParaRPr lang="en-US" sz="2200" dirty="0">
              <a:solidFill>
                <a:srgbClr val="1E1E1E"/>
              </a:solidFill>
              <a:latin typeface="Now"/>
            </a:endParaRPr>
          </a:p>
        </p:txBody>
      </p:sp>
      <p:sp>
        <p:nvSpPr>
          <p:cNvPr id="9" name="AutoShape 9"/>
          <p:cNvSpPr/>
          <p:nvPr/>
        </p:nvSpPr>
        <p:spPr>
          <a:xfrm>
            <a:off x="12097189" y="7941717"/>
            <a:ext cx="4976600" cy="0"/>
          </a:xfrm>
          <a:prstGeom prst="line">
            <a:avLst/>
          </a:prstGeom>
          <a:ln w="28575" cap="rnd">
            <a:solidFill>
              <a:srgbClr val="000000"/>
            </a:solidFill>
            <a:prstDash val="sysDot"/>
            <a:headEnd type="none" w="sm" len="sm"/>
            <a:tailEnd type="none" w="sm" len="sm"/>
          </a:ln>
        </p:spPr>
      </p:sp>
      <p:sp>
        <p:nvSpPr>
          <p:cNvPr id="10" name="TextBox 10"/>
          <p:cNvSpPr txBox="1"/>
          <p:nvPr/>
        </p:nvSpPr>
        <p:spPr>
          <a:xfrm>
            <a:off x="12127888" y="7414309"/>
            <a:ext cx="4083247"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Women’s Earth Alliance</a:t>
            </a:r>
          </a:p>
        </p:txBody>
      </p:sp>
      <p:sp>
        <p:nvSpPr>
          <p:cNvPr id="11" name="AutoShape 11"/>
          <p:cNvSpPr/>
          <p:nvPr/>
        </p:nvSpPr>
        <p:spPr>
          <a:xfrm>
            <a:off x="5486400" y="4111615"/>
            <a:ext cx="4374988" cy="0"/>
          </a:xfrm>
          <a:prstGeom prst="line">
            <a:avLst/>
          </a:prstGeom>
          <a:ln w="28575" cap="rnd">
            <a:solidFill>
              <a:srgbClr val="000000"/>
            </a:solidFill>
            <a:prstDash val="sysDot"/>
            <a:headEnd type="none" w="sm" len="sm"/>
            <a:tailEnd type="none" w="sm" len="sm"/>
          </a:ln>
        </p:spPr>
      </p:sp>
      <p:sp>
        <p:nvSpPr>
          <p:cNvPr id="12" name="TextBox 12"/>
          <p:cNvSpPr txBox="1"/>
          <p:nvPr/>
        </p:nvSpPr>
        <p:spPr>
          <a:xfrm>
            <a:off x="5486401" y="4166026"/>
            <a:ext cx="5562600" cy="846257"/>
          </a:xfrm>
          <a:prstGeom prst="rect">
            <a:avLst/>
          </a:prstGeom>
        </p:spPr>
        <p:txBody>
          <a:bodyPr wrap="square" lIns="0" tIns="0" rIns="0" bIns="0" rtlCol="0" anchor="t">
            <a:spAutoFit/>
          </a:bodyPr>
          <a:lstStyle/>
          <a:p>
            <a:pPr>
              <a:lnSpc>
                <a:spcPts val="3359"/>
              </a:lnSpc>
            </a:pPr>
            <a:r>
              <a:rPr lang="en-US" sz="2200" dirty="0">
                <a:solidFill>
                  <a:srgbClr val="1E1E1E"/>
                </a:solidFill>
                <a:latin typeface="Now"/>
              </a:rPr>
              <a:t>Nouvelles, publications, </a:t>
            </a:r>
            <a:r>
              <a:rPr lang="en-US" sz="2200" dirty="0" err="1">
                <a:solidFill>
                  <a:srgbClr val="1E1E1E"/>
                </a:solidFill>
                <a:latin typeface="Now"/>
              </a:rPr>
              <a:t>lignes</a:t>
            </a:r>
            <a:r>
              <a:rPr lang="en-US" sz="2200" dirty="0">
                <a:solidFill>
                  <a:srgbClr val="1E1E1E"/>
                </a:solidFill>
                <a:latin typeface="Now"/>
              </a:rPr>
              <a:t> directrices </a:t>
            </a:r>
            <a:r>
              <a:rPr lang="en-US" sz="2200" dirty="0">
                <a:solidFill>
                  <a:srgbClr val="1E1E1E"/>
                </a:solidFill>
                <a:latin typeface="Now"/>
                <a:hlinkClick r:id="rId4"/>
              </a:rPr>
              <a:t>www.iucn.org/theme/gender</a:t>
            </a:r>
            <a:endParaRPr lang="en-US" sz="2200" dirty="0">
              <a:solidFill>
                <a:srgbClr val="1E1E1E"/>
              </a:solidFill>
              <a:latin typeface="Now"/>
            </a:endParaRPr>
          </a:p>
        </p:txBody>
      </p:sp>
      <p:sp>
        <p:nvSpPr>
          <p:cNvPr id="13" name="TextBox 13"/>
          <p:cNvSpPr txBox="1"/>
          <p:nvPr/>
        </p:nvSpPr>
        <p:spPr>
          <a:xfrm>
            <a:off x="5486400" y="3584206"/>
            <a:ext cx="3589631" cy="419346"/>
          </a:xfrm>
          <a:prstGeom prst="rect">
            <a:avLst/>
          </a:prstGeom>
        </p:spPr>
        <p:txBody>
          <a:bodyPr lIns="0" tIns="0" rIns="0" bIns="0" rtlCol="0" anchor="t">
            <a:spAutoFit/>
          </a:bodyPr>
          <a:lstStyle/>
          <a:p>
            <a:pPr>
              <a:lnSpc>
                <a:spcPts val="3359"/>
              </a:lnSpc>
            </a:pPr>
            <a:r>
              <a:rPr lang="en-US" sz="2400">
                <a:solidFill>
                  <a:srgbClr val="F9844A"/>
                </a:solidFill>
                <a:latin typeface="Now Bold"/>
              </a:rPr>
              <a:t>IUCN</a:t>
            </a:r>
          </a:p>
        </p:txBody>
      </p:sp>
      <p:sp>
        <p:nvSpPr>
          <p:cNvPr id="14" name="AutoShape 14"/>
          <p:cNvSpPr/>
          <p:nvPr/>
        </p:nvSpPr>
        <p:spPr>
          <a:xfrm>
            <a:off x="5486400" y="6660316"/>
            <a:ext cx="4805588" cy="0"/>
          </a:xfrm>
          <a:prstGeom prst="line">
            <a:avLst/>
          </a:prstGeom>
          <a:ln w="28575" cap="rnd">
            <a:solidFill>
              <a:srgbClr val="000000"/>
            </a:solidFill>
            <a:prstDash val="sysDot"/>
            <a:headEnd type="none" w="sm" len="sm"/>
            <a:tailEnd type="none" w="sm" len="sm"/>
          </a:ln>
        </p:spPr>
      </p:sp>
      <p:sp>
        <p:nvSpPr>
          <p:cNvPr id="15" name="TextBox 15"/>
          <p:cNvSpPr txBox="1"/>
          <p:nvPr/>
        </p:nvSpPr>
        <p:spPr>
          <a:xfrm>
            <a:off x="5486400" y="6701809"/>
            <a:ext cx="5943600" cy="171829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Lignes directrices, leçons apprises, vidéos</a:t>
            </a:r>
          </a:p>
          <a:p>
            <a:pPr>
              <a:lnSpc>
                <a:spcPts val="3359"/>
              </a:lnSpc>
            </a:pPr>
            <a:r>
              <a:rPr lang="en-US" sz="2200" dirty="0">
                <a:solidFill>
                  <a:srgbClr val="1E1E1E"/>
                </a:solidFill>
                <a:latin typeface="Now"/>
                <a:hlinkClick r:id="rId5"/>
              </a:rPr>
              <a:t>www.conservation.org/priorities/gender-equality</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16" name="TextBox 16"/>
          <p:cNvSpPr txBox="1"/>
          <p:nvPr/>
        </p:nvSpPr>
        <p:spPr>
          <a:xfrm>
            <a:off x="5486400" y="6132907"/>
            <a:ext cx="4805588"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Conservation International</a:t>
            </a:r>
          </a:p>
        </p:txBody>
      </p:sp>
      <p:sp>
        <p:nvSpPr>
          <p:cNvPr id="17" name="AutoShape 17"/>
          <p:cNvSpPr/>
          <p:nvPr/>
        </p:nvSpPr>
        <p:spPr>
          <a:xfrm>
            <a:off x="12112512" y="5335483"/>
            <a:ext cx="4530676" cy="0"/>
          </a:xfrm>
          <a:prstGeom prst="line">
            <a:avLst/>
          </a:prstGeom>
          <a:ln w="28575" cap="rnd">
            <a:solidFill>
              <a:srgbClr val="000000"/>
            </a:solidFill>
            <a:prstDash val="sysDot"/>
            <a:headEnd type="none" w="sm" len="sm"/>
            <a:tailEnd type="none" w="sm" len="sm"/>
          </a:ln>
        </p:spPr>
      </p:sp>
      <p:sp>
        <p:nvSpPr>
          <p:cNvPr id="18" name="TextBox 18"/>
          <p:cNvSpPr txBox="1"/>
          <p:nvPr/>
        </p:nvSpPr>
        <p:spPr>
          <a:xfrm>
            <a:off x="12048556" y="5329734"/>
            <a:ext cx="6391844" cy="846257"/>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Rapports, histoires, domaines de travail</a:t>
            </a:r>
          </a:p>
          <a:p>
            <a:pPr>
              <a:lnSpc>
                <a:spcPts val="3359"/>
              </a:lnSpc>
            </a:pPr>
            <a:r>
              <a:rPr lang="en-US" sz="2200" dirty="0">
                <a:solidFill>
                  <a:srgbClr val="1E1E1E"/>
                </a:solidFill>
                <a:latin typeface="Now"/>
                <a:hlinkClick r:id="rId6"/>
              </a:rPr>
              <a:t>www.unep.org/explore-topics/gender</a:t>
            </a:r>
            <a:endParaRPr lang="en-US" sz="2200" dirty="0">
              <a:solidFill>
                <a:srgbClr val="1E1E1E"/>
              </a:solidFill>
              <a:latin typeface="Now"/>
            </a:endParaRPr>
          </a:p>
        </p:txBody>
      </p:sp>
      <p:sp>
        <p:nvSpPr>
          <p:cNvPr id="19" name="TextBox 19"/>
          <p:cNvSpPr txBox="1"/>
          <p:nvPr/>
        </p:nvSpPr>
        <p:spPr>
          <a:xfrm>
            <a:off x="12140460" y="4808075"/>
            <a:ext cx="371737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UNEP</a:t>
            </a:r>
          </a:p>
        </p:txBody>
      </p:sp>
      <p:sp>
        <p:nvSpPr>
          <p:cNvPr id="27" name="AutoShape 2">
            <a:extLst>
              <a:ext uri="{FF2B5EF4-FFF2-40B4-BE49-F238E27FC236}">
                <a16:creationId xmlns:a16="http://schemas.microsoft.com/office/drawing/2014/main" id="{9BB1C9D1-9739-4C98-BB41-B5111EE8D071}"/>
              </a:ext>
            </a:extLst>
          </p:cNvPr>
          <p:cNvSpPr/>
          <p:nvPr/>
        </p:nvSpPr>
        <p:spPr>
          <a:xfrm>
            <a:off x="12112512" y="2504817"/>
            <a:ext cx="4530676" cy="0"/>
          </a:xfrm>
          <a:prstGeom prst="line">
            <a:avLst/>
          </a:prstGeom>
          <a:ln w="28575" cap="rnd">
            <a:solidFill>
              <a:srgbClr val="000000"/>
            </a:solidFill>
            <a:prstDash val="sysDot"/>
            <a:headEnd type="none" w="sm" len="sm"/>
            <a:tailEnd type="none" w="sm" len="sm"/>
          </a:ln>
        </p:spPr>
      </p:sp>
      <p:sp>
        <p:nvSpPr>
          <p:cNvPr id="28" name="TextBox 3">
            <a:extLst>
              <a:ext uri="{FF2B5EF4-FFF2-40B4-BE49-F238E27FC236}">
                <a16:creationId xmlns:a16="http://schemas.microsoft.com/office/drawing/2014/main" id="{F5198F4A-2012-447C-B736-7F1DD49884FB}"/>
              </a:ext>
            </a:extLst>
          </p:cNvPr>
          <p:cNvSpPr txBox="1"/>
          <p:nvPr/>
        </p:nvSpPr>
        <p:spPr>
          <a:xfrm>
            <a:off x="12056691" y="2510809"/>
            <a:ext cx="6155109" cy="1718291"/>
          </a:xfrm>
          <a:prstGeom prst="rect">
            <a:avLst/>
          </a:prstGeom>
        </p:spPr>
        <p:txBody>
          <a:bodyPr wrap="square" lIns="0" tIns="0" rIns="0" bIns="0" rtlCol="0" anchor="t">
            <a:spAutoFit/>
          </a:bodyPr>
          <a:lstStyle/>
          <a:p>
            <a:pPr>
              <a:lnSpc>
                <a:spcPts val="3359"/>
              </a:lnSpc>
            </a:pPr>
            <a:r>
              <a:rPr lang="en-US" sz="2200" dirty="0" err="1">
                <a:solidFill>
                  <a:srgbClr val="1E1E1E"/>
                </a:solidFill>
                <a:latin typeface="Now"/>
              </a:rPr>
              <a:t>Projets</a:t>
            </a:r>
            <a:r>
              <a:rPr lang="en-US" sz="2200" dirty="0">
                <a:solidFill>
                  <a:srgbClr val="1E1E1E"/>
                </a:solidFill>
                <a:latin typeface="Now"/>
              </a:rPr>
              <a:t>, </a:t>
            </a:r>
            <a:r>
              <a:rPr lang="en-US" sz="2200" dirty="0" err="1">
                <a:solidFill>
                  <a:srgbClr val="1E1E1E"/>
                </a:solidFill>
                <a:latin typeface="Now"/>
              </a:rPr>
              <a:t>manuels</a:t>
            </a:r>
            <a:r>
              <a:rPr lang="en-US" sz="2200" dirty="0">
                <a:solidFill>
                  <a:srgbClr val="1E1E1E"/>
                </a:solidFill>
                <a:latin typeface="Now"/>
              </a:rPr>
              <a:t>, blogs </a:t>
            </a:r>
            <a:r>
              <a:rPr lang="en-US" sz="2200" dirty="0">
                <a:solidFill>
                  <a:srgbClr val="1E1E1E"/>
                </a:solidFill>
                <a:latin typeface="Now"/>
                <a:hlinkClick r:id="rId7"/>
              </a:rPr>
              <a:t>www.worldfishcenter.org/research-theme/gender</a:t>
            </a:r>
            <a:r>
              <a:rPr lang="en-US" sz="2200" dirty="0">
                <a:solidFill>
                  <a:srgbClr val="1E1E1E"/>
                </a:solidFill>
                <a:latin typeface="Now"/>
              </a:rPr>
              <a:t> </a:t>
            </a:r>
          </a:p>
          <a:p>
            <a:pPr>
              <a:lnSpc>
                <a:spcPts val="3359"/>
              </a:lnSpc>
            </a:pPr>
            <a:endParaRPr lang="en-US" sz="2200" dirty="0">
              <a:solidFill>
                <a:srgbClr val="1E1E1E"/>
              </a:solidFill>
              <a:latin typeface="Now"/>
            </a:endParaRPr>
          </a:p>
        </p:txBody>
      </p:sp>
      <p:sp>
        <p:nvSpPr>
          <p:cNvPr id="29" name="TextBox 4">
            <a:extLst>
              <a:ext uri="{FF2B5EF4-FFF2-40B4-BE49-F238E27FC236}">
                <a16:creationId xmlns:a16="http://schemas.microsoft.com/office/drawing/2014/main" id="{E10712AD-421B-454B-894F-4C4978A3E461}"/>
              </a:ext>
            </a:extLst>
          </p:cNvPr>
          <p:cNvSpPr txBox="1"/>
          <p:nvPr/>
        </p:nvSpPr>
        <p:spPr>
          <a:xfrm>
            <a:off x="12140460" y="1977409"/>
            <a:ext cx="371737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WorldFish</a:t>
            </a:r>
          </a:p>
        </p:txBody>
      </p:sp>
      <p:sp>
        <p:nvSpPr>
          <p:cNvPr id="30" name="AutoShape 14">
            <a:extLst>
              <a:ext uri="{FF2B5EF4-FFF2-40B4-BE49-F238E27FC236}">
                <a16:creationId xmlns:a16="http://schemas.microsoft.com/office/drawing/2014/main" id="{FB29E135-2307-46EB-83A2-DE464F3F72C0}"/>
              </a:ext>
            </a:extLst>
          </p:cNvPr>
          <p:cNvSpPr/>
          <p:nvPr/>
        </p:nvSpPr>
        <p:spPr>
          <a:xfrm>
            <a:off x="5486400" y="9229933"/>
            <a:ext cx="4805588" cy="0"/>
          </a:xfrm>
          <a:prstGeom prst="line">
            <a:avLst/>
          </a:prstGeom>
          <a:ln w="28575" cap="rnd">
            <a:solidFill>
              <a:srgbClr val="000000"/>
            </a:solidFill>
            <a:prstDash val="sysDot"/>
            <a:headEnd type="none" w="sm" len="sm"/>
            <a:tailEnd type="none" w="sm" len="sm"/>
          </a:ln>
        </p:spPr>
      </p:sp>
      <p:sp>
        <p:nvSpPr>
          <p:cNvPr id="31" name="TextBox 15">
            <a:extLst>
              <a:ext uri="{FF2B5EF4-FFF2-40B4-BE49-F238E27FC236}">
                <a16:creationId xmlns:a16="http://schemas.microsoft.com/office/drawing/2014/main" id="{50A9915C-735F-4C97-9E3F-892012570D55}"/>
              </a:ext>
            </a:extLst>
          </p:cNvPr>
          <p:cNvSpPr txBox="1"/>
          <p:nvPr/>
        </p:nvSpPr>
        <p:spPr>
          <a:xfrm>
            <a:off x="5486400" y="9271426"/>
            <a:ext cx="5943600" cy="1282274"/>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Liste des partenaires, rapports, protocoles</a:t>
            </a:r>
          </a:p>
          <a:p>
            <a:pPr>
              <a:lnSpc>
                <a:spcPts val="3359"/>
              </a:lnSpc>
            </a:pPr>
            <a:r>
              <a:rPr lang="en-US" sz="2200" dirty="0">
                <a:solidFill>
                  <a:srgbClr val="1E1E1E"/>
                </a:solidFill>
                <a:latin typeface="Now"/>
                <a:hlinkClick r:id="rId8"/>
              </a:rPr>
              <a:t>www.womenandrivers.com/</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32" name="TextBox 16">
            <a:extLst>
              <a:ext uri="{FF2B5EF4-FFF2-40B4-BE49-F238E27FC236}">
                <a16:creationId xmlns:a16="http://schemas.microsoft.com/office/drawing/2014/main" id="{E277591A-AB5F-4216-B417-77BE2FB87EE8}"/>
              </a:ext>
            </a:extLst>
          </p:cNvPr>
          <p:cNvSpPr txBox="1"/>
          <p:nvPr/>
        </p:nvSpPr>
        <p:spPr>
          <a:xfrm>
            <a:off x="5486400" y="8702524"/>
            <a:ext cx="4805588"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Women &amp; Rivers Network</a:t>
            </a:r>
          </a:p>
        </p:txBody>
      </p:sp>
      <p:sp>
        <p:nvSpPr>
          <p:cNvPr id="26" name="TextBox 7">
            <a:extLst>
              <a:ext uri="{FF2B5EF4-FFF2-40B4-BE49-F238E27FC236}">
                <a16:creationId xmlns:a16="http://schemas.microsoft.com/office/drawing/2014/main" id="{C0789EF1-9B87-472C-B35E-E2829097A9C1}"/>
              </a:ext>
            </a:extLst>
          </p:cNvPr>
          <p:cNvSpPr txBox="1"/>
          <p:nvPr/>
        </p:nvSpPr>
        <p:spPr>
          <a:xfrm>
            <a:off x="11432057" y="419100"/>
            <a:ext cx="6570291" cy="272126"/>
          </a:xfrm>
          <a:prstGeom prst="rect">
            <a:avLst/>
          </a:prstGeom>
        </p:spPr>
        <p:txBody>
          <a:bodyPr lIns="0" tIns="0" rIns="0" bIns="0" rtlCol="0" anchor="t">
            <a:spAutoFit/>
          </a:bodyPr>
          <a:lstStyle/>
          <a:p>
            <a:pPr algn="r">
              <a:lnSpc>
                <a:spcPts val="2240"/>
              </a:lnSpc>
            </a:pPr>
            <a:r>
              <a:rPr lang="en-US" sz="1599">
                <a:solidFill>
                  <a:srgbClr val="000000"/>
                </a:solidFill>
                <a:latin typeface="Now"/>
              </a:rPr>
              <a:t>ANNEXE | APPRENTISSAGE COMPLÉMENTAIRE</a:t>
            </a:r>
            <a:endParaRPr lang="en-US" sz="1600">
              <a:solidFill>
                <a:srgbClr val="000000"/>
              </a:solidFill>
              <a:latin typeface="Now"/>
            </a:endParaRPr>
          </a:p>
        </p:txBody>
      </p:sp>
    </p:spTree>
    <p:extLst>
      <p:ext uri="{BB962C8B-B14F-4D97-AF65-F5344CB8AC3E}">
        <p14:creationId xmlns:p14="http://schemas.microsoft.com/office/powerpoint/2010/main" val="315763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3C1F630-402E-4540-B041-F11A40A6A44E}"/>
              </a:ext>
            </a:extLst>
          </p:cNvPr>
          <p:cNvSpPr/>
          <p:nvPr/>
        </p:nvSpPr>
        <p:spPr>
          <a:xfrm>
            <a:off x="5076008" y="419106"/>
            <a:ext cx="5972992" cy="3568878"/>
          </a:xfrm>
          <a:prstGeom prst="rect">
            <a:avLst/>
          </a:prstGeom>
          <a:solidFill>
            <a:srgbClr val="CC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5486400" y="1556108"/>
            <a:ext cx="4374988" cy="0"/>
          </a:xfrm>
          <a:prstGeom prst="line">
            <a:avLst/>
          </a:prstGeom>
          <a:ln w="28575" cap="rnd">
            <a:solidFill>
              <a:srgbClr val="000000"/>
            </a:solidFill>
            <a:prstDash val="sysDot"/>
            <a:headEnd type="none" w="sm" len="sm"/>
            <a:tailEnd type="none" w="sm" len="sm"/>
          </a:ln>
        </p:spPr>
      </p:sp>
      <p:sp>
        <p:nvSpPr>
          <p:cNvPr id="3" name="TextBox 3"/>
          <p:cNvSpPr txBox="1"/>
          <p:nvPr/>
        </p:nvSpPr>
        <p:spPr>
          <a:xfrm>
            <a:off x="5486400" y="1638300"/>
            <a:ext cx="5562600" cy="2154308"/>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Informations sur l'objectif 5 (atteindre le genre) avec des publications et des déclarations</a:t>
            </a:r>
          </a:p>
          <a:p>
            <a:pPr>
              <a:lnSpc>
                <a:spcPts val="3359"/>
              </a:lnSpc>
            </a:pPr>
            <a:r>
              <a:rPr lang="en-US" sz="2200" dirty="0">
                <a:solidFill>
                  <a:srgbClr val="1E1E1E"/>
                </a:solidFill>
                <a:latin typeface="Now"/>
                <a:hlinkClick r:id="rId2"/>
              </a:rPr>
              <a:t>sdgs.un.org/topics/gender-equality-and-</a:t>
            </a:r>
            <a:r>
              <a:rPr lang="en-US" sz="2200" dirty="0" err="1">
                <a:solidFill>
                  <a:srgbClr val="1E1E1E"/>
                </a:solidFill>
                <a:latin typeface="Now"/>
                <a:hlinkClick r:id="rId2"/>
              </a:rPr>
              <a:t>womens</a:t>
            </a:r>
            <a:r>
              <a:rPr lang="en-US" sz="2200" dirty="0">
                <a:solidFill>
                  <a:srgbClr val="1E1E1E"/>
                </a:solidFill>
                <a:latin typeface="Now"/>
                <a:hlinkClick r:id="rId2"/>
              </a:rPr>
              <a:t>-empowerment</a:t>
            </a:r>
            <a:endParaRPr lang="en-US" sz="2200" dirty="0">
              <a:solidFill>
                <a:srgbClr val="1E1E1E"/>
              </a:solidFill>
              <a:latin typeface="Now"/>
            </a:endParaRPr>
          </a:p>
        </p:txBody>
      </p:sp>
      <p:sp>
        <p:nvSpPr>
          <p:cNvPr id="4" name="TextBox 4"/>
          <p:cNvSpPr txBox="1"/>
          <p:nvPr/>
        </p:nvSpPr>
        <p:spPr>
          <a:xfrm>
            <a:off x="5486400" y="647700"/>
            <a:ext cx="5562600" cy="855362"/>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Objectifs de Développement Durable</a:t>
            </a:r>
          </a:p>
        </p:txBody>
      </p:sp>
      <p:sp>
        <p:nvSpPr>
          <p:cNvPr id="5" name="TextBox 5"/>
          <p:cNvSpPr txBox="1"/>
          <p:nvPr/>
        </p:nvSpPr>
        <p:spPr>
          <a:xfrm>
            <a:off x="565355" y="3162300"/>
            <a:ext cx="4124998" cy="1846659"/>
          </a:xfrm>
          <a:prstGeom prst="rect">
            <a:avLst/>
          </a:prstGeom>
        </p:spPr>
        <p:txBody>
          <a:bodyPr lIns="0" tIns="0" rIns="0" bIns="0" rtlCol="0" anchor="t">
            <a:spAutoFit/>
          </a:bodyPr>
          <a:lstStyle/>
          <a:p>
            <a:r>
              <a:rPr lang="fr-FR" sz="4000" dirty="0">
                <a:solidFill>
                  <a:srgbClr val="2A9D8F"/>
                </a:solidFill>
                <a:latin typeface="Now"/>
              </a:rPr>
              <a:t>Informations générales sur le genre</a:t>
            </a:r>
            <a:endParaRPr lang="en-US" sz="4000" dirty="0">
              <a:solidFill>
                <a:srgbClr val="2A9D8F"/>
              </a:solidFill>
              <a:latin typeface="Now"/>
            </a:endParaRPr>
          </a:p>
        </p:txBody>
      </p:sp>
      <p:sp>
        <p:nvSpPr>
          <p:cNvPr id="11" name="AutoShape 11"/>
          <p:cNvSpPr/>
          <p:nvPr/>
        </p:nvSpPr>
        <p:spPr>
          <a:xfrm>
            <a:off x="5486400" y="5864215"/>
            <a:ext cx="4374988" cy="0"/>
          </a:xfrm>
          <a:prstGeom prst="line">
            <a:avLst/>
          </a:prstGeom>
          <a:ln w="28575" cap="rnd">
            <a:solidFill>
              <a:srgbClr val="000000"/>
            </a:solidFill>
            <a:prstDash val="sysDot"/>
            <a:headEnd type="none" w="sm" len="sm"/>
            <a:tailEnd type="none" w="sm" len="sm"/>
          </a:ln>
        </p:spPr>
      </p:sp>
      <p:sp>
        <p:nvSpPr>
          <p:cNvPr id="12" name="TextBox 12"/>
          <p:cNvSpPr txBox="1"/>
          <p:nvPr/>
        </p:nvSpPr>
        <p:spPr>
          <a:xfrm>
            <a:off x="5486400" y="5918626"/>
            <a:ext cx="5945657" cy="1282274"/>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Stratégie du PNUD pour le genre 2018-2021 </a:t>
            </a:r>
            <a:r>
              <a:rPr lang="en-US" sz="2200" dirty="0">
                <a:solidFill>
                  <a:srgbClr val="1E1E1E"/>
                </a:solidFill>
                <a:latin typeface="Now"/>
                <a:hlinkClick r:id="rId3"/>
              </a:rPr>
              <a:t>www.undp.org/publications/undp-gender-equality-strategy-2018-2021</a:t>
            </a:r>
            <a:endParaRPr lang="en-US" sz="2200" dirty="0">
              <a:solidFill>
                <a:srgbClr val="1E1E1E"/>
              </a:solidFill>
              <a:latin typeface="Now"/>
            </a:endParaRPr>
          </a:p>
        </p:txBody>
      </p:sp>
      <p:sp>
        <p:nvSpPr>
          <p:cNvPr id="13" name="TextBox 13"/>
          <p:cNvSpPr txBox="1"/>
          <p:nvPr/>
        </p:nvSpPr>
        <p:spPr>
          <a:xfrm>
            <a:off x="5486400" y="5336806"/>
            <a:ext cx="3589631" cy="419346"/>
          </a:xfrm>
          <a:prstGeom prst="rect">
            <a:avLst/>
          </a:prstGeom>
        </p:spPr>
        <p:txBody>
          <a:bodyPr lIns="0" tIns="0" rIns="0" bIns="0" rtlCol="0" anchor="t">
            <a:spAutoFit/>
          </a:bodyPr>
          <a:lstStyle/>
          <a:p>
            <a:pPr>
              <a:lnSpc>
                <a:spcPts val="3359"/>
              </a:lnSpc>
            </a:pPr>
            <a:r>
              <a:rPr lang="en-US" sz="2400">
                <a:solidFill>
                  <a:srgbClr val="F9844A"/>
                </a:solidFill>
                <a:latin typeface="Now Bold"/>
              </a:rPr>
              <a:t>PNUD</a:t>
            </a:r>
          </a:p>
        </p:txBody>
      </p:sp>
      <p:sp>
        <p:nvSpPr>
          <p:cNvPr id="14" name="AutoShape 14"/>
          <p:cNvSpPr/>
          <p:nvPr/>
        </p:nvSpPr>
        <p:spPr>
          <a:xfrm>
            <a:off x="12039601" y="7880709"/>
            <a:ext cx="4805588" cy="0"/>
          </a:xfrm>
          <a:prstGeom prst="line">
            <a:avLst/>
          </a:prstGeom>
          <a:ln w="28575" cap="rnd">
            <a:solidFill>
              <a:srgbClr val="000000"/>
            </a:solidFill>
            <a:prstDash val="sysDot"/>
            <a:headEnd type="none" w="sm" len="sm"/>
            <a:tailEnd type="none" w="sm" len="sm"/>
          </a:ln>
        </p:spPr>
      </p:sp>
      <p:sp>
        <p:nvSpPr>
          <p:cNvPr id="15" name="TextBox 15"/>
          <p:cNvSpPr txBox="1"/>
          <p:nvPr/>
        </p:nvSpPr>
        <p:spPr>
          <a:xfrm>
            <a:off x="12039601" y="7922202"/>
            <a:ext cx="5943600" cy="846257"/>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Publications, vidéos, liens vers e-learning</a:t>
            </a:r>
          </a:p>
          <a:p>
            <a:pPr>
              <a:lnSpc>
                <a:spcPts val="3359"/>
              </a:lnSpc>
            </a:pPr>
            <a:r>
              <a:rPr lang="en-US" sz="2200" dirty="0">
                <a:solidFill>
                  <a:srgbClr val="1E1E1E"/>
                </a:solidFill>
                <a:latin typeface="Now"/>
                <a:hlinkClick r:id="rId4"/>
              </a:rPr>
              <a:t>www.fao.org/gender/en</a:t>
            </a:r>
            <a:endParaRPr lang="en-US" sz="2200" dirty="0">
              <a:solidFill>
                <a:srgbClr val="1E1E1E"/>
              </a:solidFill>
              <a:latin typeface="Now"/>
            </a:endParaRPr>
          </a:p>
        </p:txBody>
      </p:sp>
      <p:sp>
        <p:nvSpPr>
          <p:cNvPr id="16" name="TextBox 16"/>
          <p:cNvSpPr txBox="1"/>
          <p:nvPr/>
        </p:nvSpPr>
        <p:spPr>
          <a:xfrm>
            <a:off x="12039600" y="7353300"/>
            <a:ext cx="5411029"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FAO</a:t>
            </a:r>
          </a:p>
        </p:txBody>
      </p:sp>
      <p:sp>
        <p:nvSpPr>
          <p:cNvPr id="22" name="AutoShape 14">
            <a:extLst>
              <a:ext uri="{FF2B5EF4-FFF2-40B4-BE49-F238E27FC236}">
                <a16:creationId xmlns:a16="http://schemas.microsoft.com/office/drawing/2014/main" id="{C88FF479-8F1D-466A-A688-C41E4EE87E55}"/>
              </a:ext>
            </a:extLst>
          </p:cNvPr>
          <p:cNvSpPr/>
          <p:nvPr/>
        </p:nvSpPr>
        <p:spPr>
          <a:xfrm>
            <a:off x="12056691" y="4353133"/>
            <a:ext cx="4805588" cy="0"/>
          </a:xfrm>
          <a:prstGeom prst="line">
            <a:avLst/>
          </a:prstGeom>
          <a:ln w="28575" cap="rnd">
            <a:solidFill>
              <a:srgbClr val="000000"/>
            </a:solidFill>
            <a:prstDash val="sysDot"/>
            <a:headEnd type="none" w="sm" len="sm"/>
            <a:tailEnd type="none" w="sm" len="sm"/>
          </a:ln>
        </p:spPr>
      </p:sp>
      <p:sp>
        <p:nvSpPr>
          <p:cNvPr id="23" name="TextBox 15">
            <a:extLst>
              <a:ext uri="{FF2B5EF4-FFF2-40B4-BE49-F238E27FC236}">
                <a16:creationId xmlns:a16="http://schemas.microsoft.com/office/drawing/2014/main" id="{C2B85B72-ADF6-4447-8A6C-B4F2ECE37198}"/>
              </a:ext>
            </a:extLst>
          </p:cNvPr>
          <p:cNvSpPr txBox="1"/>
          <p:nvPr/>
        </p:nvSpPr>
        <p:spPr>
          <a:xfrm>
            <a:off x="12056691" y="4394626"/>
            <a:ext cx="5943600" cy="1282274"/>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Webinaires, blogs et études de cas </a:t>
            </a:r>
            <a:r>
              <a:rPr lang="en-US" sz="2200" dirty="0">
                <a:solidFill>
                  <a:srgbClr val="1E1E1E"/>
                </a:solidFill>
                <a:latin typeface="Now"/>
                <a:hlinkClick r:id="rId5"/>
              </a:rPr>
              <a:t>www.iied.org/gender</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24" name="TextBox 16">
            <a:extLst>
              <a:ext uri="{FF2B5EF4-FFF2-40B4-BE49-F238E27FC236}">
                <a16:creationId xmlns:a16="http://schemas.microsoft.com/office/drawing/2014/main" id="{4C612E91-19E4-4A88-BC40-AF93D4473C63}"/>
              </a:ext>
            </a:extLst>
          </p:cNvPr>
          <p:cNvSpPr txBox="1"/>
          <p:nvPr/>
        </p:nvSpPr>
        <p:spPr>
          <a:xfrm>
            <a:off x="12056691" y="3386957"/>
            <a:ext cx="5411029" cy="855362"/>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International Institute for Environment and Development</a:t>
            </a:r>
          </a:p>
        </p:txBody>
      </p:sp>
      <p:sp>
        <p:nvSpPr>
          <p:cNvPr id="17" name="TextBox 7">
            <a:extLst>
              <a:ext uri="{FF2B5EF4-FFF2-40B4-BE49-F238E27FC236}">
                <a16:creationId xmlns:a16="http://schemas.microsoft.com/office/drawing/2014/main" id="{6EB93015-4F40-461B-91A4-B31853D9C52F}"/>
              </a:ext>
            </a:extLst>
          </p:cNvPr>
          <p:cNvSpPr txBox="1"/>
          <p:nvPr/>
        </p:nvSpPr>
        <p:spPr>
          <a:xfrm>
            <a:off x="11432057" y="419100"/>
            <a:ext cx="6570291" cy="272126"/>
          </a:xfrm>
          <a:prstGeom prst="rect">
            <a:avLst/>
          </a:prstGeom>
        </p:spPr>
        <p:txBody>
          <a:bodyPr lIns="0" tIns="0" rIns="0" bIns="0" rtlCol="0" anchor="t">
            <a:spAutoFit/>
          </a:bodyPr>
          <a:lstStyle/>
          <a:p>
            <a:pPr algn="r">
              <a:lnSpc>
                <a:spcPts val="2240"/>
              </a:lnSpc>
            </a:pPr>
            <a:r>
              <a:rPr lang="en-US" sz="1599">
                <a:solidFill>
                  <a:srgbClr val="000000"/>
                </a:solidFill>
                <a:latin typeface="Now"/>
              </a:rPr>
              <a:t>ANNEXE | APPRENTISSAGE COMPLÉMENTAIRE</a:t>
            </a:r>
            <a:endParaRPr lang="en-US" sz="1600">
              <a:solidFill>
                <a:srgbClr val="000000"/>
              </a:solidFill>
              <a:latin typeface="Now"/>
            </a:endParaRPr>
          </a:p>
        </p:txBody>
      </p:sp>
    </p:spTree>
    <p:extLst>
      <p:ext uri="{BB962C8B-B14F-4D97-AF65-F5344CB8AC3E}">
        <p14:creationId xmlns:p14="http://schemas.microsoft.com/office/powerpoint/2010/main" val="366547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5B34FBE-ED57-477E-A086-62A52F51092E}"/>
              </a:ext>
            </a:extLst>
          </p:cNvPr>
          <p:cNvSpPr/>
          <p:nvPr/>
        </p:nvSpPr>
        <p:spPr>
          <a:xfrm>
            <a:off x="10855794" y="1431452"/>
            <a:ext cx="7227320" cy="3559648"/>
          </a:xfrm>
          <a:prstGeom prst="rect">
            <a:avLst/>
          </a:prstGeom>
          <a:solidFill>
            <a:srgbClr val="CC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9B61769-CA33-4F0A-9A9C-9CD3F1B2487F}"/>
              </a:ext>
            </a:extLst>
          </p:cNvPr>
          <p:cNvSpPr/>
          <p:nvPr/>
        </p:nvSpPr>
        <p:spPr>
          <a:xfrm>
            <a:off x="4191000" y="839505"/>
            <a:ext cx="5972992" cy="2312105"/>
          </a:xfrm>
          <a:prstGeom prst="rect">
            <a:avLst/>
          </a:prstGeom>
          <a:solidFill>
            <a:srgbClr val="CC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204887" y="3162300"/>
            <a:ext cx="3681314" cy="2154436"/>
          </a:xfrm>
          <a:prstGeom prst="rect">
            <a:avLst/>
          </a:prstGeom>
        </p:spPr>
        <p:txBody>
          <a:bodyPr wrap="square" lIns="0" tIns="0" rIns="0" bIns="0" rtlCol="0" anchor="t">
            <a:spAutoFit/>
          </a:bodyPr>
          <a:lstStyle/>
          <a:p>
            <a:r>
              <a:rPr lang="fr-FR" sz="3500">
                <a:solidFill>
                  <a:srgbClr val="2A9D8F"/>
                </a:solidFill>
                <a:latin typeface="Now"/>
              </a:rPr>
              <a:t>Autres boîtes à outils, directives et études de cas utiles</a:t>
            </a:r>
            <a:endParaRPr lang="en-US" sz="3500">
              <a:solidFill>
                <a:srgbClr val="2A9D8F"/>
              </a:solidFill>
              <a:latin typeface="Now"/>
            </a:endParaRPr>
          </a:p>
        </p:txBody>
      </p:sp>
      <p:sp>
        <p:nvSpPr>
          <p:cNvPr id="22" name="AutoShape 17">
            <a:extLst>
              <a:ext uri="{FF2B5EF4-FFF2-40B4-BE49-F238E27FC236}">
                <a16:creationId xmlns:a16="http://schemas.microsoft.com/office/drawing/2014/main" id="{DD04272B-2A39-4713-ABCC-2F7F31AC8940}"/>
              </a:ext>
            </a:extLst>
          </p:cNvPr>
          <p:cNvSpPr/>
          <p:nvPr/>
        </p:nvSpPr>
        <p:spPr>
          <a:xfrm>
            <a:off x="4568712" y="4726358"/>
            <a:ext cx="4530676" cy="0"/>
          </a:xfrm>
          <a:prstGeom prst="line">
            <a:avLst/>
          </a:prstGeom>
          <a:ln w="28575" cap="rnd">
            <a:solidFill>
              <a:srgbClr val="000000"/>
            </a:solidFill>
            <a:prstDash val="sysDot"/>
            <a:headEnd type="none" w="sm" len="sm"/>
            <a:tailEnd type="none" w="sm" len="sm"/>
          </a:ln>
        </p:spPr>
      </p:sp>
      <p:sp>
        <p:nvSpPr>
          <p:cNvPr id="23" name="TextBox 18">
            <a:extLst>
              <a:ext uri="{FF2B5EF4-FFF2-40B4-BE49-F238E27FC236}">
                <a16:creationId xmlns:a16="http://schemas.microsoft.com/office/drawing/2014/main" id="{C0FAFCB9-A5E0-414A-92DB-E4499E352C32}"/>
              </a:ext>
            </a:extLst>
          </p:cNvPr>
          <p:cNvSpPr txBox="1"/>
          <p:nvPr/>
        </p:nvSpPr>
        <p:spPr>
          <a:xfrm>
            <a:off x="4504756" y="4720609"/>
            <a:ext cx="5972992" cy="2154308"/>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Histoire de femmes dirigeantes de la gestion des ressources naturelles au Cambodge</a:t>
            </a:r>
          </a:p>
          <a:p>
            <a:pPr>
              <a:lnSpc>
                <a:spcPts val="3359"/>
              </a:lnSpc>
            </a:pPr>
            <a:r>
              <a:rPr lang="en-US" sz="2200" dirty="0">
                <a:solidFill>
                  <a:srgbClr val="1E1E1E"/>
                </a:solidFill>
                <a:latin typeface="Now"/>
                <a:hlinkClick r:id="rId2"/>
              </a:rPr>
              <a:t>www.oxfamamerica.org/explore/stories/women-taking-lead-cambodia/</a:t>
            </a:r>
            <a:r>
              <a:rPr lang="en-US" sz="2200" dirty="0">
                <a:solidFill>
                  <a:srgbClr val="1E1E1E"/>
                </a:solidFill>
                <a:latin typeface="Now"/>
              </a:rPr>
              <a:t> </a:t>
            </a:r>
          </a:p>
        </p:txBody>
      </p:sp>
      <p:sp>
        <p:nvSpPr>
          <p:cNvPr id="24" name="TextBox 19">
            <a:extLst>
              <a:ext uri="{FF2B5EF4-FFF2-40B4-BE49-F238E27FC236}">
                <a16:creationId xmlns:a16="http://schemas.microsoft.com/office/drawing/2014/main" id="{BBA0C2D0-C4B6-41DA-9EAF-4FC779603DD3}"/>
              </a:ext>
            </a:extLst>
          </p:cNvPr>
          <p:cNvSpPr txBox="1"/>
          <p:nvPr/>
        </p:nvSpPr>
        <p:spPr>
          <a:xfrm>
            <a:off x="4511504" y="4198950"/>
            <a:ext cx="4251496" cy="418961"/>
          </a:xfrm>
          <a:prstGeom prst="rect">
            <a:avLst/>
          </a:prstGeom>
        </p:spPr>
        <p:txBody>
          <a:bodyPr wrap="square" lIns="0" tIns="0" rIns="0" bIns="0" rtlCol="0" anchor="t">
            <a:spAutoFit/>
          </a:bodyPr>
          <a:lstStyle/>
          <a:p>
            <a:pPr>
              <a:lnSpc>
                <a:spcPts val="3359"/>
              </a:lnSpc>
            </a:pPr>
            <a:r>
              <a:rPr lang="en-US" sz="2400">
                <a:solidFill>
                  <a:srgbClr val="F9844A"/>
                </a:solidFill>
                <a:latin typeface="Now" panose="020B0604020202020204" charset="0"/>
              </a:rPr>
              <a:t>ÉTUDE DE CAS: </a:t>
            </a:r>
            <a:r>
              <a:rPr lang="en-US" sz="2400">
                <a:solidFill>
                  <a:srgbClr val="F9844A"/>
                </a:solidFill>
                <a:latin typeface="Now Bold"/>
              </a:rPr>
              <a:t>Oxfam</a:t>
            </a:r>
          </a:p>
        </p:txBody>
      </p:sp>
      <p:sp>
        <p:nvSpPr>
          <p:cNvPr id="20" name="AutoShape 17">
            <a:extLst>
              <a:ext uri="{FF2B5EF4-FFF2-40B4-BE49-F238E27FC236}">
                <a16:creationId xmlns:a16="http://schemas.microsoft.com/office/drawing/2014/main" id="{ECD858B3-E350-4E48-8127-676CB213CFA4}"/>
              </a:ext>
            </a:extLst>
          </p:cNvPr>
          <p:cNvSpPr/>
          <p:nvPr/>
        </p:nvSpPr>
        <p:spPr>
          <a:xfrm>
            <a:off x="4559756" y="8155358"/>
            <a:ext cx="4530676" cy="0"/>
          </a:xfrm>
          <a:prstGeom prst="line">
            <a:avLst/>
          </a:prstGeom>
          <a:ln w="28575" cap="rnd">
            <a:solidFill>
              <a:srgbClr val="000000"/>
            </a:solidFill>
            <a:prstDash val="sysDot"/>
            <a:headEnd type="none" w="sm" len="sm"/>
            <a:tailEnd type="none" w="sm" len="sm"/>
          </a:ln>
        </p:spPr>
      </p:sp>
      <p:sp>
        <p:nvSpPr>
          <p:cNvPr id="21" name="TextBox 18">
            <a:extLst>
              <a:ext uri="{FF2B5EF4-FFF2-40B4-BE49-F238E27FC236}">
                <a16:creationId xmlns:a16="http://schemas.microsoft.com/office/drawing/2014/main" id="{5D33E341-14DF-4802-B571-FE3A2205D577}"/>
              </a:ext>
            </a:extLst>
          </p:cNvPr>
          <p:cNvSpPr txBox="1"/>
          <p:nvPr/>
        </p:nvSpPr>
        <p:spPr>
          <a:xfrm>
            <a:off x="4495800" y="8149609"/>
            <a:ext cx="6391844" cy="171829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Série de blogs sur les questions de genre dans tous les secteurs (principalement les questions environnementales)</a:t>
            </a:r>
          </a:p>
          <a:p>
            <a:pPr>
              <a:lnSpc>
                <a:spcPts val="3359"/>
              </a:lnSpc>
            </a:pPr>
            <a:r>
              <a:rPr lang="en-US" sz="2200" dirty="0">
                <a:solidFill>
                  <a:srgbClr val="1E1E1E"/>
                </a:solidFill>
                <a:latin typeface="Now"/>
                <a:hlinkClick r:id="rId3"/>
              </a:rPr>
              <a:t>www.iied.org/blogs/theme/gender</a:t>
            </a:r>
            <a:endParaRPr lang="en-US" sz="2200" dirty="0">
              <a:solidFill>
                <a:srgbClr val="1E1E1E"/>
              </a:solidFill>
              <a:latin typeface="Now"/>
            </a:endParaRPr>
          </a:p>
        </p:txBody>
      </p:sp>
      <p:sp>
        <p:nvSpPr>
          <p:cNvPr id="25" name="TextBox 19">
            <a:extLst>
              <a:ext uri="{FF2B5EF4-FFF2-40B4-BE49-F238E27FC236}">
                <a16:creationId xmlns:a16="http://schemas.microsoft.com/office/drawing/2014/main" id="{31B21E82-DBB7-42C6-AE68-2894D24514A6}"/>
              </a:ext>
            </a:extLst>
          </p:cNvPr>
          <p:cNvSpPr txBox="1"/>
          <p:nvPr/>
        </p:nvSpPr>
        <p:spPr>
          <a:xfrm>
            <a:off x="4502548" y="7627950"/>
            <a:ext cx="3717372" cy="418961"/>
          </a:xfrm>
          <a:prstGeom prst="rect">
            <a:avLst/>
          </a:prstGeom>
        </p:spPr>
        <p:txBody>
          <a:bodyPr wrap="square" lIns="0" tIns="0" rIns="0" bIns="0" rtlCol="0" anchor="t">
            <a:spAutoFit/>
          </a:bodyPr>
          <a:lstStyle/>
          <a:p>
            <a:pPr>
              <a:lnSpc>
                <a:spcPts val="3359"/>
              </a:lnSpc>
            </a:pPr>
            <a:r>
              <a:rPr lang="en-US" sz="2400">
                <a:solidFill>
                  <a:srgbClr val="F9844A"/>
                </a:solidFill>
                <a:latin typeface="Now" panose="020B0604020202020204" charset="0"/>
              </a:rPr>
              <a:t>BLOGS: </a:t>
            </a:r>
            <a:r>
              <a:rPr lang="en-US" sz="2400" err="1">
                <a:solidFill>
                  <a:srgbClr val="F9844A"/>
                </a:solidFill>
                <a:latin typeface="Now Bold"/>
              </a:rPr>
              <a:t>iied</a:t>
            </a:r>
            <a:r>
              <a:rPr lang="en-US" sz="2400">
                <a:solidFill>
                  <a:srgbClr val="F9844A"/>
                </a:solidFill>
                <a:latin typeface="Now Bold"/>
              </a:rPr>
              <a:t> </a:t>
            </a:r>
          </a:p>
        </p:txBody>
      </p:sp>
      <p:sp>
        <p:nvSpPr>
          <p:cNvPr id="37" name="AutoShape 17">
            <a:extLst>
              <a:ext uri="{FF2B5EF4-FFF2-40B4-BE49-F238E27FC236}">
                <a16:creationId xmlns:a16="http://schemas.microsoft.com/office/drawing/2014/main" id="{628FEED5-AF0D-496E-8E3E-1AE0E1B7B5BA}"/>
              </a:ext>
            </a:extLst>
          </p:cNvPr>
          <p:cNvSpPr/>
          <p:nvPr/>
        </p:nvSpPr>
        <p:spPr>
          <a:xfrm>
            <a:off x="4483556" y="1580975"/>
            <a:ext cx="4530676" cy="0"/>
          </a:xfrm>
          <a:prstGeom prst="line">
            <a:avLst/>
          </a:prstGeom>
          <a:ln w="28575" cap="rnd">
            <a:solidFill>
              <a:srgbClr val="000000"/>
            </a:solidFill>
            <a:prstDash val="sysDot"/>
            <a:headEnd type="none" w="sm" len="sm"/>
            <a:tailEnd type="none" w="sm" len="sm"/>
          </a:ln>
        </p:spPr>
      </p:sp>
      <p:sp>
        <p:nvSpPr>
          <p:cNvPr id="38" name="TextBox 18">
            <a:extLst>
              <a:ext uri="{FF2B5EF4-FFF2-40B4-BE49-F238E27FC236}">
                <a16:creationId xmlns:a16="http://schemas.microsoft.com/office/drawing/2014/main" id="{B4EC67B4-D5AF-489A-A448-09D018425FB0}"/>
              </a:ext>
            </a:extLst>
          </p:cNvPr>
          <p:cNvSpPr txBox="1"/>
          <p:nvPr/>
        </p:nvSpPr>
        <p:spPr>
          <a:xfrm>
            <a:off x="4419600" y="1575226"/>
            <a:ext cx="5666099" cy="171829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Boîte à outils sur le genre</a:t>
            </a:r>
          </a:p>
          <a:p>
            <a:pPr>
              <a:lnSpc>
                <a:spcPts val="3359"/>
              </a:lnSpc>
            </a:pPr>
            <a:r>
              <a:rPr lang="en-US" sz="2200" dirty="0">
                <a:solidFill>
                  <a:srgbClr val="1E1E1E"/>
                </a:solidFill>
                <a:latin typeface="Now"/>
                <a:hlinkClick r:id="rId4"/>
              </a:rPr>
              <a:t>www.cepf.net/sites/default/files/cepf-gender-toolkit-2018-fr.pdf</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39" name="TextBox 19">
            <a:extLst>
              <a:ext uri="{FF2B5EF4-FFF2-40B4-BE49-F238E27FC236}">
                <a16:creationId xmlns:a16="http://schemas.microsoft.com/office/drawing/2014/main" id="{B101D233-BC5D-4D44-8AB0-24D22DDD29E0}"/>
              </a:ext>
            </a:extLst>
          </p:cNvPr>
          <p:cNvSpPr txBox="1"/>
          <p:nvPr/>
        </p:nvSpPr>
        <p:spPr>
          <a:xfrm>
            <a:off x="4426347" y="1053567"/>
            <a:ext cx="5666099" cy="418961"/>
          </a:xfrm>
          <a:prstGeom prst="rect">
            <a:avLst/>
          </a:prstGeom>
        </p:spPr>
        <p:txBody>
          <a:bodyPr wrap="square" lIns="0" tIns="0" rIns="0" bIns="0" rtlCol="0" anchor="t">
            <a:spAutoFit/>
          </a:bodyPr>
          <a:lstStyle/>
          <a:p>
            <a:pPr>
              <a:lnSpc>
                <a:spcPts val="3359"/>
              </a:lnSpc>
            </a:pPr>
            <a:r>
              <a:rPr lang="en-US" sz="2400">
                <a:solidFill>
                  <a:srgbClr val="F9844A"/>
                </a:solidFill>
                <a:latin typeface="Now" panose="020B0604020202020204" charset="0"/>
              </a:rPr>
              <a:t>BOÎTE À OUTILS: </a:t>
            </a:r>
            <a:r>
              <a:rPr lang="en-US" sz="2400">
                <a:solidFill>
                  <a:srgbClr val="F9844A"/>
                </a:solidFill>
                <a:latin typeface="Now Bold"/>
              </a:rPr>
              <a:t>CEPF</a:t>
            </a:r>
          </a:p>
        </p:txBody>
      </p:sp>
      <p:sp>
        <p:nvSpPr>
          <p:cNvPr id="40" name="AutoShape 17">
            <a:extLst>
              <a:ext uri="{FF2B5EF4-FFF2-40B4-BE49-F238E27FC236}">
                <a16:creationId xmlns:a16="http://schemas.microsoft.com/office/drawing/2014/main" id="{45BF6CBA-87F9-4C17-A149-11911483548B}"/>
              </a:ext>
            </a:extLst>
          </p:cNvPr>
          <p:cNvSpPr/>
          <p:nvPr/>
        </p:nvSpPr>
        <p:spPr>
          <a:xfrm>
            <a:off x="11383710" y="2461541"/>
            <a:ext cx="4530676" cy="0"/>
          </a:xfrm>
          <a:prstGeom prst="line">
            <a:avLst/>
          </a:prstGeom>
          <a:ln w="28575" cap="rnd">
            <a:solidFill>
              <a:srgbClr val="000000"/>
            </a:solidFill>
            <a:prstDash val="sysDot"/>
            <a:headEnd type="none" w="sm" len="sm"/>
            <a:tailEnd type="none" w="sm" len="sm"/>
          </a:ln>
        </p:spPr>
      </p:sp>
      <p:sp>
        <p:nvSpPr>
          <p:cNvPr id="41" name="TextBox 18">
            <a:extLst>
              <a:ext uri="{FF2B5EF4-FFF2-40B4-BE49-F238E27FC236}">
                <a16:creationId xmlns:a16="http://schemas.microsoft.com/office/drawing/2014/main" id="{1E1468C1-8307-418F-989C-8216978FF302}"/>
              </a:ext>
            </a:extLst>
          </p:cNvPr>
          <p:cNvSpPr txBox="1"/>
          <p:nvPr/>
        </p:nvSpPr>
        <p:spPr>
          <a:xfrm>
            <a:off x="11319754" y="2455792"/>
            <a:ext cx="6391844" cy="2154308"/>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L'analyse de genre pour les praticiens de la gestion des ressources côtières</a:t>
            </a:r>
          </a:p>
          <a:p>
            <a:pPr>
              <a:lnSpc>
                <a:spcPts val="3359"/>
              </a:lnSpc>
            </a:pPr>
            <a:r>
              <a:rPr lang="en-US" sz="2200" dirty="0">
                <a:solidFill>
                  <a:srgbClr val="1E1E1E"/>
                </a:solidFill>
                <a:latin typeface="Now"/>
                <a:hlinkClick r:id="rId5"/>
              </a:rPr>
              <a:t>www.mangrovesforthefuture.org/assets/Repository/Documents/Gender-Analysis-Toolkit-for-Coastal-Management-Practitioners.pdf</a:t>
            </a:r>
            <a:endParaRPr lang="en-US" sz="2200" dirty="0">
              <a:solidFill>
                <a:srgbClr val="1E1E1E"/>
              </a:solidFill>
              <a:latin typeface="Now"/>
            </a:endParaRPr>
          </a:p>
        </p:txBody>
      </p:sp>
      <p:sp>
        <p:nvSpPr>
          <p:cNvPr id="42" name="TextBox 19">
            <a:extLst>
              <a:ext uri="{FF2B5EF4-FFF2-40B4-BE49-F238E27FC236}">
                <a16:creationId xmlns:a16="http://schemas.microsoft.com/office/drawing/2014/main" id="{B0C90CCA-9D54-4323-B923-A78C78F2CB74}"/>
              </a:ext>
            </a:extLst>
          </p:cNvPr>
          <p:cNvSpPr txBox="1"/>
          <p:nvPr/>
        </p:nvSpPr>
        <p:spPr>
          <a:xfrm>
            <a:off x="11326501" y="1485900"/>
            <a:ext cx="5666099" cy="855362"/>
          </a:xfrm>
          <a:prstGeom prst="rect">
            <a:avLst/>
          </a:prstGeom>
        </p:spPr>
        <p:txBody>
          <a:bodyPr wrap="square" lIns="0" tIns="0" rIns="0" bIns="0" rtlCol="0" anchor="t">
            <a:spAutoFit/>
          </a:bodyPr>
          <a:lstStyle/>
          <a:p>
            <a:pPr>
              <a:lnSpc>
                <a:spcPts val="3359"/>
              </a:lnSpc>
            </a:pPr>
            <a:r>
              <a:rPr lang="en-US" sz="2400">
                <a:solidFill>
                  <a:srgbClr val="F9844A"/>
                </a:solidFill>
                <a:latin typeface="Now" panose="020B0604020202020204" charset="0"/>
              </a:rPr>
              <a:t>BOÎTE À OUTILS : </a:t>
            </a:r>
          </a:p>
          <a:p>
            <a:pPr>
              <a:lnSpc>
                <a:spcPts val="3359"/>
              </a:lnSpc>
            </a:pPr>
            <a:r>
              <a:rPr lang="en-US" sz="2400">
                <a:solidFill>
                  <a:srgbClr val="F9844A"/>
                </a:solidFill>
                <a:latin typeface="Now Bold"/>
              </a:rPr>
              <a:t>Mangroves for the Future</a:t>
            </a:r>
          </a:p>
        </p:txBody>
      </p:sp>
      <p:sp>
        <p:nvSpPr>
          <p:cNvPr id="43" name="AutoShape 17">
            <a:extLst>
              <a:ext uri="{FF2B5EF4-FFF2-40B4-BE49-F238E27FC236}">
                <a16:creationId xmlns:a16="http://schemas.microsoft.com/office/drawing/2014/main" id="{C99109F6-592C-4755-8BFD-11BA2322A6BC}"/>
              </a:ext>
            </a:extLst>
          </p:cNvPr>
          <p:cNvSpPr/>
          <p:nvPr/>
        </p:nvSpPr>
        <p:spPr>
          <a:xfrm>
            <a:off x="11383710" y="6064125"/>
            <a:ext cx="4530676" cy="0"/>
          </a:xfrm>
          <a:prstGeom prst="line">
            <a:avLst/>
          </a:prstGeom>
          <a:ln w="28575" cap="rnd">
            <a:solidFill>
              <a:srgbClr val="000000"/>
            </a:solidFill>
            <a:prstDash val="sysDot"/>
            <a:headEnd type="none" w="sm" len="sm"/>
            <a:tailEnd type="none" w="sm" len="sm"/>
          </a:ln>
        </p:spPr>
      </p:sp>
      <p:sp>
        <p:nvSpPr>
          <p:cNvPr id="44" name="TextBox 18">
            <a:extLst>
              <a:ext uri="{FF2B5EF4-FFF2-40B4-BE49-F238E27FC236}">
                <a16:creationId xmlns:a16="http://schemas.microsoft.com/office/drawing/2014/main" id="{A75354A1-8B0F-4B9F-A6C2-5A67479E1AFD}"/>
              </a:ext>
            </a:extLst>
          </p:cNvPr>
          <p:cNvSpPr txBox="1"/>
          <p:nvPr/>
        </p:nvSpPr>
        <p:spPr>
          <a:xfrm>
            <a:off x="11319753" y="6058376"/>
            <a:ext cx="6682595" cy="302634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Analyse régionale de genre sur la gestion des ressources côtières en Asie du Sud-Est et dans l'océan Indien</a:t>
            </a:r>
          </a:p>
          <a:p>
            <a:pPr>
              <a:lnSpc>
                <a:spcPts val="3359"/>
              </a:lnSpc>
            </a:pPr>
            <a:r>
              <a:rPr lang="en-US" sz="2200" dirty="0">
                <a:solidFill>
                  <a:srgbClr val="1E1E1E"/>
                </a:solidFill>
                <a:latin typeface="Now"/>
                <a:hlinkClick r:id="rId6"/>
              </a:rPr>
              <a:t>www.mangrovesforthefuture.org/assets/Repository/Documents/Regional-Synthesis-Report-Gender-in-coastal-and-fisheries-resource-management.pdf</a:t>
            </a:r>
            <a:endParaRPr lang="en-US" sz="2200" dirty="0">
              <a:solidFill>
                <a:srgbClr val="1E1E1E"/>
              </a:solidFill>
              <a:latin typeface="Now"/>
            </a:endParaRPr>
          </a:p>
        </p:txBody>
      </p:sp>
      <p:sp>
        <p:nvSpPr>
          <p:cNvPr id="45" name="TextBox 19">
            <a:extLst>
              <a:ext uri="{FF2B5EF4-FFF2-40B4-BE49-F238E27FC236}">
                <a16:creationId xmlns:a16="http://schemas.microsoft.com/office/drawing/2014/main" id="{3933DF27-22AB-42CC-9EA2-065ABD707DFA}"/>
              </a:ext>
            </a:extLst>
          </p:cNvPr>
          <p:cNvSpPr txBox="1"/>
          <p:nvPr/>
        </p:nvSpPr>
        <p:spPr>
          <a:xfrm>
            <a:off x="11326501" y="5536717"/>
            <a:ext cx="5666099" cy="418961"/>
          </a:xfrm>
          <a:prstGeom prst="rect">
            <a:avLst/>
          </a:prstGeom>
        </p:spPr>
        <p:txBody>
          <a:bodyPr wrap="square" lIns="0" tIns="0" rIns="0" bIns="0" rtlCol="0" anchor="t">
            <a:spAutoFit/>
          </a:bodyPr>
          <a:lstStyle/>
          <a:p>
            <a:pPr>
              <a:lnSpc>
                <a:spcPts val="3359"/>
              </a:lnSpc>
            </a:pPr>
            <a:r>
              <a:rPr lang="en-US" sz="2400">
                <a:solidFill>
                  <a:srgbClr val="F9844A"/>
                </a:solidFill>
                <a:latin typeface="Now" panose="020B0604020202020204" charset="0"/>
              </a:rPr>
              <a:t>RAPPORT: </a:t>
            </a:r>
            <a:r>
              <a:rPr lang="en-US" sz="2400">
                <a:solidFill>
                  <a:srgbClr val="F9844A"/>
                </a:solidFill>
                <a:latin typeface="Now Bold"/>
              </a:rPr>
              <a:t>Mangroves for the Future</a:t>
            </a:r>
          </a:p>
        </p:txBody>
      </p:sp>
      <p:sp>
        <p:nvSpPr>
          <p:cNvPr id="26" name="TextBox 7">
            <a:extLst>
              <a:ext uri="{FF2B5EF4-FFF2-40B4-BE49-F238E27FC236}">
                <a16:creationId xmlns:a16="http://schemas.microsoft.com/office/drawing/2014/main" id="{41AC393A-378D-4B37-8FFD-E811F324484C}"/>
              </a:ext>
            </a:extLst>
          </p:cNvPr>
          <p:cNvSpPr txBox="1"/>
          <p:nvPr/>
        </p:nvSpPr>
        <p:spPr>
          <a:xfrm>
            <a:off x="11432057" y="419100"/>
            <a:ext cx="6570291" cy="272126"/>
          </a:xfrm>
          <a:prstGeom prst="rect">
            <a:avLst/>
          </a:prstGeom>
        </p:spPr>
        <p:txBody>
          <a:bodyPr lIns="0" tIns="0" rIns="0" bIns="0" rtlCol="0" anchor="t">
            <a:spAutoFit/>
          </a:bodyPr>
          <a:lstStyle/>
          <a:p>
            <a:pPr algn="r">
              <a:lnSpc>
                <a:spcPts val="2240"/>
              </a:lnSpc>
            </a:pPr>
            <a:r>
              <a:rPr lang="en-US" sz="1599">
                <a:solidFill>
                  <a:srgbClr val="000000"/>
                </a:solidFill>
                <a:latin typeface="Now"/>
              </a:rPr>
              <a:t>ANNEXE | APPRENTISSAGE COMPLÉMENTAIRE</a:t>
            </a:r>
            <a:endParaRPr lang="en-US" sz="1600">
              <a:solidFill>
                <a:srgbClr val="000000"/>
              </a:solidFill>
              <a:latin typeface="Now"/>
            </a:endParaRPr>
          </a:p>
        </p:txBody>
      </p:sp>
    </p:spTree>
    <p:extLst>
      <p:ext uri="{BB962C8B-B14F-4D97-AF65-F5344CB8AC3E}">
        <p14:creationId xmlns:p14="http://schemas.microsoft.com/office/powerpoint/2010/main" val="85060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B5FBB8-C380-4A7C-8917-EF9FBD1EAD4E}"/>
              </a:ext>
            </a:extLst>
          </p:cNvPr>
          <p:cNvSpPr/>
          <p:nvPr/>
        </p:nvSpPr>
        <p:spPr>
          <a:xfrm>
            <a:off x="4489649" y="1380288"/>
            <a:ext cx="5972992" cy="2772604"/>
          </a:xfrm>
          <a:prstGeom prst="rect">
            <a:avLst/>
          </a:prstGeom>
          <a:solidFill>
            <a:srgbClr val="CC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228600" y="3214687"/>
            <a:ext cx="3896343" cy="2585323"/>
          </a:xfrm>
          <a:prstGeom prst="rect">
            <a:avLst/>
          </a:prstGeom>
        </p:spPr>
        <p:txBody>
          <a:bodyPr wrap="square" lIns="0" tIns="0" rIns="0" bIns="0" rtlCol="0" anchor="t">
            <a:spAutoFit/>
          </a:bodyPr>
          <a:lstStyle/>
          <a:p>
            <a:r>
              <a:rPr lang="fr-FR" sz="2800">
                <a:solidFill>
                  <a:srgbClr val="2A9D8F"/>
                </a:solidFill>
                <a:latin typeface="Now"/>
              </a:rPr>
              <a:t>Ressources sur les bénéficiaires de subventions du CEPF pour l'Indo-Burma Hotspot et leurs collaborateurs</a:t>
            </a:r>
            <a:endParaRPr lang="en-US" sz="2800">
              <a:solidFill>
                <a:srgbClr val="2A9D8F"/>
              </a:solidFill>
              <a:latin typeface="Now"/>
            </a:endParaRPr>
          </a:p>
        </p:txBody>
      </p:sp>
      <p:sp>
        <p:nvSpPr>
          <p:cNvPr id="8" name="TextBox 8"/>
          <p:cNvSpPr txBox="1"/>
          <p:nvPr/>
        </p:nvSpPr>
        <p:spPr>
          <a:xfrm>
            <a:off x="4523897" y="1990126"/>
            <a:ext cx="5952132" cy="2154308"/>
          </a:xfrm>
          <a:prstGeom prst="rect">
            <a:avLst/>
          </a:prstGeom>
        </p:spPr>
        <p:txBody>
          <a:bodyPr lIns="0" tIns="0" rIns="0" bIns="0" rtlCol="0" anchor="t">
            <a:spAutoFit/>
          </a:bodyPr>
          <a:lstStyle/>
          <a:p>
            <a:pPr>
              <a:lnSpc>
                <a:spcPts val="3359"/>
              </a:lnSpc>
            </a:pPr>
            <a:r>
              <a:rPr lang="fr-FR" sz="2200" dirty="0">
                <a:solidFill>
                  <a:srgbClr val="1E1E1E"/>
                </a:solidFill>
                <a:latin typeface="Now"/>
              </a:rPr>
              <a:t>Rapports et informations sur les organisations mentionnées dans cette formation</a:t>
            </a:r>
          </a:p>
          <a:p>
            <a:pPr>
              <a:lnSpc>
                <a:spcPts val="3359"/>
              </a:lnSpc>
            </a:pPr>
            <a:r>
              <a:rPr lang="en-US" sz="2200" dirty="0">
                <a:solidFill>
                  <a:srgbClr val="1E1E1E"/>
                </a:solidFill>
                <a:latin typeface="Now"/>
                <a:hlinkClick r:id="rId2"/>
              </a:rPr>
              <a:t>www.cepf.net/our-work/biodiversity-hotspots/indo-burma</a:t>
            </a:r>
            <a:endParaRPr lang="en-US" sz="2200" dirty="0">
              <a:solidFill>
                <a:srgbClr val="1E1E1E"/>
              </a:solidFill>
              <a:latin typeface="Now"/>
            </a:endParaRPr>
          </a:p>
        </p:txBody>
      </p:sp>
      <p:sp>
        <p:nvSpPr>
          <p:cNvPr id="9" name="AutoShape 9"/>
          <p:cNvSpPr/>
          <p:nvPr/>
        </p:nvSpPr>
        <p:spPr>
          <a:xfrm>
            <a:off x="4575701" y="1990126"/>
            <a:ext cx="4812487" cy="0"/>
          </a:xfrm>
          <a:prstGeom prst="line">
            <a:avLst/>
          </a:prstGeom>
          <a:ln w="28575" cap="rnd">
            <a:solidFill>
              <a:srgbClr val="000000"/>
            </a:solidFill>
            <a:prstDash val="sysDot"/>
            <a:headEnd type="none" w="sm" len="sm"/>
            <a:tailEnd type="none" w="sm" len="sm"/>
          </a:ln>
        </p:spPr>
      </p:sp>
      <p:sp>
        <p:nvSpPr>
          <p:cNvPr id="10" name="TextBox 10"/>
          <p:cNvSpPr txBox="1"/>
          <p:nvPr/>
        </p:nvSpPr>
        <p:spPr>
          <a:xfrm>
            <a:off x="4512674" y="1532688"/>
            <a:ext cx="619905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CEPF Indo-Burma Hotspot Grantees</a:t>
            </a:r>
          </a:p>
        </p:txBody>
      </p:sp>
      <p:sp>
        <p:nvSpPr>
          <p:cNvPr id="33" name="TextBox 8">
            <a:extLst>
              <a:ext uri="{FF2B5EF4-FFF2-40B4-BE49-F238E27FC236}">
                <a16:creationId xmlns:a16="http://schemas.microsoft.com/office/drawing/2014/main" id="{735874F6-A6FC-4432-9970-73BF51EE5B41}"/>
              </a:ext>
            </a:extLst>
          </p:cNvPr>
          <p:cNvSpPr txBox="1"/>
          <p:nvPr/>
        </p:nvSpPr>
        <p:spPr>
          <a:xfrm>
            <a:off x="4424879" y="5330209"/>
            <a:ext cx="6454140" cy="3026341"/>
          </a:xfrm>
          <a:prstGeom prst="rect">
            <a:avLst/>
          </a:prstGeom>
        </p:spPr>
        <p:txBody>
          <a:bodyPr wrap="square" lIns="0" tIns="0" rIns="0" bIns="0" rtlCol="0" anchor="t">
            <a:spAutoFit/>
          </a:bodyPr>
          <a:lstStyle/>
          <a:p>
            <a:pPr>
              <a:lnSpc>
                <a:spcPts val="3359"/>
              </a:lnSpc>
            </a:pPr>
            <a:r>
              <a:rPr lang="en-US" sz="2200" dirty="0" err="1">
                <a:solidFill>
                  <a:srgbClr val="1E1E1E"/>
                </a:solidFill>
                <a:latin typeface="Now"/>
              </a:rPr>
              <a:t>Histoire</a:t>
            </a:r>
            <a:r>
              <a:rPr lang="en-US" sz="2200" dirty="0">
                <a:solidFill>
                  <a:srgbClr val="1E1E1E"/>
                </a:solidFill>
                <a:latin typeface="Now"/>
              </a:rPr>
              <a:t>: “</a:t>
            </a:r>
            <a:r>
              <a:rPr lang="fr-FR" sz="2200" dirty="0">
                <a:solidFill>
                  <a:srgbClr val="1E1E1E"/>
                </a:solidFill>
                <a:latin typeface="Now"/>
              </a:rPr>
              <a:t>Des femmes thaïlandaises se sont organisées pour protéger la forêt humide de leur communauté</a:t>
            </a:r>
            <a:r>
              <a:rPr lang="en-US" sz="2200" dirty="0">
                <a:solidFill>
                  <a:srgbClr val="1E1E1E"/>
                </a:solidFill>
                <a:latin typeface="Now"/>
              </a:rPr>
              <a:t>” </a:t>
            </a:r>
            <a:r>
              <a:rPr lang="en-US" sz="2200" dirty="0">
                <a:solidFill>
                  <a:srgbClr val="1E1E1E"/>
                </a:solidFill>
                <a:latin typeface="Now"/>
                <a:hlinkClick r:id="rId3"/>
              </a:rPr>
              <a:t>www.recoftc.org/stories/</a:t>
            </a:r>
            <a:r>
              <a:rPr lang="en-US" sz="2200" dirty="0" err="1">
                <a:solidFill>
                  <a:srgbClr val="1E1E1E"/>
                </a:solidFill>
                <a:latin typeface="Now"/>
                <a:hlinkClick r:id="rId3"/>
              </a:rPr>
              <a:t>thai</a:t>
            </a:r>
            <a:r>
              <a:rPr lang="en-US" sz="2200" dirty="0">
                <a:solidFill>
                  <a:srgbClr val="1E1E1E"/>
                </a:solidFill>
                <a:latin typeface="Now"/>
                <a:hlinkClick r:id="rId3"/>
              </a:rPr>
              <a:t>-women-organized-protect-their-community’s-wetland-forest</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34" name="AutoShape 9">
            <a:extLst>
              <a:ext uri="{FF2B5EF4-FFF2-40B4-BE49-F238E27FC236}">
                <a16:creationId xmlns:a16="http://schemas.microsoft.com/office/drawing/2014/main" id="{81671B3B-330B-4803-9F88-4F959ADFAD0B}"/>
              </a:ext>
            </a:extLst>
          </p:cNvPr>
          <p:cNvSpPr/>
          <p:nvPr/>
        </p:nvSpPr>
        <p:spPr>
          <a:xfrm>
            <a:off x="4499501" y="5330209"/>
            <a:ext cx="4812487" cy="0"/>
          </a:xfrm>
          <a:prstGeom prst="line">
            <a:avLst/>
          </a:prstGeom>
          <a:ln w="28575" cap="rnd">
            <a:solidFill>
              <a:srgbClr val="000000"/>
            </a:solidFill>
            <a:prstDash val="sysDot"/>
            <a:headEnd type="none" w="sm" len="sm"/>
            <a:tailEnd type="none" w="sm" len="sm"/>
          </a:ln>
        </p:spPr>
      </p:sp>
      <p:sp>
        <p:nvSpPr>
          <p:cNvPr id="35" name="TextBox 10">
            <a:extLst>
              <a:ext uri="{FF2B5EF4-FFF2-40B4-BE49-F238E27FC236}">
                <a16:creationId xmlns:a16="http://schemas.microsoft.com/office/drawing/2014/main" id="{B5F154E9-EFE9-4C01-AE9A-458ABA94FFF0}"/>
              </a:ext>
            </a:extLst>
          </p:cNvPr>
          <p:cNvSpPr txBox="1"/>
          <p:nvPr/>
        </p:nvSpPr>
        <p:spPr>
          <a:xfrm>
            <a:off x="4439772" y="4796809"/>
            <a:ext cx="619905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Boon </a:t>
            </a:r>
            <a:r>
              <a:rPr lang="en-US" sz="2400" err="1">
                <a:solidFill>
                  <a:srgbClr val="F9844A"/>
                </a:solidFill>
                <a:latin typeface="Now Bold"/>
              </a:rPr>
              <a:t>Rueang</a:t>
            </a:r>
            <a:r>
              <a:rPr lang="en-US" sz="2400">
                <a:solidFill>
                  <a:srgbClr val="F9844A"/>
                </a:solidFill>
                <a:latin typeface="Now Bold"/>
              </a:rPr>
              <a:t> Women’s Group, Thaïlande</a:t>
            </a:r>
          </a:p>
        </p:txBody>
      </p:sp>
      <p:sp>
        <p:nvSpPr>
          <p:cNvPr id="39" name="TextBox 8">
            <a:extLst>
              <a:ext uri="{FF2B5EF4-FFF2-40B4-BE49-F238E27FC236}">
                <a16:creationId xmlns:a16="http://schemas.microsoft.com/office/drawing/2014/main" id="{74936846-E58A-4E3F-995A-AAD553E8D1AC}"/>
              </a:ext>
            </a:extLst>
          </p:cNvPr>
          <p:cNvSpPr txBox="1"/>
          <p:nvPr/>
        </p:nvSpPr>
        <p:spPr>
          <a:xfrm>
            <a:off x="11178955" y="1705910"/>
            <a:ext cx="6880445" cy="6514476"/>
          </a:xfrm>
          <a:prstGeom prst="rect">
            <a:avLst/>
          </a:prstGeom>
        </p:spPr>
        <p:txBody>
          <a:bodyPr wrap="square" lIns="0" tIns="0" rIns="0" bIns="0" rtlCol="0" anchor="t">
            <a:spAutoFit/>
          </a:bodyPr>
          <a:lstStyle/>
          <a:p>
            <a:pPr>
              <a:lnSpc>
                <a:spcPts val="3359"/>
              </a:lnSpc>
            </a:pPr>
            <a:r>
              <a:rPr lang="en-US" sz="2200" dirty="0">
                <a:solidFill>
                  <a:srgbClr val="1E1E1E"/>
                </a:solidFill>
                <a:latin typeface="Now"/>
              </a:rPr>
              <a:t>Nouvelles: “</a:t>
            </a:r>
            <a:r>
              <a:rPr lang="fr-FR" sz="2200" dirty="0">
                <a:solidFill>
                  <a:srgbClr val="1E1E1E"/>
                </a:solidFill>
                <a:latin typeface="Now"/>
              </a:rPr>
              <a:t>L'Union des femmes du district de Long Phu organise un séminaire sur la communication communautaire, la surveillance et la protection de l'environnement</a:t>
            </a:r>
            <a:r>
              <a:rPr lang="en-US" sz="2200" dirty="0">
                <a:solidFill>
                  <a:srgbClr val="1E1E1E"/>
                </a:solidFill>
                <a:latin typeface="Now"/>
              </a:rPr>
              <a:t>”</a:t>
            </a:r>
          </a:p>
          <a:p>
            <a:pPr>
              <a:lnSpc>
                <a:spcPts val="3359"/>
              </a:lnSpc>
            </a:pPr>
            <a:r>
              <a:rPr lang="en-US" sz="2200" dirty="0">
                <a:solidFill>
                  <a:srgbClr val="1E1E1E"/>
                </a:solidFill>
                <a:latin typeface="Now"/>
                <a:hlinkClick r:id="rId4"/>
              </a:rPr>
              <a:t>www.warecod.org.vn/en/thong-tin/news/54/672/The-Womens-Union-of-Long-Phu-District-organizes-a-seminar-on-community-communication-environmental-monitoring-and-protection.aspx</a:t>
            </a:r>
            <a:endParaRPr lang="en-US" sz="2200" dirty="0">
              <a:solidFill>
                <a:srgbClr val="1E1E1E"/>
              </a:solidFill>
              <a:latin typeface="Now"/>
            </a:endParaRPr>
          </a:p>
          <a:p>
            <a:pPr>
              <a:lnSpc>
                <a:spcPts val="3359"/>
              </a:lnSpc>
            </a:pPr>
            <a:endParaRPr lang="en-US" sz="2200" dirty="0">
              <a:solidFill>
                <a:srgbClr val="1E1E1E"/>
              </a:solidFill>
              <a:latin typeface="Now"/>
            </a:endParaRPr>
          </a:p>
          <a:p>
            <a:pPr>
              <a:lnSpc>
                <a:spcPts val="3359"/>
              </a:lnSpc>
            </a:pPr>
            <a:r>
              <a:rPr lang="fr-FR" sz="2200" dirty="0">
                <a:solidFill>
                  <a:srgbClr val="1E1E1E"/>
                </a:solidFill>
                <a:latin typeface="Now"/>
              </a:rPr>
              <a:t>Histoire de succès : Pêche durable au Vietnam</a:t>
            </a:r>
          </a:p>
          <a:p>
            <a:pPr>
              <a:lnSpc>
                <a:spcPts val="3359"/>
              </a:lnSpc>
            </a:pPr>
            <a:r>
              <a:rPr lang="en-US" sz="2200" dirty="0">
                <a:solidFill>
                  <a:srgbClr val="1E1E1E"/>
                </a:solidFill>
                <a:latin typeface="Now"/>
                <a:hlinkClick r:id="rId5"/>
              </a:rPr>
              <a:t>www.cepf.net/stories/grantee-success-story-sustainable-fishing-Vietnam</a:t>
            </a:r>
            <a:endParaRPr lang="en-US" sz="2200" dirty="0">
              <a:solidFill>
                <a:srgbClr val="1E1E1E"/>
              </a:solidFill>
              <a:latin typeface="Now"/>
            </a:endParaRPr>
          </a:p>
          <a:p>
            <a:pPr>
              <a:lnSpc>
                <a:spcPts val="3359"/>
              </a:lnSpc>
            </a:pP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40" name="AutoShape 9">
            <a:extLst>
              <a:ext uri="{FF2B5EF4-FFF2-40B4-BE49-F238E27FC236}">
                <a16:creationId xmlns:a16="http://schemas.microsoft.com/office/drawing/2014/main" id="{7A165C08-A02D-4C95-A827-099FC1E982CF}"/>
              </a:ext>
            </a:extLst>
          </p:cNvPr>
          <p:cNvSpPr/>
          <p:nvPr/>
        </p:nvSpPr>
        <p:spPr>
          <a:xfrm>
            <a:off x="11201400" y="1705910"/>
            <a:ext cx="4374988" cy="0"/>
          </a:xfrm>
          <a:prstGeom prst="line">
            <a:avLst/>
          </a:prstGeom>
          <a:ln w="28575" cap="rnd">
            <a:solidFill>
              <a:srgbClr val="000000"/>
            </a:solidFill>
            <a:prstDash val="sysDot"/>
            <a:headEnd type="none" w="sm" len="sm"/>
            <a:tailEnd type="none" w="sm" len="sm"/>
          </a:ln>
        </p:spPr>
      </p:sp>
      <p:sp>
        <p:nvSpPr>
          <p:cNvPr id="41" name="TextBox 10">
            <a:extLst>
              <a:ext uri="{FF2B5EF4-FFF2-40B4-BE49-F238E27FC236}">
                <a16:creationId xmlns:a16="http://schemas.microsoft.com/office/drawing/2014/main" id="{6595B66E-390E-4F19-A609-F2A19A9D303F}"/>
              </a:ext>
            </a:extLst>
          </p:cNvPr>
          <p:cNvSpPr txBox="1"/>
          <p:nvPr/>
        </p:nvSpPr>
        <p:spPr>
          <a:xfrm>
            <a:off x="11178955" y="1257300"/>
            <a:ext cx="563550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WARECOD, Vietnam</a:t>
            </a:r>
          </a:p>
        </p:txBody>
      </p:sp>
      <p:sp>
        <p:nvSpPr>
          <p:cNvPr id="43" name="TextBox 8">
            <a:extLst>
              <a:ext uri="{FF2B5EF4-FFF2-40B4-BE49-F238E27FC236}">
                <a16:creationId xmlns:a16="http://schemas.microsoft.com/office/drawing/2014/main" id="{EF514F7B-23E9-4BFC-AB1A-567284575DDC}"/>
              </a:ext>
            </a:extLst>
          </p:cNvPr>
          <p:cNvSpPr txBox="1"/>
          <p:nvPr/>
        </p:nvSpPr>
        <p:spPr>
          <a:xfrm>
            <a:off x="11201400" y="8323192"/>
            <a:ext cx="6880445" cy="2154308"/>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Droits de genre : informations et publications de projets</a:t>
            </a:r>
          </a:p>
          <a:p>
            <a:pPr>
              <a:lnSpc>
                <a:spcPts val="3359"/>
              </a:lnSpc>
            </a:pPr>
            <a:r>
              <a:rPr lang="en-US" sz="2200" dirty="0">
                <a:solidFill>
                  <a:srgbClr val="1E1E1E"/>
                </a:solidFill>
                <a:latin typeface="Now"/>
                <a:hlinkClick r:id="rId6"/>
              </a:rPr>
              <a:t>www.internationalrivers.org/issues/human-rights/gender-rights/</a:t>
            </a:r>
            <a:endParaRPr lang="en-US" sz="2200" dirty="0">
              <a:solidFill>
                <a:srgbClr val="1E1E1E"/>
              </a:solidFill>
              <a:latin typeface="Now"/>
            </a:endParaRPr>
          </a:p>
          <a:p>
            <a:pPr>
              <a:lnSpc>
                <a:spcPts val="3359"/>
              </a:lnSpc>
            </a:pPr>
            <a:endParaRPr lang="en-US" sz="2200" dirty="0">
              <a:solidFill>
                <a:srgbClr val="1E1E1E"/>
              </a:solidFill>
              <a:latin typeface="Now"/>
            </a:endParaRPr>
          </a:p>
        </p:txBody>
      </p:sp>
      <p:sp>
        <p:nvSpPr>
          <p:cNvPr id="44" name="AutoShape 9">
            <a:extLst>
              <a:ext uri="{FF2B5EF4-FFF2-40B4-BE49-F238E27FC236}">
                <a16:creationId xmlns:a16="http://schemas.microsoft.com/office/drawing/2014/main" id="{36767606-5932-4B77-882D-E7A546775059}"/>
              </a:ext>
            </a:extLst>
          </p:cNvPr>
          <p:cNvSpPr/>
          <p:nvPr/>
        </p:nvSpPr>
        <p:spPr>
          <a:xfrm>
            <a:off x="11201400" y="8288883"/>
            <a:ext cx="4374988" cy="0"/>
          </a:xfrm>
          <a:prstGeom prst="line">
            <a:avLst/>
          </a:prstGeom>
          <a:ln w="28575" cap="rnd">
            <a:solidFill>
              <a:srgbClr val="000000"/>
            </a:solidFill>
            <a:prstDash val="sysDot"/>
            <a:headEnd type="none" w="sm" len="sm"/>
            <a:tailEnd type="none" w="sm" len="sm"/>
          </a:ln>
        </p:spPr>
      </p:sp>
      <p:sp>
        <p:nvSpPr>
          <p:cNvPr id="45" name="TextBox 10">
            <a:extLst>
              <a:ext uri="{FF2B5EF4-FFF2-40B4-BE49-F238E27FC236}">
                <a16:creationId xmlns:a16="http://schemas.microsoft.com/office/drawing/2014/main" id="{AA92B0FC-24D5-477C-8D21-EBDC312446C2}"/>
              </a:ext>
            </a:extLst>
          </p:cNvPr>
          <p:cNvSpPr txBox="1"/>
          <p:nvPr/>
        </p:nvSpPr>
        <p:spPr>
          <a:xfrm>
            <a:off x="11204697" y="7755483"/>
            <a:ext cx="5635502" cy="419346"/>
          </a:xfrm>
          <a:prstGeom prst="rect">
            <a:avLst/>
          </a:prstGeom>
        </p:spPr>
        <p:txBody>
          <a:bodyPr wrap="square" lIns="0" tIns="0" rIns="0" bIns="0" rtlCol="0" anchor="t">
            <a:spAutoFit/>
          </a:bodyPr>
          <a:lstStyle/>
          <a:p>
            <a:pPr>
              <a:lnSpc>
                <a:spcPts val="3359"/>
              </a:lnSpc>
            </a:pPr>
            <a:r>
              <a:rPr lang="en-US" sz="2400">
                <a:solidFill>
                  <a:srgbClr val="F9844A"/>
                </a:solidFill>
                <a:latin typeface="Now Bold"/>
              </a:rPr>
              <a:t>International Rivers</a:t>
            </a:r>
          </a:p>
        </p:txBody>
      </p:sp>
      <p:sp>
        <p:nvSpPr>
          <p:cNvPr id="17" name="TextBox 8">
            <a:extLst>
              <a:ext uri="{FF2B5EF4-FFF2-40B4-BE49-F238E27FC236}">
                <a16:creationId xmlns:a16="http://schemas.microsoft.com/office/drawing/2014/main" id="{79D14953-C14F-4D88-8C8B-37BB7F10E315}"/>
              </a:ext>
            </a:extLst>
          </p:cNvPr>
          <p:cNvSpPr txBox="1"/>
          <p:nvPr/>
        </p:nvSpPr>
        <p:spPr>
          <a:xfrm>
            <a:off x="4455558" y="8296874"/>
            <a:ext cx="6454140" cy="1718291"/>
          </a:xfrm>
          <a:prstGeom prst="rect">
            <a:avLst/>
          </a:prstGeom>
        </p:spPr>
        <p:txBody>
          <a:bodyPr wrap="square" lIns="0" tIns="0" rIns="0" bIns="0" rtlCol="0" anchor="t">
            <a:spAutoFit/>
          </a:bodyPr>
          <a:lstStyle/>
          <a:p>
            <a:pPr>
              <a:lnSpc>
                <a:spcPts val="3359"/>
              </a:lnSpc>
            </a:pPr>
            <a:r>
              <a:rPr lang="fr-FR" sz="2200" dirty="0">
                <a:solidFill>
                  <a:srgbClr val="1E1E1E"/>
                </a:solidFill>
                <a:latin typeface="Now"/>
              </a:rPr>
              <a:t>Profil et vidéo pour le Prix Équateur 2020</a:t>
            </a:r>
          </a:p>
          <a:p>
            <a:pPr>
              <a:lnSpc>
                <a:spcPts val="3359"/>
              </a:lnSpc>
            </a:pPr>
            <a:r>
              <a:rPr lang="en-US" sz="2200" dirty="0">
                <a:solidFill>
                  <a:srgbClr val="1E1E1E"/>
                </a:solidFill>
                <a:latin typeface="Now"/>
                <a:hlinkClick r:id="rId7"/>
              </a:rPr>
              <a:t>www.equatorinitiative.org/2020/06/04/boon-rueang-wetland-forest-conservation-group/</a:t>
            </a:r>
            <a:r>
              <a:rPr lang="en-US" sz="2200" dirty="0">
                <a:solidFill>
                  <a:srgbClr val="1E1E1E"/>
                </a:solidFill>
                <a:latin typeface="Now"/>
              </a:rPr>
              <a:t> </a:t>
            </a:r>
          </a:p>
          <a:p>
            <a:pPr>
              <a:lnSpc>
                <a:spcPts val="3359"/>
              </a:lnSpc>
            </a:pPr>
            <a:endParaRPr lang="en-US" sz="2200" dirty="0">
              <a:solidFill>
                <a:srgbClr val="1E1E1E"/>
              </a:solidFill>
              <a:latin typeface="Now"/>
            </a:endParaRPr>
          </a:p>
        </p:txBody>
      </p:sp>
      <p:sp>
        <p:nvSpPr>
          <p:cNvPr id="18" name="TextBox 7">
            <a:extLst>
              <a:ext uri="{FF2B5EF4-FFF2-40B4-BE49-F238E27FC236}">
                <a16:creationId xmlns:a16="http://schemas.microsoft.com/office/drawing/2014/main" id="{98694A9F-8658-47CA-8B14-4CDA4F6261CA}"/>
              </a:ext>
            </a:extLst>
          </p:cNvPr>
          <p:cNvSpPr txBox="1"/>
          <p:nvPr/>
        </p:nvSpPr>
        <p:spPr>
          <a:xfrm>
            <a:off x="11432057" y="419100"/>
            <a:ext cx="6570291" cy="272126"/>
          </a:xfrm>
          <a:prstGeom prst="rect">
            <a:avLst/>
          </a:prstGeom>
        </p:spPr>
        <p:txBody>
          <a:bodyPr lIns="0" tIns="0" rIns="0" bIns="0" rtlCol="0" anchor="t">
            <a:spAutoFit/>
          </a:bodyPr>
          <a:lstStyle/>
          <a:p>
            <a:pPr algn="r">
              <a:lnSpc>
                <a:spcPts val="2240"/>
              </a:lnSpc>
            </a:pPr>
            <a:r>
              <a:rPr lang="en-US" sz="1599">
                <a:solidFill>
                  <a:srgbClr val="000000"/>
                </a:solidFill>
                <a:latin typeface="Now"/>
              </a:rPr>
              <a:t>ANNEXE | APPRENTISSAGE COMPLÉMENTAIRE</a:t>
            </a:r>
            <a:endParaRPr lang="en-US" sz="1600">
              <a:solidFill>
                <a:srgbClr val="000000"/>
              </a:solidFill>
              <a:latin typeface="Now"/>
            </a:endParaRPr>
          </a:p>
        </p:txBody>
      </p:sp>
    </p:spTree>
    <p:extLst>
      <p:ext uri="{BB962C8B-B14F-4D97-AF65-F5344CB8AC3E}">
        <p14:creationId xmlns:p14="http://schemas.microsoft.com/office/powerpoint/2010/main" val="83692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SourceURL xmlns="26dc9545-3485-43d9-a12f-7a40a730fcd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D083D239C1A540BD3CFB9F438960AD" ma:contentTypeVersion="18" ma:contentTypeDescription="Create a new document." ma:contentTypeScope="" ma:versionID="5ba0e699cc210f44d18291f0a8e2f58b">
  <xsd:schema xmlns:xsd="http://www.w3.org/2001/XMLSchema" xmlns:xs="http://www.w3.org/2001/XMLSchema" xmlns:p="http://schemas.microsoft.com/office/2006/metadata/properties" xmlns:ns1="http://schemas.microsoft.com/sharepoint/v3" xmlns:ns2="cd70a8df-fc1c-4d74-973c-c6c37511b536" xmlns:ns3="26dc9545-3485-43d9-a12f-7a40a730fcd3" targetNamespace="http://schemas.microsoft.com/office/2006/metadata/properties" ma:root="true" ma:fieldsID="7a624c9944140878bd4e6f7ff5037010" ns1:_="" ns2:_="" ns3:_="">
    <xsd:import namespace="http://schemas.microsoft.com/sharepoint/v3"/>
    <xsd:import namespace="cd70a8df-fc1c-4d74-973c-c6c37511b536"/>
    <xsd:import namespace="26dc9545-3485-43d9-a12f-7a40a730fcd3"/>
    <xsd:element name="properties">
      <xsd:complexType>
        <xsd:sequence>
          <xsd:element name="documentManagement">
            <xsd:complexType>
              <xsd:all>
                <xsd:element ref="ns2:SharedWithUsers" minOccurs="0"/>
                <xsd:element ref="ns2:SharedWithDetails" minOccurs="0"/>
                <xsd:element ref="ns3:MigrationSourceURL"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0a8df-fc1c-4d74-973c-c6c37511b5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6dc9545-3485-43d9-a12f-7a40a730fcd3"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DA70B-604C-45EE-A534-842E80D9F538}">
  <ds:schemaRefs>
    <ds:schemaRef ds:uri="http://schemas.microsoft.com/sharepoint/v3/contenttype/forms"/>
  </ds:schemaRefs>
</ds:datastoreItem>
</file>

<file path=customXml/itemProps2.xml><?xml version="1.0" encoding="utf-8"?>
<ds:datastoreItem xmlns:ds="http://schemas.openxmlformats.org/officeDocument/2006/customXml" ds:itemID="{BA3D1AC4-2DB1-43C8-9FC1-DB7C1E416844}">
  <ds:schemaRefs>
    <ds:schemaRef ds:uri="http://schemas.microsoft.com/office/2006/metadata/properties"/>
    <ds:schemaRef ds:uri="http://schemas.microsoft.com/office/infopath/2007/PartnerControls"/>
    <ds:schemaRef ds:uri="http://schemas.microsoft.com/sharepoint/v3"/>
    <ds:schemaRef ds:uri="26dc9545-3485-43d9-a12f-7a40a730fcd3"/>
  </ds:schemaRefs>
</ds:datastoreItem>
</file>

<file path=customXml/itemProps3.xml><?xml version="1.0" encoding="utf-8"?>
<ds:datastoreItem xmlns:ds="http://schemas.openxmlformats.org/officeDocument/2006/customXml" ds:itemID="{AA44E903-C620-449A-9636-AD7E19261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70a8df-fc1c-4d74-973c-c6c37511b536"/>
    <ds:schemaRef ds:uri="26dc9545-3485-43d9-a12f-7a40a730f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10678</TotalTime>
  <Words>1147</Words>
  <Application>Microsoft Office PowerPoint</Application>
  <PresentationFormat>Custom</PresentationFormat>
  <Paragraphs>143</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Now Bold</vt:lpstr>
      <vt:lpstr>Arial</vt:lpstr>
      <vt:lpstr>Now</vt:lpstr>
      <vt:lpstr>Sailors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CEPF Gender Knowledge Product</dc:title>
  <dc:creator>Celine Desbrosses</dc:creator>
  <cp:lastModifiedBy>Kristin Betz</cp:lastModifiedBy>
  <cp:revision>1553</cp:revision>
  <dcterms:created xsi:type="dcterms:W3CDTF">2006-08-16T00:00:00Z</dcterms:created>
  <dcterms:modified xsi:type="dcterms:W3CDTF">2022-01-11T17:46:22Z</dcterms:modified>
  <dc:identifier>DAEpYkZ1jA4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0x01010074D083D239C1A540BD3CFB9F438960AD</vt:lpwstr>
  </property>
</Properties>
</file>